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changesInfos/changesInfo1.xml" ContentType="application/vnd.ms-powerpoint.changesinfo+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1" r:id="rId1"/>
    <p:sldMasterId id="2147483968" r:id="rId2"/>
  </p:sldMasterIdLst>
  <p:notesMasterIdLst>
    <p:notesMasterId r:id="rId39"/>
  </p:notesMasterIdLst>
  <p:handoutMasterIdLst>
    <p:handoutMasterId r:id="rId40"/>
  </p:handoutMasterIdLst>
  <p:sldIdLst>
    <p:sldId id="380" r:id="rId3"/>
    <p:sldId id="381" r:id="rId4"/>
    <p:sldId id="382" r:id="rId5"/>
    <p:sldId id="324" r:id="rId6"/>
    <p:sldId id="368" r:id="rId7"/>
    <p:sldId id="357" r:id="rId8"/>
    <p:sldId id="348" r:id="rId9"/>
    <p:sldId id="365" r:id="rId10"/>
    <p:sldId id="366" r:id="rId11"/>
    <p:sldId id="367" r:id="rId12"/>
    <p:sldId id="370" r:id="rId13"/>
    <p:sldId id="337" r:id="rId14"/>
    <p:sldId id="353" r:id="rId15"/>
    <p:sldId id="371" r:id="rId16"/>
    <p:sldId id="358" r:id="rId17"/>
    <p:sldId id="372" r:id="rId18"/>
    <p:sldId id="299" r:id="rId19"/>
    <p:sldId id="383" r:id="rId20"/>
    <p:sldId id="314" r:id="rId21"/>
    <p:sldId id="359" r:id="rId22"/>
    <p:sldId id="297" r:id="rId23"/>
    <p:sldId id="355" r:id="rId24"/>
    <p:sldId id="385" r:id="rId25"/>
    <p:sldId id="317" r:id="rId26"/>
    <p:sldId id="375" r:id="rId27"/>
    <p:sldId id="376" r:id="rId28"/>
    <p:sldId id="386" r:id="rId29"/>
    <p:sldId id="387" r:id="rId30"/>
    <p:sldId id="378" r:id="rId31"/>
    <p:sldId id="360" r:id="rId32"/>
    <p:sldId id="361" r:id="rId33"/>
    <p:sldId id="347" r:id="rId34"/>
    <p:sldId id="377" r:id="rId35"/>
    <p:sldId id="318" r:id="rId36"/>
    <p:sldId id="364" r:id="rId37"/>
    <p:sldId id="374" r:id="rId38"/>
  </p:sldIdLst>
  <p:sldSz cx="9144000" cy="6858000" type="screen4x3"/>
  <p:notesSz cx="6854825" cy="9750425"/>
  <p:defaultTextStyle>
    <a:defPPr>
      <a:defRPr lang="es-ES"/>
    </a:defPPr>
    <a:lvl1pPr algn="l" rtl="0" fontAlgn="base">
      <a:spcBef>
        <a:spcPct val="0"/>
      </a:spcBef>
      <a:spcAft>
        <a:spcPct val="0"/>
      </a:spcAft>
      <a:defRPr kern="1200">
        <a:solidFill>
          <a:schemeClr val="tx1"/>
        </a:solidFill>
        <a:latin typeface="Verdana" panose="020B0604030504040204" pitchFamily="34" charset="0"/>
        <a:ea typeface="+mn-ea"/>
        <a:cs typeface="+mn-cs"/>
      </a:defRPr>
    </a:lvl1pPr>
    <a:lvl2pPr marL="457200" algn="l" rtl="0" fontAlgn="base">
      <a:spcBef>
        <a:spcPct val="0"/>
      </a:spcBef>
      <a:spcAft>
        <a:spcPct val="0"/>
      </a:spcAft>
      <a:defRPr kern="1200">
        <a:solidFill>
          <a:schemeClr val="tx1"/>
        </a:solidFill>
        <a:latin typeface="Verdana" panose="020B0604030504040204" pitchFamily="34" charset="0"/>
        <a:ea typeface="+mn-ea"/>
        <a:cs typeface="+mn-cs"/>
      </a:defRPr>
    </a:lvl2pPr>
    <a:lvl3pPr marL="914400" algn="l" rtl="0" fontAlgn="base">
      <a:spcBef>
        <a:spcPct val="0"/>
      </a:spcBef>
      <a:spcAft>
        <a:spcPct val="0"/>
      </a:spcAft>
      <a:defRPr kern="1200">
        <a:solidFill>
          <a:schemeClr val="tx1"/>
        </a:solidFill>
        <a:latin typeface="Verdana" panose="020B0604030504040204" pitchFamily="34" charset="0"/>
        <a:ea typeface="+mn-ea"/>
        <a:cs typeface="+mn-cs"/>
      </a:defRPr>
    </a:lvl3pPr>
    <a:lvl4pPr marL="1371600" algn="l" rtl="0" fontAlgn="base">
      <a:spcBef>
        <a:spcPct val="0"/>
      </a:spcBef>
      <a:spcAft>
        <a:spcPct val="0"/>
      </a:spcAft>
      <a:defRPr kern="1200">
        <a:solidFill>
          <a:schemeClr val="tx1"/>
        </a:solidFill>
        <a:latin typeface="Verdana" panose="020B0604030504040204" pitchFamily="34" charset="0"/>
        <a:ea typeface="+mn-ea"/>
        <a:cs typeface="+mn-cs"/>
      </a:defRPr>
    </a:lvl4pPr>
    <a:lvl5pPr marL="1828800" algn="l" rtl="0" fontAlgn="base">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D9E7C6-F943-46EB-8351-CFE2A4F4E663}" v="23" dt="2020-04-13T23:07:21.140"/>
    <p1510:client id="{1A664AF8-8900-4B9A-8ED7-7E0993646A84}" v="85" dt="2020-04-13T22:51:19.820"/>
    <p1510:client id="{32EA1E0B-C34B-4EBD-9D5D-E7BC29724DD3}" v="84" dt="2020-04-13T22:36:36.758"/>
    <p1510:client id="{4D087F96-793C-4337-AB45-B28C615C7B20}" v="1" dt="2020-04-13T23:08:51.019"/>
    <p1510:client id="{806A920C-EB5C-49F0-9187-35654AE575BC}" v="119" dt="2020-04-13T22:45:41.896"/>
    <p1510:client id="{ACA2F89A-A3F9-4C0E-96CC-D2AA58C49D18}" v="79" dt="2020-04-13T22:59:52.428"/>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94" autoAdjust="0"/>
    <p:restoredTop sz="94660"/>
  </p:normalViewPr>
  <p:slideViewPr>
    <p:cSldViewPr snapToGrid="0">
      <p:cViewPr varScale="1">
        <p:scale>
          <a:sx n="116" d="100"/>
          <a:sy n="116" d="100"/>
        </p:scale>
        <p:origin x="-1494" y="-114"/>
      </p:cViewPr>
      <p:guideLst>
        <p:guide orient="horz" pos="2160"/>
        <p:guide pos="2880"/>
      </p:guideLst>
    </p:cSldViewPr>
  </p:slideViewPr>
  <p:notesTextViewPr>
    <p:cViewPr>
      <p:scale>
        <a:sx n="1" d="1"/>
        <a:sy n="1" d="1"/>
      </p:scale>
      <p:origin x="0" y="0"/>
    </p:cViewPr>
  </p:notesTextViewPr>
  <p:sorterViewPr>
    <p:cViewPr>
      <p:scale>
        <a:sx n="66" d="100"/>
        <a:sy n="66" d="100"/>
      </p:scale>
      <p:origin x="0" y="378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47" Type="http://schemas.microsoft.com/office/2015/10/relationships/revisionInfo" Target="revisionInfo.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 Id="rId48"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lvia espinola" userId="713c36bbb3525801" providerId="Windows Live" clId="Web-{4D087F96-793C-4337-AB45-B28C615C7B20}"/>
    <pc:docChg chg="delSld">
      <pc:chgData name="silvia espinola" userId="713c36bbb3525801" providerId="Windows Live" clId="Web-{4D087F96-793C-4337-AB45-B28C615C7B20}" dt="2020-04-13T23:08:51.019" v="0"/>
      <pc:docMkLst>
        <pc:docMk/>
      </pc:docMkLst>
      <pc:sldChg chg="del">
        <pc:chgData name="silvia espinola" userId="713c36bbb3525801" providerId="Windows Live" clId="Web-{4D087F96-793C-4337-AB45-B28C615C7B20}" dt="2020-04-13T23:08:51.019" v="0"/>
        <pc:sldMkLst>
          <pc:docMk/>
          <pc:sldMk cId="0" sldId="303"/>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a:extLst>
              <a:ext uri="{FF2B5EF4-FFF2-40B4-BE49-F238E27FC236}">
                <a16:creationId xmlns:a16="http://schemas.microsoft.com/office/drawing/2014/main" xmlns="" id="{84EF7F5C-C6BD-45C9-B248-1ACEE6109F06}"/>
              </a:ext>
            </a:extLst>
          </p:cNvPr>
          <p:cNvSpPr>
            <a:spLocks noGrp="1" noChangeArrowheads="1"/>
          </p:cNvSpPr>
          <p:nvPr>
            <p:ph type="hdr" sz="quarter"/>
          </p:nvPr>
        </p:nvSpPr>
        <p:spPr bwMode="auto">
          <a:xfrm>
            <a:off x="0" y="0"/>
            <a:ext cx="2970213" cy="487363"/>
          </a:xfrm>
          <a:prstGeom prst="rect">
            <a:avLst/>
          </a:prstGeom>
          <a:noFill/>
          <a:ln w="9525">
            <a:noFill/>
            <a:miter lim="800000"/>
            <a:headEnd/>
            <a:tailEnd/>
          </a:ln>
          <a:effectLst/>
        </p:spPr>
        <p:txBody>
          <a:bodyPr vert="horz" wrap="square" lIns="90462" tIns="45231" rIns="90462" bIns="45231" numCol="1" anchor="t" anchorCtr="0" compatLnSpc="1">
            <a:prstTxWarp prst="textNoShape">
              <a:avLst/>
            </a:prstTxWarp>
          </a:bodyPr>
          <a:lstStyle>
            <a:lvl1pPr defTabSz="904875">
              <a:defRPr sz="1200">
                <a:latin typeface="Arial" charset="0"/>
              </a:defRPr>
            </a:lvl1pPr>
          </a:lstStyle>
          <a:p>
            <a:pPr>
              <a:defRPr/>
            </a:pPr>
            <a:endParaRPr lang="es-ES"/>
          </a:p>
        </p:txBody>
      </p:sp>
      <p:sp>
        <p:nvSpPr>
          <p:cNvPr id="81923" name="Rectangle 3">
            <a:extLst>
              <a:ext uri="{FF2B5EF4-FFF2-40B4-BE49-F238E27FC236}">
                <a16:creationId xmlns:a16="http://schemas.microsoft.com/office/drawing/2014/main" xmlns="" id="{19C3947F-DBB4-4CA5-9A3C-0C49A489EE06}"/>
              </a:ext>
            </a:extLst>
          </p:cNvPr>
          <p:cNvSpPr>
            <a:spLocks noGrp="1" noChangeArrowheads="1"/>
          </p:cNvSpPr>
          <p:nvPr>
            <p:ph type="dt" sz="quarter" idx="1"/>
          </p:nvPr>
        </p:nvSpPr>
        <p:spPr bwMode="auto">
          <a:xfrm>
            <a:off x="3883025" y="0"/>
            <a:ext cx="2970213" cy="487363"/>
          </a:xfrm>
          <a:prstGeom prst="rect">
            <a:avLst/>
          </a:prstGeom>
          <a:noFill/>
          <a:ln w="9525">
            <a:noFill/>
            <a:miter lim="800000"/>
            <a:headEnd/>
            <a:tailEnd/>
          </a:ln>
          <a:effectLst/>
        </p:spPr>
        <p:txBody>
          <a:bodyPr vert="horz" wrap="square" lIns="90462" tIns="45231" rIns="90462" bIns="45231" numCol="1" anchor="t" anchorCtr="0" compatLnSpc="1">
            <a:prstTxWarp prst="textNoShape">
              <a:avLst/>
            </a:prstTxWarp>
          </a:bodyPr>
          <a:lstStyle>
            <a:lvl1pPr algn="r" defTabSz="904875">
              <a:defRPr sz="1200">
                <a:latin typeface="Arial" charset="0"/>
              </a:defRPr>
            </a:lvl1pPr>
          </a:lstStyle>
          <a:p>
            <a:pPr>
              <a:defRPr/>
            </a:pPr>
            <a:endParaRPr lang="es-ES"/>
          </a:p>
        </p:txBody>
      </p:sp>
      <p:sp>
        <p:nvSpPr>
          <p:cNvPr id="81924" name="Rectangle 4">
            <a:extLst>
              <a:ext uri="{FF2B5EF4-FFF2-40B4-BE49-F238E27FC236}">
                <a16:creationId xmlns:a16="http://schemas.microsoft.com/office/drawing/2014/main" xmlns="" id="{222E17F9-1F62-49CB-8798-1A135FAFB287}"/>
              </a:ext>
            </a:extLst>
          </p:cNvPr>
          <p:cNvSpPr>
            <a:spLocks noGrp="1" noChangeArrowheads="1"/>
          </p:cNvSpPr>
          <p:nvPr>
            <p:ph type="ftr" sz="quarter" idx="2"/>
          </p:nvPr>
        </p:nvSpPr>
        <p:spPr bwMode="auto">
          <a:xfrm>
            <a:off x="0" y="9261475"/>
            <a:ext cx="2970213" cy="487363"/>
          </a:xfrm>
          <a:prstGeom prst="rect">
            <a:avLst/>
          </a:prstGeom>
          <a:noFill/>
          <a:ln w="9525">
            <a:noFill/>
            <a:miter lim="800000"/>
            <a:headEnd/>
            <a:tailEnd/>
          </a:ln>
          <a:effectLst/>
        </p:spPr>
        <p:txBody>
          <a:bodyPr vert="horz" wrap="square" lIns="90462" tIns="45231" rIns="90462" bIns="45231" numCol="1" anchor="b" anchorCtr="0" compatLnSpc="1">
            <a:prstTxWarp prst="textNoShape">
              <a:avLst/>
            </a:prstTxWarp>
          </a:bodyPr>
          <a:lstStyle>
            <a:lvl1pPr defTabSz="904875">
              <a:defRPr sz="1200">
                <a:latin typeface="Arial" charset="0"/>
              </a:defRPr>
            </a:lvl1pPr>
          </a:lstStyle>
          <a:p>
            <a:pPr>
              <a:defRPr/>
            </a:pPr>
            <a:endParaRPr lang="es-ES"/>
          </a:p>
        </p:txBody>
      </p:sp>
      <p:sp>
        <p:nvSpPr>
          <p:cNvPr id="81925" name="Rectangle 5">
            <a:extLst>
              <a:ext uri="{FF2B5EF4-FFF2-40B4-BE49-F238E27FC236}">
                <a16:creationId xmlns:a16="http://schemas.microsoft.com/office/drawing/2014/main" xmlns="" id="{23E281C7-385B-4527-88AB-500A3B2E90CF}"/>
              </a:ext>
            </a:extLst>
          </p:cNvPr>
          <p:cNvSpPr>
            <a:spLocks noGrp="1" noChangeArrowheads="1"/>
          </p:cNvSpPr>
          <p:nvPr>
            <p:ph type="sldNum" sz="quarter" idx="3"/>
          </p:nvPr>
        </p:nvSpPr>
        <p:spPr bwMode="auto">
          <a:xfrm>
            <a:off x="3883025" y="9261475"/>
            <a:ext cx="2970213" cy="487363"/>
          </a:xfrm>
          <a:prstGeom prst="rect">
            <a:avLst/>
          </a:prstGeom>
          <a:noFill/>
          <a:ln w="9525">
            <a:noFill/>
            <a:miter lim="800000"/>
            <a:headEnd/>
            <a:tailEnd/>
          </a:ln>
          <a:effectLst/>
        </p:spPr>
        <p:txBody>
          <a:bodyPr vert="horz" wrap="square" lIns="90462" tIns="45231" rIns="90462" bIns="45231" numCol="1" anchor="b" anchorCtr="0" compatLnSpc="1">
            <a:prstTxWarp prst="textNoShape">
              <a:avLst/>
            </a:prstTxWarp>
          </a:bodyPr>
          <a:lstStyle>
            <a:lvl1pPr algn="r" defTabSz="904875">
              <a:defRPr sz="1200">
                <a:latin typeface="Arial" panose="020B0604020202020204" pitchFamily="34" charset="0"/>
              </a:defRPr>
            </a:lvl1pPr>
          </a:lstStyle>
          <a:p>
            <a:fld id="{DD60D1A0-3D97-41E1-97B1-D702DD375E1E}" type="slidenum">
              <a:rPr lang="es-ES" altLang="en-US"/>
              <a:pPr/>
              <a:t>‹Nº›</a:t>
            </a:fld>
            <a:endParaRPr lang="es-ES" altLang="en-US"/>
          </a:p>
        </p:txBody>
      </p:sp>
    </p:spTree>
    <p:extLst>
      <p:ext uri="{BB962C8B-B14F-4D97-AF65-F5344CB8AC3E}">
        <p14:creationId xmlns:p14="http://schemas.microsoft.com/office/powerpoint/2010/main" xmlns="" val="21460192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a:extLst>
              <a:ext uri="{FF2B5EF4-FFF2-40B4-BE49-F238E27FC236}">
                <a16:creationId xmlns:a16="http://schemas.microsoft.com/office/drawing/2014/main" xmlns="" id="{4895D1F3-DBFC-4D10-854E-1781442CB1FE}"/>
              </a:ext>
            </a:extLst>
          </p:cNvPr>
          <p:cNvSpPr>
            <a:spLocks noGrp="1"/>
          </p:cNvSpPr>
          <p:nvPr>
            <p:ph type="hdr" sz="quarter"/>
          </p:nvPr>
        </p:nvSpPr>
        <p:spPr>
          <a:xfrm>
            <a:off x="0" y="0"/>
            <a:ext cx="2970213" cy="487363"/>
          </a:xfrm>
          <a:prstGeom prst="rect">
            <a:avLst/>
          </a:prstGeom>
        </p:spPr>
        <p:txBody>
          <a:bodyPr vert="horz" lIns="91440" tIns="45720" rIns="91440" bIns="45720" rtlCol="0"/>
          <a:lstStyle>
            <a:lvl1pPr algn="l">
              <a:defRPr sz="1200"/>
            </a:lvl1pPr>
          </a:lstStyle>
          <a:p>
            <a:pPr>
              <a:defRPr/>
            </a:pPr>
            <a:endParaRPr lang="es-PY"/>
          </a:p>
        </p:txBody>
      </p:sp>
      <p:sp>
        <p:nvSpPr>
          <p:cNvPr id="3" name="2 Marcador de fecha">
            <a:extLst>
              <a:ext uri="{FF2B5EF4-FFF2-40B4-BE49-F238E27FC236}">
                <a16:creationId xmlns:a16="http://schemas.microsoft.com/office/drawing/2014/main" xmlns="" id="{C626B71A-6282-4856-9F58-A7A05936DDA1}"/>
              </a:ext>
            </a:extLst>
          </p:cNvPr>
          <p:cNvSpPr>
            <a:spLocks noGrp="1"/>
          </p:cNvSpPr>
          <p:nvPr>
            <p:ph type="dt" idx="1"/>
          </p:nvPr>
        </p:nvSpPr>
        <p:spPr>
          <a:xfrm>
            <a:off x="3883025" y="0"/>
            <a:ext cx="2970213" cy="487363"/>
          </a:xfrm>
          <a:prstGeom prst="rect">
            <a:avLst/>
          </a:prstGeom>
        </p:spPr>
        <p:txBody>
          <a:bodyPr vert="horz" lIns="91440" tIns="45720" rIns="91440" bIns="45720" rtlCol="0"/>
          <a:lstStyle>
            <a:lvl1pPr algn="r">
              <a:defRPr sz="1200"/>
            </a:lvl1pPr>
          </a:lstStyle>
          <a:p>
            <a:pPr>
              <a:defRPr/>
            </a:pPr>
            <a:fld id="{4E89DDE4-8761-4037-B34D-61F2941B9FC0}" type="datetimeFigureOut">
              <a:rPr lang="es-PY"/>
              <a:pPr>
                <a:defRPr/>
              </a:pPr>
              <a:t>26/08/2020</a:t>
            </a:fld>
            <a:endParaRPr lang="es-PY"/>
          </a:p>
        </p:txBody>
      </p:sp>
      <p:sp>
        <p:nvSpPr>
          <p:cNvPr id="4" name="3 Marcador de imagen de diapositiva">
            <a:extLst>
              <a:ext uri="{FF2B5EF4-FFF2-40B4-BE49-F238E27FC236}">
                <a16:creationId xmlns:a16="http://schemas.microsoft.com/office/drawing/2014/main" xmlns="" id="{4BC4435E-C795-4D10-8FB6-6E8BA38261BD}"/>
              </a:ext>
            </a:extLst>
          </p:cNvPr>
          <p:cNvSpPr>
            <a:spLocks noGrp="1" noRot="1" noChangeAspect="1"/>
          </p:cNvSpPr>
          <p:nvPr>
            <p:ph type="sldImg" idx="2"/>
          </p:nvPr>
        </p:nvSpPr>
        <p:spPr>
          <a:xfrm>
            <a:off x="990600" y="731838"/>
            <a:ext cx="4873625" cy="3656012"/>
          </a:xfrm>
          <a:prstGeom prst="rect">
            <a:avLst/>
          </a:prstGeom>
          <a:noFill/>
          <a:ln w="12700">
            <a:solidFill>
              <a:prstClr val="black"/>
            </a:solidFill>
          </a:ln>
        </p:spPr>
        <p:txBody>
          <a:bodyPr vert="horz" lIns="91440" tIns="45720" rIns="91440" bIns="45720" rtlCol="0" anchor="ctr"/>
          <a:lstStyle/>
          <a:p>
            <a:pPr lvl="0"/>
            <a:endParaRPr lang="es-PY" noProof="0"/>
          </a:p>
        </p:txBody>
      </p:sp>
      <p:sp>
        <p:nvSpPr>
          <p:cNvPr id="5" name="4 Marcador de notas">
            <a:extLst>
              <a:ext uri="{FF2B5EF4-FFF2-40B4-BE49-F238E27FC236}">
                <a16:creationId xmlns:a16="http://schemas.microsoft.com/office/drawing/2014/main" xmlns="" id="{8344ACEB-DCFA-402F-8DD7-7895A34EF528}"/>
              </a:ext>
            </a:extLst>
          </p:cNvPr>
          <p:cNvSpPr>
            <a:spLocks noGrp="1"/>
          </p:cNvSpPr>
          <p:nvPr>
            <p:ph type="body" sz="quarter" idx="3"/>
          </p:nvPr>
        </p:nvSpPr>
        <p:spPr>
          <a:xfrm>
            <a:off x="685800" y="4630738"/>
            <a:ext cx="5483225" cy="4387850"/>
          </a:xfrm>
          <a:prstGeom prst="rect">
            <a:avLst/>
          </a:prstGeom>
        </p:spPr>
        <p:txBody>
          <a:bodyPr vert="horz" lIns="91440" tIns="45720" rIns="91440" bIns="45720" rtlCol="0">
            <a:normAutofit/>
          </a:bodyPr>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endParaRPr lang="es-PY" noProof="0"/>
          </a:p>
        </p:txBody>
      </p:sp>
      <p:sp>
        <p:nvSpPr>
          <p:cNvPr id="6" name="5 Marcador de pie de página">
            <a:extLst>
              <a:ext uri="{FF2B5EF4-FFF2-40B4-BE49-F238E27FC236}">
                <a16:creationId xmlns:a16="http://schemas.microsoft.com/office/drawing/2014/main" xmlns="" id="{95CB2B8B-3213-41F5-94F2-57D8649411CC}"/>
              </a:ext>
            </a:extLst>
          </p:cNvPr>
          <p:cNvSpPr>
            <a:spLocks noGrp="1"/>
          </p:cNvSpPr>
          <p:nvPr>
            <p:ph type="ftr" sz="quarter" idx="4"/>
          </p:nvPr>
        </p:nvSpPr>
        <p:spPr>
          <a:xfrm>
            <a:off x="0" y="9261475"/>
            <a:ext cx="2970213" cy="487363"/>
          </a:xfrm>
          <a:prstGeom prst="rect">
            <a:avLst/>
          </a:prstGeom>
        </p:spPr>
        <p:txBody>
          <a:bodyPr vert="horz" lIns="91440" tIns="45720" rIns="91440" bIns="45720" rtlCol="0" anchor="b"/>
          <a:lstStyle>
            <a:lvl1pPr algn="l">
              <a:defRPr sz="1200"/>
            </a:lvl1pPr>
          </a:lstStyle>
          <a:p>
            <a:pPr>
              <a:defRPr/>
            </a:pPr>
            <a:endParaRPr lang="es-PY"/>
          </a:p>
        </p:txBody>
      </p:sp>
      <p:sp>
        <p:nvSpPr>
          <p:cNvPr id="7" name="6 Marcador de número de diapositiva">
            <a:extLst>
              <a:ext uri="{FF2B5EF4-FFF2-40B4-BE49-F238E27FC236}">
                <a16:creationId xmlns:a16="http://schemas.microsoft.com/office/drawing/2014/main" xmlns="" id="{D9702E8E-2AA2-450F-9372-3F4F24375B2A}"/>
              </a:ext>
            </a:extLst>
          </p:cNvPr>
          <p:cNvSpPr>
            <a:spLocks noGrp="1"/>
          </p:cNvSpPr>
          <p:nvPr>
            <p:ph type="sldNum" sz="quarter" idx="5"/>
          </p:nvPr>
        </p:nvSpPr>
        <p:spPr>
          <a:xfrm>
            <a:off x="3883025" y="9261475"/>
            <a:ext cx="2970213" cy="487363"/>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AC770328-CF6B-4A3E-9C99-CA14E28B4F3E}" type="slidenum">
              <a:rPr lang="es-PY" altLang="en-US"/>
              <a:pPr/>
              <a:t>‹Nº›</a:t>
            </a:fld>
            <a:endParaRPr lang="es-PY" altLang="en-US"/>
          </a:p>
        </p:txBody>
      </p:sp>
    </p:spTree>
    <p:extLst>
      <p:ext uri="{BB962C8B-B14F-4D97-AF65-F5344CB8AC3E}">
        <p14:creationId xmlns:p14="http://schemas.microsoft.com/office/powerpoint/2010/main" xmlns="" val="12212901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1 Marcador de imagen de diapositiva">
            <a:extLst>
              <a:ext uri="{FF2B5EF4-FFF2-40B4-BE49-F238E27FC236}">
                <a16:creationId xmlns:a16="http://schemas.microsoft.com/office/drawing/2014/main" xmlns="" id="{AF7EAD61-0122-4F6B-AF82-4662BC0C2A9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0659" name="2 Marcador de notas">
            <a:extLst>
              <a:ext uri="{FF2B5EF4-FFF2-40B4-BE49-F238E27FC236}">
                <a16:creationId xmlns:a16="http://schemas.microsoft.com/office/drawing/2014/main" xmlns="" id="{8A77E045-336D-4295-A1E7-9C1F8561B80F}"/>
              </a:ext>
            </a:extLst>
          </p:cNvPr>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PY" altLang="es-ES_tradnl"/>
          </a:p>
        </p:txBody>
      </p:sp>
      <p:sp>
        <p:nvSpPr>
          <p:cNvPr id="70660" name="3 Marcador de número de diapositiva">
            <a:extLst>
              <a:ext uri="{FF2B5EF4-FFF2-40B4-BE49-F238E27FC236}">
                <a16:creationId xmlns:a16="http://schemas.microsoft.com/office/drawing/2014/main" xmlns="" id="{4C482665-AC23-492F-BEF4-4E23B961C140}"/>
              </a:ext>
            </a:extLst>
          </p:cNvPr>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fld id="{64480EDF-42AF-4128-8195-48AC1F0772DF}" type="slidenum">
              <a:rPr lang="es-PY" altLang="es-ES_tradnl"/>
              <a:pPr eaLnBrk="1" hangingPunct="1"/>
              <a:t>13</a:t>
            </a:fld>
            <a:endParaRPr lang="es-PY" altLang="es-ES_tradnl"/>
          </a:p>
        </p:txBody>
      </p:sp>
    </p:spTree>
    <p:extLst>
      <p:ext uri="{BB962C8B-B14F-4D97-AF65-F5344CB8AC3E}">
        <p14:creationId xmlns:p14="http://schemas.microsoft.com/office/powerpoint/2010/main" xmlns="" val="6177174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AC770328-CF6B-4A3E-9C99-CA14E28B4F3E}" type="slidenum">
              <a:rPr lang="es-PY" altLang="en-US" smtClean="0"/>
              <a:pPr/>
              <a:t>16</a:t>
            </a:fld>
            <a:endParaRPr lang="es-PY" altLang="en-US"/>
          </a:p>
        </p:txBody>
      </p:sp>
    </p:spTree>
    <p:extLst>
      <p:ext uri="{BB962C8B-B14F-4D97-AF65-F5344CB8AC3E}">
        <p14:creationId xmlns:p14="http://schemas.microsoft.com/office/powerpoint/2010/main" xmlns="" val="31865568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AC770328-CF6B-4A3E-9C99-CA14E28B4F3E}" type="slidenum">
              <a:rPr lang="es-PY" altLang="en-US" smtClean="0"/>
              <a:pPr/>
              <a:t>24</a:t>
            </a:fld>
            <a:endParaRPr lang="es-PY" altLang="en-US"/>
          </a:p>
        </p:txBody>
      </p:sp>
    </p:spTree>
    <p:extLst>
      <p:ext uri="{BB962C8B-B14F-4D97-AF65-F5344CB8AC3E}">
        <p14:creationId xmlns:p14="http://schemas.microsoft.com/office/powerpoint/2010/main" xmlns="" val="7083119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pPr/>
              <a:t>8/26/2020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pPr/>
              <a:t>‹Nº›</a:t>
            </a:fld>
            <a:endParaRPr lang="en-US"/>
          </a:p>
        </p:txBody>
      </p:sp>
    </p:spTree>
    <p:extLst>
      <p:ext uri="{BB962C8B-B14F-4D97-AF65-F5344CB8AC3E}">
        <p14:creationId xmlns:p14="http://schemas.microsoft.com/office/powerpoint/2010/main" xmlns="" val="1661355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C764DE79-268F-4C1A-8933-263129D2AF90}" type="datetimeFigureOut">
              <a:rPr lang="en-US" smtClean="0"/>
              <a:pPr/>
              <a:t>8/26/2020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pPr/>
              <a:t>‹Nº›</a:t>
            </a:fld>
            <a:endParaRPr lang="en-US"/>
          </a:p>
        </p:txBody>
      </p:sp>
    </p:spTree>
    <p:extLst>
      <p:ext uri="{BB962C8B-B14F-4D97-AF65-F5344CB8AC3E}">
        <p14:creationId xmlns:p14="http://schemas.microsoft.com/office/powerpoint/2010/main" xmlns="" val="3575261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C764DE79-268F-4C1A-8933-263129D2AF90}" type="datetimeFigureOut">
              <a:rPr lang="en-US" smtClean="0"/>
              <a:pPr/>
              <a:t>8/26/2020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pPr/>
              <a:t>‹Nº›</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37151952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C764DE79-268F-4C1A-8933-263129D2AF90}" type="datetimeFigureOut">
              <a:rPr lang="en-US" smtClean="0"/>
              <a:pPr/>
              <a:t>8/26/2020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pPr/>
              <a:t>‹Nº›</a:t>
            </a:fld>
            <a:endParaRPr lang="en-US"/>
          </a:p>
        </p:txBody>
      </p:sp>
    </p:spTree>
    <p:extLst>
      <p:ext uri="{BB962C8B-B14F-4D97-AF65-F5344CB8AC3E}">
        <p14:creationId xmlns:p14="http://schemas.microsoft.com/office/powerpoint/2010/main" xmlns="" val="38983160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C764DE79-268F-4C1A-8933-263129D2AF90}" type="datetimeFigureOut">
              <a:rPr lang="en-US" smtClean="0"/>
              <a:pPr/>
              <a:t>8/26/2020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pPr/>
              <a:t>‹Nº›</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13878862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C764DE79-268F-4C1A-8933-263129D2AF90}" type="datetimeFigureOut">
              <a:rPr lang="en-US" smtClean="0"/>
              <a:pPr/>
              <a:t>8/26/2020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pPr/>
              <a:t>‹Nº›</a:t>
            </a:fld>
            <a:endParaRPr lang="en-US"/>
          </a:p>
        </p:txBody>
      </p:sp>
    </p:spTree>
    <p:extLst>
      <p:ext uri="{BB962C8B-B14F-4D97-AF65-F5344CB8AC3E}">
        <p14:creationId xmlns:p14="http://schemas.microsoft.com/office/powerpoint/2010/main" xmlns="" val="31693910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pPr/>
              <a:t>8/26/2020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pPr/>
              <a:t>‹Nº›</a:t>
            </a:fld>
            <a:endParaRPr lang="en-US"/>
          </a:p>
        </p:txBody>
      </p:sp>
    </p:spTree>
    <p:extLst>
      <p:ext uri="{BB962C8B-B14F-4D97-AF65-F5344CB8AC3E}">
        <p14:creationId xmlns:p14="http://schemas.microsoft.com/office/powerpoint/2010/main" xmlns="" val="21441834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pPr/>
              <a:t>8/26/2020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pPr/>
              <a:t>‹Nº›</a:t>
            </a:fld>
            <a:endParaRPr lang="en-US"/>
          </a:p>
        </p:txBody>
      </p:sp>
    </p:spTree>
    <p:extLst>
      <p:ext uri="{BB962C8B-B14F-4D97-AF65-F5344CB8AC3E}">
        <p14:creationId xmlns:p14="http://schemas.microsoft.com/office/powerpoint/2010/main" xmlns="" val="40691674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1"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1" y="3602039"/>
            <a:ext cx="6858000" cy="1655762"/>
          </a:xfrm>
        </p:spPr>
        <p:txBody>
          <a:bodyPr/>
          <a:lstStyle>
            <a:lvl1pPr marL="0" indent="0" algn="ctr">
              <a:buNone/>
              <a:defRPr sz="2400"/>
            </a:lvl1pPr>
            <a:lvl2pPr marL="457196" indent="0" algn="ctr">
              <a:buNone/>
              <a:defRPr sz="2000"/>
            </a:lvl2pPr>
            <a:lvl3pPr marL="914391" indent="0" algn="ctr">
              <a:buNone/>
              <a:defRPr sz="1800"/>
            </a:lvl3pPr>
            <a:lvl4pPr marL="1371587" indent="0" algn="ctr">
              <a:buNone/>
              <a:defRPr sz="1600"/>
            </a:lvl4pPr>
            <a:lvl5pPr marL="1828783" indent="0" algn="ctr">
              <a:buNone/>
              <a:defRPr sz="1600"/>
            </a:lvl5pPr>
            <a:lvl6pPr marL="2285978" indent="0" algn="ctr">
              <a:buNone/>
              <a:defRPr sz="1600"/>
            </a:lvl6pPr>
            <a:lvl7pPr marL="2743174" indent="0" algn="ctr">
              <a:buNone/>
              <a:defRPr sz="1600"/>
            </a:lvl7pPr>
            <a:lvl8pPr marL="3200370" indent="0" algn="ctr">
              <a:buNone/>
              <a:defRPr sz="1600"/>
            </a:lvl8pPr>
            <a:lvl9pPr marL="3657565"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defTabSz="686532" fontAlgn="auto">
              <a:spcBef>
                <a:spcPts val="0"/>
              </a:spcBef>
              <a:spcAft>
                <a:spcPts val="0"/>
              </a:spcAft>
            </a:pPr>
            <a:fld id="{6FFD0A7A-D3CF-4EB2-BF6F-DA9FD19A6AC7}" type="datetimeFigureOut">
              <a:rPr lang="es-PY" smtClean="0">
                <a:solidFill>
                  <a:prstClr val="black">
                    <a:tint val="75000"/>
                  </a:prstClr>
                </a:solidFill>
                <a:latin typeface="Calibri" panose="020F0502020204030204"/>
              </a:rPr>
              <a:pPr defTabSz="686532" fontAlgn="auto">
                <a:spcBef>
                  <a:spcPts val="0"/>
                </a:spcBef>
                <a:spcAft>
                  <a:spcPts val="0"/>
                </a:spcAft>
              </a:pPr>
              <a:t>26/08/2020</a:t>
            </a:fld>
            <a:endParaRPr lang="es-PY">
              <a:solidFill>
                <a:prstClr val="black">
                  <a:tint val="75000"/>
                </a:prstClr>
              </a:solidFill>
              <a:latin typeface="Calibri" panose="020F0502020204030204"/>
            </a:endParaRPr>
          </a:p>
        </p:txBody>
      </p:sp>
      <p:sp>
        <p:nvSpPr>
          <p:cNvPr id="5" name="Footer Placeholder 4"/>
          <p:cNvSpPr>
            <a:spLocks noGrp="1"/>
          </p:cNvSpPr>
          <p:nvPr>
            <p:ph type="ftr" sz="quarter" idx="11"/>
          </p:nvPr>
        </p:nvSpPr>
        <p:spPr/>
        <p:txBody>
          <a:bodyPr/>
          <a:lstStyle/>
          <a:p>
            <a:pPr defTabSz="686532" fontAlgn="auto">
              <a:spcBef>
                <a:spcPts val="0"/>
              </a:spcBef>
              <a:spcAft>
                <a:spcPts val="0"/>
              </a:spcAft>
            </a:pPr>
            <a:endParaRPr lang="es-PY">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6532" fontAlgn="auto">
              <a:spcBef>
                <a:spcPts val="0"/>
              </a:spcBef>
              <a:spcAft>
                <a:spcPts val="0"/>
              </a:spcAft>
            </a:pPr>
            <a:fld id="{B7679D08-F552-4FE7-9592-6893579FF644}" type="slidenum">
              <a:rPr lang="es-PY" smtClean="0">
                <a:solidFill>
                  <a:prstClr val="black">
                    <a:tint val="75000"/>
                  </a:prstClr>
                </a:solidFill>
                <a:latin typeface="Calibri" panose="020F0502020204030204"/>
              </a:rPr>
              <a:pPr defTabSz="686532" fontAlgn="auto">
                <a:spcBef>
                  <a:spcPts val="0"/>
                </a:spcBef>
                <a:spcAft>
                  <a:spcPts val="0"/>
                </a:spcAft>
              </a:pPr>
              <a:t>‹Nº›</a:t>
            </a:fld>
            <a:endParaRPr lang="es-PY">
              <a:solidFill>
                <a:prstClr val="black">
                  <a:tint val="75000"/>
                </a:prstClr>
              </a:solidFill>
              <a:latin typeface="Calibri" panose="020F0502020204030204"/>
            </a:endParaRPr>
          </a:p>
        </p:txBody>
      </p:sp>
    </p:spTree>
    <p:extLst>
      <p:ext uri="{BB962C8B-B14F-4D97-AF65-F5344CB8AC3E}">
        <p14:creationId xmlns:p14="http://schemas.microsoft.com/office/powerpoint/2010/main" xmlns="" val="1025626531"/>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defTabSz="686532" fontAlgn="auto">
              <a:spcBef>
                <a:spcPts val="0"/>
              </a:spcBef>
              <a:spcAft>
                <a:spcPts val="0"/>
              </a:spcAft>
            </a:pPr>
            <a:fld id="{6FFD0A7A-D3CF-4EB2-BF6F-DA9FD19A6AC7}" type="datetimeFigureOut">
              <a:rPr lang="es-PY" smtClean="0">
                <a:solidFill>
                  <a:prstClr val="black">
                    <a:tint val="75000"/>
                  </a:prstClr>
                </a:solidFill>
                <a:latin typeface="Calibri" panose="020F0502020204030204"/>
              </a:rPr>
              <a:pPr defTabSz="686532" fontAlgn="auto">
                <a:spcBef>
                  <a:spcPts val="0"/>
                </a:spcBef>
                <a:spcAft>
                  <a:spcPts val="0"/>
                </a:spcAft>
              </a:pPr>
              <a:t>26/08/2020</a:t>
            </a:fld>
            <a:endParaRPr lang="es-PY">
              <a:solidFill>
                <a:prstClr val="black">
                  <a:tint val="75000"/>
                </a:prstClr>
              </a:solidFill>
              <a:latin typeface="Calibri" panose="020F0502020204030204"/>
            </a:endParaRPr>
          </a:p>
        </p:txBody>
      </p:sp>
      <p:sp>
        <p:nvSpPr>
          <p:cNvPr id="5" name="Footer Placeholder 4"/>
          <p:cNvSpPr>
            <a:spLocks noGrp="1"/>
          </p:cNvSpPr>
          <p:nvPr>
            <p:ph type="ftr" sz="quarter" idx="11"/>
          </p:nvPr>
        </p:nvSpPr>
        <p:spPr/>
        <p:txBody>
          <a:bodyPr/>
          <a:lstStyle/>
          <a:p>
            <a:pPr defTabSz="686532" fontAlgn="auto">
              <a:spcBef>
                <a:spcPts val="0"/>
              </a:spcBef>
              <a:spcAft>
                <a:spcPts val="0"/>
              </a:spcAft>
            </a:pPr>
            <a:endParaRPr lang="es-PY">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6532" fontAlgn="auto">
              <a:spcBef>
                <a:spcPts val="0"/>
              </a:spcBef>
              <a:spcAft>
                <a:spcPts val="0"/>
              </a:spcAft>
            </a:pPr>
            <a:fld id="{B7679D08-F552-4FE7-9592-6893579FF644}" type="slidenum">
              <a:rPr lang="es-PY" smtClean="0">
                <a:solidFill>
                  <a:prstClr val="black">
                    <a:tint val="75000"/>
                  </a:prstClr>
                </a:solidFill>
                <a:latin typeface="Calibri" panose="020F0502020204030204"/>
              </a:rPr>
              <a:pPr defTabSz="686532" fontAlgn="auto">
                <a:spcBef>
                  <a:spcPts val="0"/>
                </a:spcBef>
                <a:spcAft>
                  <a:spcPts val="0"/>
                </a:spcAft>
              </a:pPr>
              <a:t>‹Nº›</a:t>
            </a:fld>
            <a:endParaRPr lang="es-PY">
              <a:solidFill>
                <a:prstClr val="black">
                  <a:tint val="75000"/>
                </a:prstClr>
              </a:solidFill>
              <a:latin typeface="Calibri" panose="020F0502020204030204"/>
            </a:endParaRPr>
          </a:p>
        </p:txBody>
      </p:sp>
    </p:spTree>
    <p:extLst>
      <p:ext uri="{BB962C8B-B14F-4D97-AF65-F5344CB8AC3E}">
        <p14:creationId xmlns:p14="http://schemas.microsoft.com/office/powerpoint/2010/main" xmlns="" val="2690012586"/>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0"/>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5"/>
            <a:ext cx="7886700" cy="1500187"/>
          </a:xfrm>
        </p:spPr>
        <p:txBody>
          <a:bodyPr/>
          <a:lstStyle>
            <a:lvl1pPr marL="0" indent="0">
              <a:buNone/>
              <a:defRPr sz="2400">
                <a:solidFill>
                  <a:schemeClr val="tx1"/>
                </a:solidFill>
              </a:defRPr>
            </a:lvl1pPr>
            <a:lvl2pPr marL="457196" indent="0">
              <a:buNone/>
              <a:defRPr sz="2000">
                <a:solidFill>
                  <a:schemeClr val="tx1">
                    <a:tint val="75000"/>
                  </a:schemeClr>
                </a:solidFill>
              </a:defRPr>
            </a:lvl2pPr>
            <a:lvl3pPr marL="914391" indent="0">
              <a:buNone/>
              <a:defRPr sz="1800">
                <a:solidFill>
                  <a:schemeClr val="tx1">
                    <a:tint val="75000"/>
                  </a:schemeClr>
                </a:solidFill>
              </a:defRPr>
            </a:lvl3pPr>
            <a:lvl4pPr marL="1371587" indent="0">
              <a:buNone/>
              <a:defRPr sz="1600">
                <a:solidFill>
                  <a:schemeClr val="tx1">
                    <a:tint val="75000"/>
                  </a:schemeClr>
                </a:solidFill>
              </a:defRPr>
            </a:lvl4pPr>
            <a:lvl5pPr marL="1828783" indent="0">
              <a:buNone/>
              <a:defRPr sz="1600">
                <a:solidFill>
                  <a:schemeClr val="tx1">
                    <a:tint val="75000"/>
                  </a:schemeClr>
                </a:solidFill>
              </a:defRPr>
            </a:lvl5pPr>
            <a:lvl6pPr marL="2285978" indent="0">
              <a:buNone/>
              <a:defRPr sz="1600">
                <a:solidFill>
                  <a:schemeClr val="tx1">
                    <a:tint val="75000"/>
                  </a:schemeClr>
                </a:solidFill>
              </a:defRPr>
            </a:lvl6pPr>
            <a:lvl7pPr marL="2743174" indent="0">
              <a:buNone/>
              <a:defRPr sz="1600">
                <a:solidFill>
                  <a:schemeClr val="tx1">
                    <a:tint val="75000"/>
                  </a:schemeClr>
                </a:solidFill>
              </a:defRPr>
            </a:lvl7pPr>
            <a:lvl8pPr marL="3200370" indent="0">
              <a:buNone/>
              <a:defRPr sz="1600">
                <a:solidFill>
                  <a:schemeClr val="tx1">
                    <a:tint val="75000"/>
                  </a:schemeClr>
                </a:solidFill>
              </a:defRPr>
            </a:lvl8pPr>
            <a:lvl9pPr marL="3657565"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defTabSz="686532" fontAlgn="auto">
              <a:spcBef>
                <a:spcPts val="0"/>
              </a:spcBef>
              <a:spcAft>
                <a:spcPts val="0"/>
              </a:spcAft>
            </a:pPr>
            <a:fld id="{6FFD0A7A-D3CF-4EB2-BF6F-DA9FD19A6AC7}" type="datetimeFigureOut">
              <a:rPr lang="es-PY" smtClean="0">
                <a:solidFill>
                  <a:prstClr val="black">
                    <a:tint val="75000"/>
                  </a:prstClr>
                </a:solidFill>
                <a:latin typeface="Calibri" panose="020F0502020204030204"/>
              </a:rPr>
              <a:pPr defTabSz="686532" fontAlgn="auto">
                <a:spcBef>
                  <a:spcPts val="0"/>
                </a:spcBef>
                <a:spcAft>
                  <a:spcPts val="0"/>
                </a:spcAft>
              </a:pPr>
              <a:t>26/08/2020</a:t>
            </a:fld>
            <a:endParaRPr lang="es-PY">
              <a:solidFill>
                <a:prstClr val="black">
                  <a:tint val="75000"/>
                </a:prstClr>
              </a:solidFill>
              <a:latin typeface="Calibri" panose="020F0502020204030204"/>
            </a:endParaRPr>
          </a:p>
        </p:txBody>
      </p:sp>
      <p:sp>
        <p:nvSpPr>
          <p:cNvPr id="5" name="Footer Placeholder 4"/>
          <p:cNvSpPr>
            <a:spLocks noGrp="1"/>
          </p:cNvSpPr>
          <p:nvPr>
            <p:ph type="ftr" sz="quarter" idx="11"/>
          </p:nvPr>
        </p:nvSpPr>
        <p:spPr/>
        <p:txBody>
          <a:bodyPr/>
          <a:lstStyle/>
          <a:p>
            <a:pPr defTabSz="686532" fontAlgn="auto">
              <a:spcBef>
                <a:spcPts val="0"/>
              </a:spcBef>
              <a:spcAft>
                <a:spcPts val="0"/>
              </a:spcAft>
            </a:pPr>
            <a:endParaRPr lang="es-PY">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6532" fontAlgn="auto">
              <a:spcBef>
                <a:spcPts val="0"/>
              </a:spcBef>
              <a:spcAft>
                <a:spcPts val="0"/>
              </a:spcAft>
            </a:pPr>
            <a:fld id="{B7679D08-F552-4FE7-9592-6893579FF644}" type="slidenum">
              <a:rPr lang="es-PY" smtClean="0">
                <a:solidFill>
                  <a:prstClr val="black">
                    <a:tint val="75000"/>
                  </a:prstClr>
                </a:solidFill>
                <a:latin typeface="Calibri" panose="020F0502020204030204"/>
              </a:rPr>
              <a:pPr defTabSz="686532" fontAlgn="auto">
                <a:spcBef>
                  <a:spcPts val="0"/>
                </a:spcBef>
                <a:spcAft>
                  <a:spcPts val="0"/>
                </a:spcAft>
              </a:pPr>
              <a:t>‹Nº›</a:t>
            </a:fld>
            <a:endParaRPr lang="es-PY">
              <a:solidFill>
                <a:prstClr val="black">
                  <a:tint val="75000"/>
                </a:prstClr>
              </a:solidFill>
              <a:latin typeface="Calibri" panose="020F0502020204030204"/>
            </a:endParaRPr>
          </a:p>
        </p:txBody>
      </p:sp>
    </p:spTree>
    <p:extLst>
      <p:ext uri="{BB962C8B-B14F-4D97-AF65-F5344CB8AC3E}">
        <p14:creationId xmlns:p14="http://schemas.microsoft.com/office/powerpoint/2010/main" xmlns="" val="4200631829"/>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pPr/>
              <a:t>8/26/2020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pPr/>
              <a:t>‹Nº›</a:t>
            </a:fld>
            <a:endParaRPr lang="en-US"/>
          </a:p>
        </p:txBody>
      </p:sp>
    </p:spTree>
    <p:extLst>
      <p:ext uri="{BB962C8B-B14F-4D97-AF65-F5344CB8AC3E}">
        <p14:creationId xmlns:p14="http://schemas.microsoft.com/office/powerpoint/2010/main" xmlns="" val="42064127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1"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defTabSz="686532" fontAlgn="auto">
              <a:spcBef>
                <a:spcPts val="0"/>
              </a:spcBef>
              <a:spcAft>
                <a:spcPts val="0"/>
              </a:spcAft>
            </a:pPr>
            <a:fld id="{6FFD0A7A-D3CF-4EB2-BF6F-DA9FD19A6AC7}" type="datetimeFigureOut">
              <a:rPr lang="es-PY" smtClean="0">
                <a:solidFill>
                  <a:prstClr val="black">
                    <a:tint val="75000"/>
                  </a:prstClr>
                </a:solidFill>
                <a:latin typeface="Calibri" panose="020F0502020204030204"/>
              </a:rPr>
              <a:pPr defTabSz="686532" fontAlgn="auto">
                <a:spcBef>
                  <a:spcPts val="0"/>
                </a:spcBef>
                <a:spcAft>
                  <a:spcPts val="0"/>
                </a:spcAft>
              </a:pPr>
              <a:t>26/08/2020</a:t>
            </a:fld>
            <a:endParaRPr lang="es-PY">
              <a:solidFill>
                <a:prstClr val="black">
                  <a:tint val="75000"/>
                </a:prstClr>
              </a:solidFill>
              <a:latin typeface="Calibri" panose="020F0502020204030204"/>
            </a:endParaRPr>
          </a:p>
        </p:txBody>
      </p:sp>
      <p:sp>
        <p:nvSpPr>
          <p:cNvPr id="6" name="Footer Placeholder 5"/>
          <p:cNvSpPr>
            <a:spLocks noGrp="1"/>
          </p:cNvSpPr>
          <p:nvPr>
            <p:ph type="ftr" sz="quarter" idx="11"/>
          </p:nvPr>
        </p:nvSpPr>
        <p:spPr/>
        <p:txBody>
          <a:bodyPr/>
          <a:lstStyle/>
          <a:p>
            <a:pPr defTabSz="686532" fontAlgn="auto">
              <a:spcBef>
                <a:spcPts val="0"/>
              </a:spcBef>
              <a:spcAft>
                <a:spcPts val="0"/>
              </a:spcAft>
            </a:pPr>
            <a:endParaRPr lang="es-PY">
              <a:solidFill>
                <a:prstClr val="black">
                  <a:tint val="75000"/>
                </a:prstClr>
              </a:solidFill>
              <a:latin typeface="Calibri" panose="020F0502020204030204"/>
            </a:endParaRPr>
          </a:p>
        </p:txBody>
      </p:sp>
      <p:sp>
        <p:nvSpPr>
          <p:cNvPr id="7" name="Slide Number Placeholder 6"/>
          <p:cNvSpPr>
            <a:spLocks noGrp="1"/>
          </p:cNvSpPr>
          <p:nvPr>
            <p:ph type="sldNum" sz="quarter" idx="12"/>
          </p:nvPr>
        </p:nvSpPr>
        <p:spPr/>
        <p:txBody>
          <a:bodyPr/>
          <a:lstStyle/>
          <a:p>
            <a:pPr defTabSz="686532" fontAlgn="auto">
              <a:spcBef>
                <a:spcPts val="0"/>
              </a:spcBef>
              <a:spcAft>
                <a:spcPts val="0"/>
              </a:spcAft>
            </a:pPr>
            <a:fld id="{B7679D08-F552-4FE7-9592-6893579FF644}" type="slidenum">
              <a:rPr lang="es-PY" smtClean="0">
                <a:solidFill>
                  <a:prstClr val="black">
                    <a:tint val="75000"/>
                  </a:prstClr>
                </a:solidFill>
                <a:latin typeface="Calibri" panose="020F0502020204030204"/>
              </a:rPr>
              <a:pPr defTabSz="686532" fontAlgn="auto">
                <a:spcBef>
                  <a:spcPts val="0"/>
                </a:spcBef>
                <a:spcAft>
                  <a:spcPts val="0"/>
                </a:spcAft>
              </a:pPr>
              <a:t>‹Nº›</a:t>
            </a:fld>
            <a:endParaRPr lang="es-PY">
              <a:solidFill>
                <a:prstClr val="black">
                  <a:tint val="75000"/>
                </a:prstClr>
              </a:solidFill>
              <a:latin typeface="Calibri" panose="020F0502020204030204"/>
            </a:endParaRPr>
          </a:p>
        </p:txBody>
      </p:sp>
    </p:spTree>
    <p:extLst>
      <p:ext uri="{BB962C8B-B14F-4D97-AF65-F5344CB8AC3E}">
        <p14:creationId xmlns:p14="http://schemas.microsoft.com/office/powerpoint/2010/main" xmlns="" val="278153507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4"/>
            <a:ext cx="3868340" cy="823912"/>
          </a:xfrm>
        </p:spPr>
        <p:txBody>
          <a:bodyPr anchor="b"/>
          <a:lstStyle>
            <a:lvl1pPr marL="0" indent="0">
              <a:buNone/>
              <a:defRPr sz="2400" b="1"/>
            </a:lvl1pPr>
            <a:lvl2pPr marL="457196" indent="0">
              <a:buNone/>
              <a:defRPr sz="2000" b="1"/>
            </a:lvl2pPr>
            <a:lvl3pPr marL="914391" indent="0">
              <a:buNone/>
              <a:defRPr sz="1800" b="1"/>
            </a:lvl3pPr>
            <a:lvl4pPr marL="1371587" indent="0">
              <a:buNone/>
              <a:defRPr sz="1600" b="1"/>
            </a:lvl4pPr>
            <a:lvl5pPr marL="1828783" indent="0">
              <a:buNone/>
              <a:defRPr sz="1600" b="1"/>
            </a:lvl5pPr>
            <a:lvl6pPr marL="2285978" indent="0">
              <a:buNone/>
              <a:defRPr sz="1600" b="1"/>
            </a:lvl6pPr>
            <a:lvl7pPr marL="2743174" indent="0">
              <a:buNone/>
              <a:defRPr sz="1600" b="1"/>
            </a:lvl7pPr>
            <a:lvl8pPr marL="3200370" indent="0">
              <a:buNone/>
              <a:defRPr sz="1600" b="1"/>
            </a:lvl8pPr>
            <a:lvl9pPr marL="3657565"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1" y="1681164"/>
            <a:ext cx="3887391" cy="823912"/>
          </a:xfrm>
        </p:spPr>
        <p:txBody>
          <a:bodyPr anchor="b"/>
          <a:lstStyle>
            <a:lvl1pPr marL="0" indent="0">
              <a:buNone/>
              <a:defRPr sz="2400" b="1"/>
            </a:lvl1pPr>
            <a:lvl2pPr marL="457196" indent="0">
              <a:buNone/>
              <a:defRPr sz="2000" b="1"/>
            </a:lvl2pPr>
            <a:lvl3pPr marL="914391" indent="0">
              <a:buNone/>
              <a:defRPr sz="1800" b="1"/>
            </a:lvl3pPr>
            <a:lvl4pPr marL="1371587" indent="0">
              <a:buNone/>
              <a:defRPr sz="1600" b="1"/>
            </a:lvl4pPr>
            <a:lvl5pPr marL="1828783" indent="0">
              <a:buNone/>
              <a:defRPr sz="1600" b="1"/>
            </a:lvl5pPr>
            <a:lvl6pPr marL="2285978" indent="0">
              <a:buNone/>
              <a:defRPr sz="1600" b="1"/>
            </a:lvl6pPr>
            <a:lvl7pPr marL="2743174" indent="0">
              <a:buNone/>
              <a:defRPr sz="1600" b="1"/>
            </a:lvl7pPr>
            <a:lvl8pPr marL="3200370" indent="0">
              <a:buNone/>
              <a:defRPr sz="1600" b="1"/>
            </a:lvl8pPr>
            <a:lvl9pPr marL="3657565"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defTabSz="686532" fontAlgn="auto">
              <a:spcBef>
                <a:spcPts val="0"/>
              </a:spcBef>
              <a:spcAft>
                <a:spcPts val="0"/>
              </a:spcAft>
            </a:pPr>
            <a:fld id="{6FFD0A7A-D3CF-4EB2-BF6F-DA9FD19A6AC7}" type="datetimeFigureOut">
              <a:rPr lang="es-PY" smtClean="0">
                <a:solidFill>
                  <a:prstClr val="black">
                    <a:tint val="75000"/>
                  </a:prstClr>
                </a:solidFill>
                <a:latin typeface="Calibri" panose="020F0502020204030204"/>
              </a:rPr>
              <a:pPr defTabSz="686532" fontAlgn="auto">
                <a:spcBef>
                  <a:spcPts val="0"/>
                </a:spcBef>
                <a:spcAft>
                  <a:spcPts val="0"/>
                </a:spcAft>
              </a:pPr>
              <a:t>26/08/2020</a:t>
            </a:fld>
            <a:endParaRPr lang="es-PY">
              <a:solidFill>
                <a:prstClr val="black">
                  <a:tint val="75000"/>
                </a:prstClr>
              </a:solidFill>
              <a:latin typeface="Calibri" panose="020F0502020204030204"/>
            </a:endParaRPr>
          </a:p>
        </p:txBody>
      </p:sp>
      <p:sp>
        <p:nvSpPr>
          <p:cNvPr id="8" name="Footer Placeholder 7"/>
          <p:cNvSpPr>
            <a:spLocks noGrp="1"/>
          </p:cNvSpPr>
          <p:nvPr>
            <p:ph type="ftr" sz="quarter" idx="11"/>
          </p:nvPr>
        </p:nvSpPr>
        <p:spPr/>
        <p:txBody>
          <a:bodyPr/>
          <a:lstStyle/>
          <a:p>
            <a:pPr defTabSz="686532" fontAlgn="auto">
              <a:spcBef>
                <a:spcPts val="0"/>
              </a:spcBef>
              <a:spcAft>
                <a:spcPts val="0"/>
              </a:spcAft>
            </a:pPr>
            <a:endParaRPr lang="es-PY">
              <a:solidFill>
                <a:prstClr val="black">
                  <a:tint val="75000"/>
                </a:prstClr>
              </a:solidFill>
              <a:latin typeface="Calibri" panose="020F0502020204030204"/>
            </a:endParaRPr>
          </a:p>
        </p:txBody>
      </p:sp>
      <p:sp>
        <p:nvSpPr>
          <p:cNvPr id="9" name="Slide Number Placeholder 8"/>
          <p:cNvSpPr>
            <a:spLocks noGrp="1"/>
          </p:cNvSpPr>
          <p:nvPr>
            <p:ph type="sldNum" sz="quarter" idx="12"/>
          </p:nvPr>
        </p:nvSpPr>
        <p:spPr/>
        <p:txBody>
          <a:bodyPr/>
          <a:lstStyle/>
          <a:p>
            <a:pPr defTabSz="686532" fontAlgn="auto">
              <a:spcBef>
                <a:spcPts val="0"/>
              </a:spcBef>
              <a:spcAft>
                <a:spcPts val="0"/>
              </a:spcAft>
            </a:pPr>
            <a:fld id="{B7679D08-F552-4FE7-9592-6893579FF644}" type="slidenum">
              <a:rPr lang="es-PY" smtClean="0">
                <a:solidFill>
                  <a:prstClr val="black">
                    <a:tint val="75000"/>
                  </a:prstClr>
                </a:solidFill>
                <a:latin typeface="Calibri" panose="020F0502020204030204"/>
              </a:rPr>
              <a:pPr defTabSz="686532" fontAlgn="auto">
                <a:spcBef>
                  <a:spcPts val="0"/>
                </a:spcBef>
                <a:spcAft>
                  <a:spcPts val="0"/>
                </a:spcAft>
              </a:pPr>
              <a:t>‹Nº›</a:t>
            </a:fld>
            <a:endParaRPr lang="es-PY">
              <a:solidFill>
                <a:prstClr val="black">
                  <a:tint val="75000"/>
                </a:prstClr>
              </a:solidFill>
              <a:latin typeface="Calibri" panose="020F0502020204030204"/>
            </a:endParaRPr>
          </a:p>
        </p:txBody>
      </p:sp>
    </p:spTree>
    <p:extLst>
      <p:ext uri="{BB962C8B-B14F-4D97-AF65-F5344CB8AC3E}">
        <p14:creationId xmlns:p14="http://schemas.microsoft.com/office/powerpoint/2010/main" xmlns="" val="2508731382"/>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defTabSz="686532" fontAlgn="auto">
              <a:spcBef>
                <a:spcPts val="0"/>
              </a:spcBef>
              <a:spcAft>
                <a:spcPts val="0"/>
              </a:spcAft>
            </a:pPr>
            <a:fld id="{6FFD0A7A-D3CF-4EB2-BF6F-DA9FD19A6AC7}" type="datetimeFigureOut">
              <a:rPr lang="es-PY" smtClean="0">
                <a:solidFill>
                  <a:prstClr val="black">
                    <a:tint val="75000"/>
                  </a:prstClr>
                </a:solidFill>
                <a:latin typeface="Calibri" panose="020F0502020204030204"/>
              </a:rPr>
              <a:pPr defTabSz="686532" fontAlgn="auto">
                <a:spcBef>
                  <a:spcPts val="0"/>
                </a:spcBef>
                <a:spcAft>
                  <a:spcPts val="0"/>
                </a:spcAft>
              </a:pPr>
              <a:t>26/08/2020</a:t>
            </a:fld>
            <a:endParaRPr lang="es-PY">
              <a:solidFill>
                <a:prstClr val="black">
                  <a:tint val="75000"/>
                </a:prstClr>
              </a:solidFill>
              <a:latin typeface="Calibri" panose="020F0502020204030204"/>
            </a:endParaRPr>
          </a:p>
        </p:txBody>
      </p:sp>
      <p:sp>
        <p:nvSpPr>
          <p:cNvPr id="4" name="Footer Placeholder 3"/>
          <p:cNvSpPr>
            <a:spLocks noGrp="1"/>
          </p:cNvSpPr>
          <p:nvPr>
            <p:ph type="ftr" sz="quarter" idx="11"/>
          </p:nvPr>
        </p:nvSpPr>
        <p:spPr/>
        <p:txBody>
          <a:bodyPr/>
          <a:lstStyle/>
          <a:p>
            <a:pPr defTabSz="686532" fontAlgn="auto">
              <a:spcBef>
                <a:spcPts val="0"/>
              </a:spcBef>
              <a:spcAft>
                <a:spcPts val="0"/>
              </a:spcAft>
            </a:pPr>
            <a:endParaRPr lang="es-PY">
              <a:solidFill>
                <a:prstClr val="black">
                  <a:tint val="75000"/>
                </a:prstClr>
              </a:solidFill>
              <a:latin typeface="Calibri" panose="020F0502020204030204"/>
            </a:endParaRPr>
          </a:p>
        </p:txBody>
      </p:sp>
      <p:sp>
        <p:nvSpPr>
          <p:cNvPr id="5" name="Slide Number Placeholder 4"/>
          <p:cNvSpPr>
            <a:spLocks noGrp="1"/>
          </p:cNvSpPr>
          <p:nvPr>
            <p:ph type="sldNum" sz="quarter" idx="12"/>
          </p:nvPr>
        </p:nvSpPr>
        <p:spPr/>
        <p:txBody>
          <a:bodyPr/>
          <a:lstStyle/>
          <a:p>
            <a:pPr defTabSz="686532" fontAlgn="auto">
              <a:spcBef>
                <a:spcPts val="0"/>
              </a:spcBef>
              <a:spcAft>
                <a:spcPts val="0"/>
              </a:spcAft>
            </a:pPr>
            <a:fld id="{B7679D08-F552-4FE7-9592-6893579FF644}" type="slidenum">
              <a:rPr lang="es-PY" smtClean="0">
                <a:solidFill>
                  <a:prstClr val="black">
                    <a:tint val="75000"/>
                  </a:prstClr>
                </a:solidFill>
                <a:latin typeface="Calibri" panose="020F0502020204030204"/>
              </a:rPr>
              <a:pPr defTabSz="686532" fontAlgn="auto">
                <a:spcBef>
                  <a:spcPts val="0"/>
                </a:spcBef>
                <a:spcAft>
                  <a:spcPts val="0"/>
                </a:spcAft>
              </a:pPr>
              <a:t>‹Nº›</a:t>
            </a:fld>
            <a:endParaRPr lang="es-PY">
              <a:solidFill>
                <a:prstClr val="black">
                  <a:tint val="75000"/>
                </a:prstClr>
              </a:solidFill>
              <a:latin typeface="Calibri" panose="020F0502020204030204"/>
            </a:endParaRPr>
          </a:p>
        </p:txBody>
      </p:sp>
    </p:spTree>
    <p:extLst>
      <p:ext uri="{BB962C8B-B14F-4D97-AF65-F5344CB8AC3E}">
        <p14:creationId xmlns:p14="http://schemas.microsoft.com/office/powerpoint/2010/main" xmlns="" val="1345540366"/>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defTabSz="686532" fontAlgn="auto">
              <a:spcBef>
                <a:spcPts val="0"/>
              </a:spcBef>
              <a:spcAft>
                <a:spcPts val="0"/>
              </a:spcAft>
            </a:pPr>
            <a:fld id="{6FFD0A7A-D3CF-4EB2-BF6F-DA9FD19A6AC7}" type="datetimeFigureOut">
              <a:rPr lang="es-PY" smtClean="0">
                <a:solidFill>
                  <a:prstClr val="black">
                    <a:tint val="75000"/>
                  </a:prstClr>
                </a:solidFill>
                <a:latin typeface="Calibri" panose="020F0502020204030204"/>
              </a:rPr>
              <a:pPr defTabSz="686532" fontAlgn="auto">
                <a:spcBef>
                  <a:spcPts val="0"/>
                </a:spcBef>
                <a:spcAft>
                  <a:spcPts val="0"/>
                </a:spcAft>
              </a:pPr>
              <a:t>26/08/2020</a:t>
            </a:fld>
            <a:endParaRPr lang="es-PY">
              <a:solidFill>
                <a:prstClr val="black">
                  <a:tint val="75000"/>
                </a:prstClr>
              </a:solidFill>
              <a:latin typeface="Calibri" panose="020F0502020204030204"/>
            </a:endParaRPr>
          </a:p>
        </p:txBody>
      </p:sp>
      <p:sp>
        <p:nvSpPr>
          <p:cNvPr id="3" name="Footer Placeholder 2"/>
          <p:cNvSpPr>
            <a:spLocks noGrp="1"/>
          </p:cNvSpPr>
          <p:nvPr>
            <p:ph type="ftr" sz="quarter" idx="11"/>
          </p:nvPr>
        </p:nvSpPr>
        <p:spPr/>
        <p:txBody>
          <a:bodyPr/>
          <a:lstStyle/>
          <a:p>
            <a:pPr defTabSz="686532" fontAlgn="auto">
              <a:spcBef>
                <a:spcPts val="0"/>
              </a:spcBef>
              <a:spcAft>
                <a:spcPts val="0"/>
              </a:spcAft>
            </a:pPr>
            <a:endParaRPr lang="es-PY">
              <a:solidFill>
                <a:prstClr val="black">
                  <a:tint val="75000"/>
                </a:prstClr>
              </a:solidFill>
              <a:latin typeface="Calibri" panose="020F0502020204030204"/>
            </a:endParaRPr>
          </a:p>
        </p:txBody>
      </p:sp>
      <p:sp>
        <p:nvSpPr>
          <p:cNvPr id="4" name="Slide Number Placeholder 3"/>
          <p:cNvSpPr>
            <a:spLocks noGrp="1"/>
          </p:cNvSpPr>
          <p:nvPr>
            <p:ph type="sldNum" sz="quarter" idx="12"/>
          </p:nvPr>
        </p:nvSpPr>
        <p:spPr/>
        <p:txBody>
          <a:bodyPr/>
          <a:lstStyle/>
          <a:p>
            <a:pPr defTabSz="686532" fontAlgn="auto">
              <a:spcBef>
                <a:spcPts val="0"/>
              </a:spcBef>
              <a:spcAft>
                <a:spcPts val="0"/>
              </a:spcAft>
            </a:pPr>
            <a:fld id="{B7679D08-F552-4FE7-9592-6893579FF644}" type="slidenum">
              <a:rPr lang="es-PY" smtClean="0">
                <a:solidFill>
                  <a:prstClr val="black">
                    <a:tint val="75000"/>
                  </a:prstClr>
                </a:solidFill>
                <a:latin typeface="Calibri" panose="020F0502020204030204"/>
              </a:rPr>
              <a:pPr defTabSz="686532" fontAlgn="auto">
                <a:spcBef>
                  <a:spcPts val="0"/>
                </a:spcBef>
                <a:spcAft>
                  <a:spcPts val="0"/>
                </a:spcAft>
              </a:pPr>
              <a:t>‹Nº›</a:t>
            </a:fld>
            <a:endParaRPr lang="es-PY">
              <a:solidFill>
                <a:prstClr val="black">
                  <a:tint val="75000"/>
                </a:prstClr>
              </a:solidFill>
              <a:latin typeface="Calibri" panose="020F0502020204030204"/>
            </a:endParaRPr>
          </a:p>
        </p:txBody>
      </p:sp>
    </p:spTree>
    <p:extLst>
      <p:ext uri="{BB962C8B-B14F-4D97-AF65-F5344CB8AC3E}">
        <p14:creationId xmlns:p14="http://schemas.microsoft.com/office/powerpoint/2010/main" xmlns="" val="45923319"/>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2"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1"/>
            <a:ext cx="2949178" cy="3811588"/>
          </a:xfrm>
        </p:spPr>
        <p:txBody>
          <a:bodyPr/>
          <a:lstStyle>
            <a:lvl1pPr marL="0" indent="0">
              <a:buNone/>
              <a:defRPr sz="1600"/>
            </a:lvl1pPr>
            <a:lvl2pPr marL="457196" indent="0">
              <a:buNone/>
              <a:defRPr sz="1400"/>
            </a:lvl2pPr>
            <a:lvl3pPr marL="914391" indent="0">
              <a:buNone/>
              <a:defRPr sz="1200"/>
            </a:lvl3pPr>
            <a:lvl4pPr marL="1371587" indent="0">
              <a:buNone/>
              <a:defRPr sz="1000"/>
            </a:lvl4pPr>
            <a:lvl5pPr marL="1828783" indent="0">
              <a:buNone/>
              <a:defRPr sz="1000"/>
            </a:lvl5pPr>
            <a:lvl6pPr marL="2285978" indent="0">
              <a:buNone/>
              <a:defRPr sz="1000"/>
            </a:lvl6pPr>
            <a:lvl7pPr marL="2743174" indent="0">
              <a:buNone/>
              <a:defRPr sz="1000"/>
            </a:lvl7pPr>
            <a:lvl8pPr marL="3200370" indent="0">
              <a:buNone/>
              <a:defRPr sz="1000"/>
            </a:lvl8pPr>
            <a:lvl9pPr marL="3657565"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defTabSz="686532" fontAlgn="auto">
              <a:spcBef>
                <a:spcPts val="0"/>
              </a:spcBef>
              <a:spcAft>
                <a:spcPts val="0"/>
              </a:spcAft>
            </a:pPr>
            <a:fld id="{6FFD0A7A-D3CF-4EB2-BF6F-DA9FD19A6AC7}" type="datetimeFigureOut">
              <a:rPr lang="es-PY" smtClean="0">
                <a:solidFill>
                  <a:prstClr val="black">
                    <a:tint val="75000"/>
                  </a:prstClr>
                </a:solidFill>
                <a:latin typeface="Calibri" panose="020F0502020204030204"/>
              </a:rPr>
              <a:pPr defTabSz="686532" fontAlgn="auto">
                <a:spcBef>
                  <a:spcPts val="0"/>
                </a:spcBef>
                <a:spcAft>
                  <a:spcPts val="0"/>
                </a:spcAft>
              </a:pPr>
              <a:t>26/08/2020</a:t>
            </a:fld>
            <a:endParaRPr lang="es-PY">
              <a:solidFill>
                <a:prstClr val="black">
                  <a:tint val="75000"/>
                </a:prstClr>
              </a:solidFill>
              <a:latin typeface="Calibri" panose="020F0502020204030204"/>
            </a:endParaRPr>
          </a:p>
        </p:txBody>
      </p:sp>
      <p:sp>
        <p:nvSpPr>
          <p:cNvPr id="6" name="Footer Placeholder 5"/>
          <p:cNvSpPr>
            <a:spLocks noGrp="1"/>
          </p:cNvSpPr>
          <p:nvPr>
            <p:ph type="ftr" sz="quarter" idx="11"/>
          </p:nvPr>
        </p:nvSpPr>
        <p:spPr/>
        <p:txBody>
          <a:bodyPr/>
          <a:lstStyle/>
          <a:p>
            <a:pPr defTabSz="686532" fontAlgn="auto">
              <a:spcBef>
                <a:spcPts val="0"/>
              </a:spcBef>
              <a:spcAft>
                <a:spcPts val="0"/>
              </a:spcAft>
            </a:pPr>
            <a:endParaRPr lang="es-PY">
              <a:solidFill>
                <a:prstClr val="black">
                  <a:tint val="75000"/>
                </a:prstClr>
              </a:solidFill>
              <a:latin typeface="Calibri" panose="020F0502020204030204"/>
            </a:endParaRPr>
          </a:p>
        </p:txBody>
      </p:sp>
      <p:sp>
        <p:nvSpPr>
          <p:cNvPr id="7" name="Slide Number Placeholder 6"/>
          <p:cNvSpPr>
            <a:spLocks noGrp="1"/>
          </p:cNvSpPr>
          <p:nvPr>
            <p:ph type="sldNum" sz="quarter" idx="12"/>
          </p:nvPr>
        </p:nvSpPr>
        <p:spPr/>
        <p:txBody>
          <a:bodyPr/>
          <a:lstStyle/>
          <a:p>
            <a:pPr defTabSz="686532" fontAlgn="auto">
              <a:spcBef>
                <a:spcPts val="0"/>
              </a:spcBef>
              <a:spcAft>
                <a:spcPts val="0"/>
              </a:spcAft>
            </a:pPr>
            <a:fld id="{B7679D08-F552-4FE7-9592-6893579FF644}" type="slidenum">
              <a:rPr lang="es-PY" smtClean="0">
                <a:solidFill>
                  <a:prstClr val="black">
                    <a:tint val="75000"/>
                  </a:prstClr>
                </a:solidFill>
                <a:latin typeface="Calibri" panose="020F0502020204030204"/>
              </a:rPr>
              <a:pPr defTabSz="686532" fontAlgn="auto">
                <a:spcBef>
                  <a:spcPts val="0"/>
                </a:spcBef>
                <a:spcAft>
                  <a:spcPts val="0"/>
                </a:spcAft>
              </a:pPr>
              <a:t>‹Nº›</a:t>
            </a:fld>
            <a:endParaRPr lang="es-PY">
              <a:solidFill>
                <a:prstClr val="black">
                  <a:tint val="75000"/>
                </a:prstClr>
              </a:solidFill>
              <a:latin typeface="Calibri" panose="020F0502020204030204"/>
            </a:endParaRPr>
          </a:p>
        </p:txBody>
      </p:sp>
    </p:spTree>
    <p:extLst>
      <p:ext uri="{BB962C8B-B14F-4D97-AF65-F5344CB8AC3E}">
        <p14:creationId xmlns:p14="http://schemas.microsoft.com/office/powerpoint/2010/main" xmlns="" val="1809314596"/>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2" y="987426"/>
            <a:ext cx="4629150" cy="4873625"/>
          </a:xfrm>
        </p:spPr>
        <p:txBody>
          <a:bodyPr anchor="t"/>
          <a:lstStyle>
            <a:lvl1pPr marL="0" indent="0">
              <a:buNone/>
              <a:defRPr sz="3200"/>
            </a:lvl1pPr>
            <a:lvl2pPr marL="457196" indent="0">
              <a:buNone/>
              <a:defRPr sz="2800"/>
            </a:lvl2pPr>
            <a:lvl3pPr marL="914391" indent="0">
              <a:buNone/>
              <a:defRPr sz="2400"/>
            </a:lvl3pPr>
            <a:lvl4pPr marL="1371587" indent="0">
              <a:buNone/>
              <a:defRPr sz="2000"/>
            </a:lvl4pPr>
            <a:lvl5pPr marL="1828783" indent="0">
              <a:buNone/>
              <a:defRPr sz="2000"/>
            </a:lvl5pPr>
            <a:lvl6pPr marL="2285978" indent="0">
              <a:buNone/>
              <a:defRPr sz="2000"/>
            </a:lvl6pPr>
            <a:lvl7pPr marL="2743174" indent="0">
              <a:buNone/>
              <a:defRPr sz="2000"/>
            </a:lvl7pPr>
            <a:lvl8pPr marL="3200370" indent="0">
              <a:buNone/>
              <a:defRPr sz="2000"/>
            </a:lvl8pPr>
            <a:lvl9pPr marL="3657565"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1"/>
            <a:ext cx="2949178" cy="3811588"/>
          </a:xfrm>
        </p:spPr>
        <p:txBody>
          <a:bodyPr/>
          <a:lstStyle>
            <a:lvl1pPr marL="0" indent="0">
              <a:buNone/>
              <a:defRPr sz="1600"/>
            </a:lvl1pPr>
            <a:lvl2pPr marL="457196" indent="0">
              <a:buNone/>
              <a:defRPr sz="1400"/>
            </a:lvl2pPr>
            <a:lvl3pPr marL="914391" indent="0">
              <a:buNone/>
              <a:defRPr sz="1200"/>
            </a:lvl3pPr>
            <a:lvl4pPr marL="1371587" indent="0">
              <a:buNone/>
              <a:defRPr sz="1000"/>
            </a:lvl4pPr>
            <a:lvl5pPr marL="1828783" indent="0">
              <a:buNone/>
              <a:defRPr sz="1000"/>
            </a:lvl5pPr>
            <a:lvl6pPr marL="2285978" indent="0">
              <a:buNone/>
              <a:defRPr sz="1000"/>
            </a:lvl6pPr>
            <a:lvl7pPr marL="2743174" indent="0">
              <a:buNone/>
              <a:defRPr sz="1000"/>
            </a:lvl7pPr>
            <a:lvl8pPr marL="3200370" indent="0">
              <a:buNone/>
              <a:defRPr sz="1000"/>
            </a:lvl8pPr>
            <a:lvl9pPr marL="3657565"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defTabSz="686532" fontAlgn="auto">
              <a:spcBef>
                <a:spcPts val="0"/>
              </a:spcBef>
              <a:spcAft>
                <a:spcPts val="0"/>
              </a:spcAft>
            </a:pPr>
            <a:fld id="{6FFD0A7A-D3CF-4EB2-BF6F-DA9FD19A6AC7}" type="datetimeFigureOut">
              <a:rPr lang="es-PY" smtClean="0">
                <a:solidFill>
                  <a:prstClr val="black">
                    <a:tint val="75000"/>
                  </a:prstClr>
                </a:solidFill>
                <a:latin typeface="Calibri" panose="020F0502020204030204"/>
              </a:rPr>
              <a:pPr defTabSz="686532" fontAlgn="auto">
                <a:spcBef>
                  <a:spcPts val="0"/>
                </a:spcBef>
                <a:spcAft>
                  <a:spcPts val="0"/>
                </a:spcAft>
              </a:pPr>
              <a:t>26/08/2020</a:t>
            </a:fld>
            <a:endParaRPr lang="es-PY">
              <a:solidFill>
                <a:prstClr val="black">
                  <a:tint val="75000"/>
                </a:prstClr>
              </a:solidFill>
              <a:latin typeface="Calibri" panose="020F0502020204030204"/>
            </a:endParaRPr>
          </a:p>
        </p:txBody>
      </p:sp>
      <p:sp>
        <p:nvSpPr>
          <p:cNvPr id="6" name="Footer Placeholder 5"/>
          <p:cNvSpPr>
            <a:spLocks noGrp="1"/>
          </p:cNvSpPr>
          <p:nvPr>
            <p:ph type="ftr" sz="quarter" idx="11"/>
          </p:nvPr>
        </p:nvSpPr>
        <p:spPr/>
        <p:txBody>
          <a:bodyPr/>
          <a:lstStyle/>
          <a:p>
            <a:pPr defTabSz="686532" fontAlgn="auto">
              <a:spcBef>
                <a:spcPts val="0"/>
              </a:spcBef>
              <a:spcAft>
                <a:spcPts val="0"/>
              </a:spcAft>
            </a:pPr>
            <a:endParaRPr lang="es-PY">
              <a:solidFill>
                <a:prstClr val="black">
                  <a:tint val="75000"/>
                </a:prstClr>
              </a:solidFill>
              <a:latin typeface="Calibri" panose="020F0502020204030204"/>
            </a:endParaRPr>
          </a:p>
        </p:txBody>
      </p:sp>
      <p:sp>
        <p:nvSpPr>
          <p:cNvPr id="7" name="Slide Number Placeholder 6"/>
          <p:cNvSpPr>
            <a:spLocks noGrp="1"/>
          </p:cNvSpPr>
          <p:nvPr>
            <p:ph type="sldNum" sz="quarter" idx="12"/>
          </p:nvPr>
        </p:nvSpPr>
        <p:spPr/>
        <p:txBody>
          <a:bodyPr/>
          <a:lstStyle/>
          <a:p>
            <a:pPr defTabSz="686532" fontAlgn="auto">
              <a:spcBef>
                <a:spcPts val="0"/>
              </a:spcBef>
              <a:spcAft>
                <a:spcPts val="0"/>
              </a:spcAft>
            </a:pPr>
            <a:fld id="{B7679D08-F552-4FE7-9592-6893579FF644}" type="slidenum">
              <a:rPr lang="es-PY" smtClean="0">
                <a:solidFill>
                  <a:prstClr val="black">
                    <a:tint val="75000"/>
                  </a:prstClr>
                </a:solidFill>
                <a:latin typeface="Calibri" panose="020F0502020204030204"/>
              </a:rPr>
              <a:pPr defTabSz="686532" fontAlgn="auto">
                <a:spcBef>
                  <a:spcPts val="0"/>
                </a:spcBef>
                <a:spcAft>
                  <a:spcPts val="0"/>
                </a:spcAft>
              </a:pPr>
              <a:t>‹Nº›</a:t>
            </a:fld>
            <a:endParaRPr lang="es-PY">
              <a:solidFill>
                <a:prstClr val="black">
                  <a:tint val="75000"/>
                </a:prstClr>
              </a:solidFill>
              <a:latin typeface="Calibri" panose="020F0502020204030204"/>
            </a:endParaRPr>
          </a:p>
        </p:txBody>
      </p:sp>
    </p:spTree>
    <p:extLst>
      <p:ext uri="{BB962C8B-B14F-4D97-AF65-F5344CB8AC3E}">
        <p14:creationId xmlns:p14="http://schemas.microsoft.com/office/powerpoint/2010/main" xmlns="" val="3671178033"/>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defTabSz="686532" fontAlgn="auto">
              <a:spcBef>
                <a:spcPts val="0"/>
              </a:spcBef>
              <a:spcAft>
                <a:spcPts val="0"/>
              </a:spcAft>
            </a:pPr>
            <a:fld id="{6FFD0A7A-D3CF-4EB2-BF6F-DA9FD19A6AC7}" type="datetimeFigureOut">
              <a:rPr lang="es-PY" smtClean="0">
                <a:solidFill>
                  <a:prstClr val="black">
                    <a:tint val="75000"/>
                  </a:prstClr>
                </a:solidFill>
                <a:latin typeface="Calibri" panose="020F0502020204030204"/>
              </a:rPr>
              <a:pPr defTabSz="686532" fontAlgn="auto">
                <a:spcBef>
                  <a:spcPts val="0"/>
                </a:spcBef>
                <a:spcAft>
                  <a:spcPts val="0"/>
                </a:spcAft>
              </a:pPr>
              <a:t>26/08/2020</a:t>
            </a:fld>
            <a:endParaRPr lang="es-PY">
              <a:solidFill>
                <a:prstClr val="black">
                  <a:tint val="75000"/>
                </a:prstClr>
              </a:solidFill>
              <a:latin typeface="Calibri" panose="020F0502020204030204"/>
            </a:endParaRPr>
          </a:p>
        </p:txBody>
      </p:sp>
      <p:sp>
        <p:nvSpPr>
          <p:cNvPr id="5" name="Footer Placeholder 4"/>
          <p:cNvSpPr>
            <a:spLocks noGrp="1"/>
          </p:cNvSpPr>
          <p:nvPr>
            <p:ph type="ftr" sz="quarter" idx="11"/>
          </p:nvPr>
        </p:nvSpPr>
        <p:spPr/>
        <p:txBody>
          <a:bodyPr/>
          <a:lstStyle/>
          <a:p>
            <a:pPr defTabSz="686532" fontAlgn="auto">
              <a:spcBef>
                <a:spcPts val="0"/>
              </a:spcBef>
              <a:spcAft>
                <a:spcPts val="0"/>
              </a:spcAft>
            </a:pPr>
            <a:endParaRPr lang="es-PY">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6532" fontAlgn="auto">
              <a:spcBef>
                <a:spcPts val="0"/>
              </a:spcBef>
              <a:spcAft>
                <a:spcPts val="0"/>
              </a:spcAft>
            </a:pPr>
            <a:fld id="{B7679D08-F552-4FE7-9592-6893579FF644}" type="slidenum">
              <a:rPr lang="es-PY" smtClean="0">
                <a:solidFill>
                  <a:prstClr val="black">
                    <a:tint val="75000"/>
                  </a:prstClr>
                </a:solidFill>
                <a:latin typeface="Calibri" panose="020F0502020204030204"/>
              </a:rPr>
              <a:pPr defTabSz="686532" fontAlgn="auto">
                <a:spcBef>
                  <a:spcPts val="0"/>
                </a:spcBef>
                <a:spcAft>
                  <a:spcPts val="0"/>
                </a:spcAft>
              </a:pPr>
              <a:t>‹Nº›</a:t>
            </a:fld>
            <a:endParaRPr lang="es-PY">
              <a:solidFill>
                <a:prstClr val="black">
                  <a:tint val="75000"/>
                </a:prstClr>
              </a:solidFill>
              <a:latin typeface="Calibri" panose="020F0502020204030204"/>
            </a:endParaRPr>
          </a:p>
        </p:txBody>
      </p:sp>
    </p:spTree>
    <p:extLst>
      <p:ext uri="{BB962C8B-B14F-4D97-AF65-F5344CB8AC3E}">
        <p14:creationId xmlns:p14="http://schemas.microsoft.com/office/powerpoint/2010/main" xmlns="" val="1934331789"/>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defTabSz="686532" fontAlgn="auto">
              <a:spcBef>
                <a:spcPts val="0"/>
              </a:spcBef>
              <a:spcAft>
                <a:spcPts val="0"/>
              </a:spcAft>
            </a:pPr>
            <a:fld id="{6FFD0A7A-D3CF-4EB2-BF6F-DA9FD19A6AC7}" type="datetimeFigureOut">
              <a:rPr lang="es-PY" smtClean="0">
                <a:solidFill>
                  <a:prstClr val="black">
                    <a:tint val="75000"/>
                  </a:prstClr>
                </a:solidFill>
                <a:latin typeface="Calibri" panose="020F0502020204030204"/>
              </a:rPr>
              <a:pPr defTabSz="686532" fontAlgn="auto">
                <a:spcBef>
                  <a:spcPts val="0"/>
                </a:spcBef>
                <a:spcAft>
                  <a:spcPts val="0"/>
                </a:spcAft>
              </a:pPr>
              <a:t>26/08/2020</a:t>
            </a:fld>
            <a:endParaRPr lang="es-PY">
              <a:solidFill>
                <a:prstClr val="black">
                  <a:tint val="75000"/>
                </a:prstClr>
              </a:solidFill>
              <a:latin typeface="Calibri" panose="020F0502020204030204"/>
            </a:endParaRPr>
          </a:p>
        </p:txBody>
      </p:sp>
      <p:sp>
        <p:nvSpPr>
          <p:cNvPr id="5" name="Footer Placeholder 4"/>
          <p:cNvSpPr>
            <a:spLocks noGrp="1"/>
          </p:cNvSpPr>
          <p:nvPr>
            <p:ph type="ftr" sz="quarter" idx="11"/>
          </p:nvPr>
        </p:nvSpPr>
        <p:spPr/>
        <p:txBody>
          <a:bodyPr/>
          <a:lstStyle/>
          <a:p>
            <a:pPr defTabSz="686532" fontAlgn="auto">
              <a:spcBef>
                <a:spcPts val="0"/>
              </a:spcBef>
              <a:spcAft>
                <a:spcPts val="0"/>
              </a:spcAft>
            </a:pPr>
            <a:endParaRPr lang="es-PY">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6532" fontAlgn="auto">
              <a:spcBef>
                <a:spcPts val="0"/>
              </a:spcBef>
              <a:spcAft>
                <a:spcPts val="0"/>
              </a:spcAft>
            </a:pPr>
            <a:fld id="{B7679D08-F552-4FE7-9592-6893579FF644}" type="slidenum">
              <a:rPr lang="es-PY" smtClean="0">
                <a:solidFill>
                  <a:prstClr val="black">
                    <a:tint val="75000"/>
                  </a:prstClr>
                </a:solidFill>
                <a:latin typeface="Calibri" panose="020F0502020204030204"/>
              </a:rPr>
              <a:pPr defTabSz="686532" fontAlgn="auto">
                <a:spcBef>
                  <a:spcPts val="0"/>
                </a:spcBef>
                <a:spcAft>
                  <a:spcPts val="0"/>
                </a:spcAft>
              </a:pPr>
              <a:t>‹Nº›</a:t>
            </a:fld>
            <a:endParaRPr lang="es-PY">
              <a:solidFill>
                <a:prstClr val="black">
                  <a:tint val="75000"/>
                </a:prstClr>
              </a:solidFill>
              <a:latin typeface="Calibri" panose="020F0502020204030204"/>
            </a:endParaRPr>
          </a:p>
        </p:txBody>
      </p:sp>
    </p:spTree>
    <p:extLst>
      <p:ext uri="{BB962C8B-B14F-4D97-AF65-F5344CB8AC3E}">
        <p14:creationId xmlns:p14="http://schemas.microsoft.com/office/powerpoint/2010/main" xmlns="" val="657732940"/>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C764DE79-268F-4C1A-8933-263129D2AF90}" type="datetimeFigureOut">
              <a:rPr lang="en-US" smtClean="0"/>
              <a:pPr/>
              <a:t>8/26/2020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pPr/>
              <a:t>‹Nº›</a:t>
            </a:fld>
            <a:endParaRPr lang="en-US"/>
          </a:p>
        </p:txBody>
      </p:sp>
    </p:spTree>
    <p:extLst>
      <p:ext uri="{BB962C8B-B14F-4D97-AF65-F5344CB8AC3E}">
        <p14:creationId xmlns:p14="http://schemas.microsoft.com/office/powerpoint/2010/main" xmlns="" val="1060070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smtClean="0"/>
              <a:pPr/>
              <a:t>8/26/2020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smtClean="0"/>
              <a:pPr/>
              <a:t>‹Nº›</a:t>
            </a:fld>
            <a:endParaRPr lang="en-US"/>
          </a:p>
        </p:txBody>
      </p:sp>
    </p:spTree>
    <p:extLst>
      <p:ext uri="{BB962C8B-B14F-4D97-AF65-F5344CB8AC3E}">
        <p14:creationId xmlns:p14="http://schemas.microsoft.com/office/powerpoint/2010/main" xmlns="" val="3647670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smtClean="0"/>
              <a:pPr/>
              <a:t>8/26/2020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smtClean="0"/>
              <a:pPr/>
              <a:t>‹Nº›</a:t>
            </a:fld>
            <a:endParaRPr lang="en-US"/>
          </a:p>
        </p:txBody>
      </p:sp>
    </p:spTree>
    <p:extLst>
      <p:ext uri="{BB962C8B-B14F-4D97-AF65-F5344CB8AC3E}">
        <p14:creationId xmlns:p14="http://schemas.microsoft.com/office/powerpoint/2010/main" xmlns="" val="2911374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smtClean="0"/>
              <a:pPr/>
              <a:t>8/26/2020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smtClean="0"/>
              <a:pPr/>
              <a:t>‹Nº›</a:t>
            </a:fld>
            <a:endParaRPr lang="en-US"/>
          </a:p>
        </p:txBody>
      </p:sp>
    </p:spTree>
    <p:extLst>
      <p:ext uri="{BB962C8B-B14F-4D97-AF65-F5344CB8AC3E}">
        <p14:creationId xmlns:p14="http://schemas.microsoft.com/office/powerpoint/2010/main" xmlns="" val="17480186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pPr/>
              <a:t>8/26/2020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smtClean="0"/>
              <a:pPr/>
              <a:t>‹Nº›</a:t>
            </a:fld>
            <a:endParaRPr lang="en-US"/>
          </a:p>
        </p:txBody>
      </p:sp>
    </p:spTree>
    <p:extLst>
      <p:ext uri="{BB962C8B-B14F-4D97-AF65-F5344CB8AC3E}">
        <p14:creationId xmlns:p14="http://schemas.microsoft.com/office/powerpoint/2010/main" xmlns="" val="2407545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Editar el estilo de texto del patrón</a:t>
            </a:r>
          </a:p>
        </p:txBody>
      </p:sp>
      <p:sp>
        <p:nvSpPr>
          <p:cNvPr id="5" name="Date Placeholder 4"/>
          <p:cNvSpPr>
            <a:spLocks noGrp="1"/>
          </p:cNvSpPr>
          <p:nvPr>
            <p:ph type="dt" sz="half" idx="10"/>
          </p:nvPr>
        </p:nvSpPr>
        <p:spPr/>
        <p:txBody>
          <a:bodyPr/>
          <a:lstStyle/>
          <a:p>
            <a:fld id="{C764DE79-268F-4C1A-8933-263129D2AF90}" type="datetimeFigureOut">
              <a:rPr lang="en-US" smtClean="0"/>
              <a:pPr/>
              <a:t>8/26/2020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smtClean="0"/>
              <a:pPr/>
              <a:t>‹Nº›</a:t>
            </a:fld>
            <a:endParaRPr lang="en-US"/>
          </a:p>
        </p:txBody>
      </p:sp>
    </p:spTree>
    <p:extLst>
      <p:ext uri="{BB962C8B-B14F-4D97-AF65-F5344CB8AC3E}">
        <p14:creationId xmlns:p14="http://schemas.microsoft.com/office/powerpoint/2010/main" xmlns="" val="695481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C764DE79-268F-4C1A-8933-263129D2AF90}" type="datetimeFigureOut">
              <a:rPr lang="en-US" smtClean="0"/>
              <a:pPr/>
              <a:t>8/26/2020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smtClean="0"/>
              <a:pPr/>
              <a:t>‹Nº›</a:t>
            </a:fld>
            <a:endParaRPr lang="en-US"/>
          </a:p>
        </p:txBody>
      </p:sp>
    </p:spTree>
    <p:extLst>
      <p:ext uri="{BB962C8B-B14F-4D97-AF65-F5344CB8AC3E}">
        <p14:creationId xmlns:p14="http://schemas.microsoft.com/office/powerpoint/2010/main" xmlns="" val="1923124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764DE79-268F-4C1A-8933-263129D2AF90}" type="datetimeFigureOut">
              <a:rPr lang="en-US" smtClean="0"/>
              <a:pPr/>
              <a:t>8/26/2020</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48F63A3B-78C7-47BE-AE5E-E10140E04643}" type="slidenum">
              <a:rPr lang="en-US" smtClean="0"/>
              <a:pPr/>
              <a:t>‹Nº›</a:t>
            </a:fld>
            <a:endParaRPr lang="en-US"/>
          </a:p>
        </p:txBody>
      </p:sp>
    </p:spTree>
    <p:extLst>
      <p:ext uri="{BB962C8B-B14F-4D97-AF65-F5344CB8AC3E}">
        <p14:creationId xmlns:p14="http://schemas.microsoft.com/office/powerpoint/2010/main" xmlns="" val="2531012406"/>
      </p:ext>
    </p:extLst>
  </p:cSld>
  <p:clrMap bg1="lt1" tx1="dk1" bg2="lt2" tx2="dk2" accent1="accent1" accent2="accent2" accent3="accent3" accent4="accent4" accent5="accent5" accent6="accent6" hlink="hlink" folHlink="folHlink"/>
  <p:sldLayoutIdLst>
    <p:sldLayoutId id="2147483952" r:id="rId1"/>
    <p:sldLayoutId id="2147483953" r:id="rId2"/>
    <p:sldLayoutId id="2147483954" r:id="rId3"/>
    <p:sldLayoutId id="2147483955" r:id="rId4"/>
    <p:sldLayoutId id="2147483956" r:id="rId5"/>
    <p:sldLayoutId id="2147483957" r:id="rId6"/>
    <p:sldLayoutId id="2147483958" r:id="rId7"/>
    <p:sldLayoutId id="2147483959" r:id="rId8"/>
    <p:sldLayoutId id="2147483960" r:id="rId9"/>
    <p:sldLayoutId id="2147483961" r:id="rId10"/>
    <p:sldLayoutId id="2147483962" r:id="rId11"/>
    <p:sldLayoutId id="2147483963" r:id="rId12"/>
    <p:sldLayoutId id="2147483964" r:id="rId13"/>
    <p:sldLayoutId id="2147483965" r:id="rId14"/>
    <p:sldLayoutId id="2147483966" r:id="rId15"/>
    <p:sldLayoutId id="214748396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1"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686532" fontAlgn="auto">
              <a:spcBef>
                <a:spcPts val="0"/>
              </a:spcBef>
              <a:spcAft>
                <a:spcPts val="0"/>
              </a:spcAft>
            </a:pPr>
            <a:fld id="{6FFD0A7A-D3CF-4EB2-BF6F-DA9FD19A6AC7}" type="datetimeFigureOut">
              <a:rPr lang="es-PY" smtClean="0">
                <a:solidFill>
                  <a:prstClr val="black">
                    <a:tint val="75000"/>
                  </a:prstClr>
                </a:solidFill>
                <a:latin typeface="Calibri" panose="020F0502020204030204"/>
              </a:rPr>
              <a:pPr defTabSz="686532" fontAlgn="auto">
                <a:spcBef>
                  <a:spcPts val="0"/>
                </a:spcBef>
                <a:spcAft>
                  <a:spcPts val="0"/>
                </a:spcAft>
              </a:pPr>
              <a:t>26/08/2020</a:t>
            </a:fld>
            <a:endParaRPr lang="es-PY">
              <a:solidFill>
                <a:prstClr val="black">
                  <a:tint val="75000"/>
                </a:prstClr>
              </a:solidFill>
              <a:latin typeface="Calibri" panose="020F0502020204030204"/>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686532" fontAlgn="auto">
              <a:spcBef>
                <a:spcPts val="0"/>
              </a:spcBef>
              <a:spcAft>
                <a:spcPts val="0"/>
              </a:spcAft>
            </a:pPr>
            <a:endParaRPr lang="es-PY">
              <a:solidFill>
                <a:prstClr val="black">
                  <a:tint val="75000"/>
                </a:prstClr>
              </a:solidFill>
              <a:latin typeface="Calibri" panose="020F0502020204030204"/>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686532" fontAlgn="auto">
              <a:spcBef>
                <a:spcPts val="0"/>
              </a:spcBef>
              <a:spcAft>
                <a:spcPts val="0"/>
              </a:spcAft>
            </a:pPr>
            <a:fld id="{B7679D08-F552-4FE7-9592-6893579FF644}" type="slidenum">
              <a:rPr lang="es-PY" smtClean="0">
                <a:solidFill>
                  <a:prstClr val="black">
                    <a:tint val="75000"/>
                  </a:prstClr>
                </a:solidFill>
                <a:latin typeface="Calibri" panose="020F0502020204030204"/>
              </a:rPr>
              <a:pPr defTabSz="686532" fontAlgn="auto">
                <a:spcBef>
                  <a:spcPts val="0"/>
                </a:spcBef>
                <a:spcAft>
                  <a:spcPts val="0"/>
                </a:spcAft>
              </a:pPr>
              <a:t>‹Nº›</a:t>
            </a:fld>
            <a:endParaRPr lang="es-PY">
              <a:solidFill>
                <a:prstClr val="black">
                  <a:tint val="75000"/>
                </a:prstClr>
              </a:solidFill>
              <a:latin typeface="Calibri" panose="020F0502020204030204"/>
            </a:endParaRPr>
          </a:p>
        </p:txBody>
      </p:sp>
    </p:spTree>
    <p:extLst>
      <p:ext uri="{BB962C8B-B14F-4D97-AF65-F5344CB8AC3E}">
        <p14:creationId xmlns:p14="http://schemas.microsoft.com/office/powerpoint/2010/main" xmlns="" val="1432322844"/>
      </p:ext>
    </p:extLst>
  </p:cSld>
  <p:clrMap bg1="lt1" tx1="dk1" bg2="lt2" tx2="dk2" accent1="accent1" accent2="accent2" accent3="accent3" accent4="accent4" accent5="accent5" accent6="accent6" hlink="hlink" folHlink="folHlink"/>
  <p:sldLayoutIdLst>
    <p:sldLayoutId id="2147483969" r:id="rId1"/>
    <p:sldLayoutId id="2147483970" r:id="rId2"/>
    <p:sldLayoutId id="2147483971" r:id="rId3"/>
    <p:sldLayoutId id="2147483972" r:id="rId4"/>
    <p:sldLayoutId id="2147483973" r:id="rId5"/>
    <p:sldLayoutId id="2147483974" r:id="rId6"/>
    <p:sldLayoutId id="2147483975" r:id="rId7"/>
    <p:sldLayoutId id="2147483976" r:id="rId8"/>
    <p:sldLayoutId id="2147483977" r:id="rId9"/>
    <p:sldLayoutId id="2147483978" r:id="rId10"/>
    <p:sldLayoutId id="2147483979" r:id="rId11"/>
  </p:sldLayoutIdLst>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xStyles>
    <p:titleStyle>
      <a:lvl1pPr algn="l" defTabSz="91439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8" indent="-228598" algn="l" defTabSz="914391"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93" indent="-228598" algn="l" defTabSz="91439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89" indent="-228598" algn="l" defTabSz="91439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85"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80"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76"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72"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67"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63"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91" rtl="0" eaLnBrk="1" latinLnBrk="0" hangingPunct="1">
        <a:defRPr sz="1800" kern="1200">
          <a:solidFill>
            <a:schemeClr val="tx1"/>
          </a:solidFill>
          <a:latin typeface="+mn-lt"/>
          <a:ea typeface="+mn-ea"/>
          <a:cs typeface="+mn-cs"/>
        </a:defRPr>
      </a:lvl1pPr>
      <a:lvl2pPr marL="457196" algn="l" defTabSz="914391" rtl="0" eaLnBrk="1" latinLnBrk="0" hangingPunct="1">
        <a:defRPr sz="1800" kern="1200">
          <a:solidFill>
            <a:schemeClr val="tx1"/>
          </a:solidFill>
          <a:latin typeface="+mn-lt"/>
          <a:ea typeface="+mn-ea"/>
          <a:cs typeface="+mn-cs"/>
        </a:defRPr>
      </a:lvl2pPr>
      <a:lvl3pPr marL="914391" algn="l" defTabSz="914391" rtl="0" eaLnBrk="1" latinLnBrk="0" hangingPunct="1">
        <a:defRPr sz="1800" kern="1200">
          <a:solidFill>
            <a:schemeClr val="tx1"/>
          </a:solidFill>
          <a:latin typeface="+mn-lt"/>
          <a:ea typeface="+mn-ea"/>
          <a:cs typeface="+mn-cs"/>
        </a:defRPr>
      </a:lvl3pPr>
      <a:lvl4pPr marL="1371587" algn="l" defTabSz="914391" rtl="0" eaLnBrk="1" latinLnBrk="0" hangingPunct="1">
        <a:defRPr sz="1800" kern="1200">
          <a:solidFill>
            <a:schemeClr val="tx1"/>
          </a:solidFill>
          <a:latin typeface="+mn-lt"/>
          <a:ea typeface="+mn-ea"/>
          <a:cs typeface="+mn-cs"/>
        </a:defRPr>
      </a:lvl4pPr>
      <a:lvl5pPr marL="1828783" algn="l" defTabSz="914391" rtl="0" eaLnBrk="1" latinLnBrk="0" hangingPunct="1">
        <a:defRPr sz="1800" kern="1200">
          <a:solidFill>
            <a:schemeClr val="tx1"/>
          </a:solidFill>
          <a:latin typeface="+mn-lt"/>
          <a:ea typeface="+mn-ea"/>
          <a:cs typeface="+mn-cs"/>
        </a:defRPr>
      </a:lvl5pPr>
      <a:lvl6pPr marL="2285978" algn="l" defTabSz="914391" rtl="0" eaLnBrk="1" latinLnBrk="0" hangingPunct="1">
        <a:defRPr sz="1800" kern="1200">
          <a:solidFill>
            <a:schemeClr val="tx1"/>
          </a:solidFill>
          <a:latin typeface="+mn-lt"/>
          <a:ea typeface="+mn-ea"/>
          <a:cs typeface="+mn-cs"/>
        </a:defRPr>
      </a:lvl6pPr>
      <a:lvl7pPr marL="2743174" algn="l" defTabSz="914391" rtl="0" eaLnBrk="1" latinLnBrk="0" hangingPunct="1">
        <a:defRPr sz="1800" kern="1200">
          <a:solidFill>
            <a:schemeClr val="tx1"/>
          </a:solidFill>
          <a:latin typeface="+mn-lt"/>
          <a:ea typeface="+mn-ea"/>
          <a:cs typeface="+mn-cs"/>
        </a:defRPr>
      </a:lvl7pPr>
      <a:lvl8pPr marL="3200370" algn="l" defTabSz="914391" rtl="0" eaLnBrk="1" latinLnBrk="0" hangingPunct="1">
        <a:defRPr sz="1800" kern="1200">
          <a:solidFill>
            <a:schemeClr val="tx1"/>
          </a:solidFill>
          <a:latin typeface="+mn-lt"/>
          <a:ea typeface="+mn-ea"/>
          <a:cs typeface="+mn-cs"/>
        </a:defRPr>
      </a:lvl8pPr>
      <a:lvl9pPr marL="3657565" algn="l" defTabSz="91439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redemc.net/campus/wp-content/uploads/2020/02/List-N-Products-with-Emerging-Viral-Pathogens-AND-Human-Coronavirus-claims-for-use-against-SARS-CoV-2Date-Accessed-05182020.pdf" TargetMode="Externa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redemc.net/campus/wp-content/uploads/2020/02/List-N-Products-with-Emerging-Viral-Pathogens-AND-Human-Coronavirus-claims-for-use-against-SARS-CoV-2Date-Accessed-05182020.pdf" TargetMode="Externa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pn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png"/></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www.bacn.gov.py/leyes-paraguayas/3414/de-residuos-generados-en-los-establecimientos-de-salud-y-afines" TargetMode="External"/><Relationship Id="rId2" Type="http://schemas.openxmlformats.org/officeDocument/2006/relationships/hyperlink" Target="https://www.mspbs.gov.py/dependencias/portal/adjunto/ebdd73-HIGIENEHOSPITALARIAPNIAAS.pdf"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thelancet.com/pdfs/journals/lanmic/PIIS2666-5247(20)30013-6.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53526" y="1955475"/>
            <a:ext cx="6971179" cy="1241911"/>
          </a:xfrm>
        </p:spPr>
        <p:txBody>
          <a:bodyPr>
            <a:normAutofit fontScale="90000"/>
          </a:bodyPr>
          <a:lstStyle/>
          <a:p>
            <a:r>
              <a:rPr lang="es-PY" sz="3604" dirty="0">
                <a:latin typeface="Arial Black" panose="020B0A04020102020204" pitchFamily="34" charset="0"/>
                <a:cs typeface="Arial" panose="020B0604020202020204" pitchFamily="34" charset="0"/>
              </a:rPr>
              <a:t/>
            </a:r>
            <a:br>
              <a:rPr lang="es-PY" sz="3604" dirty="0">
                <a:latin typeface="Arial Black" panose="020B0A04020102020204" pitchFamily="34" charset="0"/>
                <a:cs typeface="Arial" panose="020B0604020202020204" pitchFamily="34" charset="0"/>
              </a:rPr>
            </a:br>
            <a:r>
              <a:rPr lang="es-ES" sz="3604" dirty="0" smtClean="0">
                <a:latin typeface="Arial Black" panose="020B0A04020102020204" pitchFamily="34" charset="0"/>
                <a:cs typeface="Arial" panose="020B0604020202020204" pitchFamily="34" charset="0"/>
              </a:rPr>
              <a:t>Higiene de establecimientos hospitalarios y servicios médicos afines </a:t>
            </a:r>
            <a:endParaRPr lang="es-PY" sz="3604" dirty="0">
              <a:latin typeface="Arial Black" panose="020B0A04020102020204" pitchFamily="34" charset="0"/>
              <a:cs typeface="Arial" panose="020B0604020202020204" pitchFamily="34" charset="0"/>
            </a:endParaRPr>
          </a:p>
        </p:txBody>
      </p:sp>
      <p:sp>
        <p:nvSpPr>
          <p:cNvPr id="3" name="Subtitle 2"/>
          <p:cNvSpPr>
            <a:spLocks noGrp="1"/>
          </p:cNvSpPr>
          <p:nvPr>
            <p:ph type="subTitle" idx="1"/>
          </p:nvPr>
        </p:nvSpPr>
        <p:spPr>
          <a:xfrm>
            <a:off x="1453526" y="4084210"/>
            <a:ext cx="6858000" cy="518206"/>
          </a:xfrm>
        </p:spPr>
        <p:txBody>
          <a:bodyPr>
            <a:noAutofit/>
          </a:bodyPr>
          <a:lstStyle/>
          <a:p>
            <a:endParaRPr lang="es-PY" sz="3304" dirty="0">
              <a:latin typeface="Arial Black" panose="020B0A04020102020204" pitchFamily="34" charset="0"/>
              <a:cs typeface="Arial" panose="020B0604020202020204" pitchFamily="34" charset="0"/>
            </a:endParaRPr>
          </a:p>
        </p:txBody>
      </p:sp>
      <p:pic>
        <p:nvPicPr>
          <p:cNvPr id="7" name="Picture 6"/>
          <p:cNvPicPr/>
          <p:nvPr/>
        </p:nvPicPr>
        <p:blipFill rotWithShape="1">
          <a:blip r:embed="rId2" cstate="print"/>
          <a:srcRect l="-475" t="1320" r="88409" b="-1170"/>
          <a:stretch/>
        </p:blipFill>
        <p:spPr>
          <a:xfrm>
            <a:off x="0" y="1307191"/>
            <a:ext cx="1909348" cy="1624602"/>
          </a:xfrm>
          <a:prstGeom prst="rect">
            <a:avLst/>
          </a:prstGeom>
        </p:spPr>
      </p:pic>
      <p:pic>
        <p:nvPicPr>
          <p:cNvPr id="8" name="Picture 7"/>
          <p:cNvPicPr/>
          <p:nvPr/>
        </p:nvPicPr>
        <p:blipFill rotWithShape="1">
          <a:blip r:embed="rId2" cstate="print"/>
          <a:srcRect l="95257"/>
          <a:stretch/>
        </p:blipFill>
        <p:spPr bwMode="auto">
          <a:xfrm>
            <a:off x="8393457" y="1307191"/>
            <a:ext cx="750543" cy="1627043"/>
          </a:xfrm>
          <a:prstGeom prst="rect">
            <a:avLst/>
          </a:prstGeom>
          <a:ln>
            <a:noFill/>
          </a:ln>
          <a:extLst>
            <a:ext uri="{53640926-AAD7-44D8-BBD7-CCE9431645EC}">
              <a14:shadowObscured xmlns:a14="http://schemas.microsoft.com/office/drawing/2010/main" xmlns=""/>
            </a:ext>
          </a:extLst>
        </p:spPr>
      </p:pic>
      <p:pic>
        <p:nvPicPr>
          <p:cNvPr id="9" name="Imagen 5996"/>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70343" y="5489240"/>
            <a:ext cx="8398385" cy="988583"/>
          </a:xfrm>
          <a:prstGeom prst="rect">
            <a:avLst/>
          </a:prstGeom>
          <a:noFill/>
          <a:ln>
            <a:noFill/>
          </a:ln>
        </p:spPr>
      </p:pic>
    </p:spTree>
    <p:extLst>
      <p:ext uri="{BB962C8B-B14F-4D97-AF65-F5344CB8AC3E}">
        <p14:creationId xmlns:p14="http://schemas.microsoft.com/office/powerpoint/2010/main" xmlns="" val="313176538"/>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xmlns="" id="{1267DB37-68D8-45EA-A7B5-03AD7168E588}"/>
              </a:ext>
            </a:extLst>
          </p:cNvPr>
          <p:cNvSpPr>
            <a:spLocks noRot="1" noChangeArrowheads="1"/>
          </p:cNvSpPr>
          <p:nvPr/>
        </p:nvSpPr>
        <p:spPr bwMode="auto">
          <a:xfrm>
            <a:off x="1237531" y="288667"/>
            <a:ext cx="7192229" cy="724822"/>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lvl="0" algn="ctr" defTabSz="457200" fontAlgn="auto">
              <a:spcAft>
                <a:spcPts val="0"/>
              </a:spcAft>
              <a:defRPr/>
            </a:pPr>
            <a:r>
              <a:rPr lang="es-ES" sz="2800" b="1" dirty="0" smtClean="0">
                <a:latin typeface="Arial Black" panose="020B0A04020102020204" pitchFamily="34" charset="0"/>
                <a:cs typeface="Calibri" pitchFamily="34" charset="0"/>
              </a:rPr>
              <a:t>Limpieza y desinfección de superficies en establecimientos de salud</a:t>
            </a:r>
            <a:endParaRPr lang="es-ES" sz="2800" dirty="0">
              <a:latin typeface="Arial Black" panose="020B0A04020102020204" pitchFamily="34" charset="0"/>
              <a:cs typeface="Calibri" pitchFamily="34" charset="0"/>
            </a:endParaRPr>
          </a:p>
        </p:txBody>
      </p:sp>
      <p:sp>
        <p:nvSpPr>
          <p:cNvPr id="3" name="Rectangle 5">
            <a:extLst>
              <a:ext uri="{FF2B5EF4-FFF2-40B4-BE49-F238E27FC236}">
                <a16:creationId xmlns:a16="http://schemas.microsoft.com/office/drawing/2014/main" xmlns="" id="{016B6D8C-5007-4643-84C7-46F4039D5181}"/>
              </a:ext>
            </a:extLst>
          </p:cNvPr>
          <p:cNvSpPr>
            <a:spLocks noChangeArrowheads="1"/>
          </p:cNvSpPr>
          <p:nvPr/>
        </p:nvSpPr>
        <p:spPr bwMode="auto">
          <a:xfrm>
            <a:off x="209270" y="1383228"/>
            <a:ext cx="8789245" cy="5062644"/>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marL="0" indent="0" algn="ctr" defTabSz="457200" eaLnBrk="1" fontAlgn="auto" hangingPunct="1">
              <a:spcBef>
                <a:spcPts val="0"/>
              </a:spcBef>
              <a:spcAft>
                <a:spcPts val="0"/>
              </a:spcAft>
              <a:buClr>
                <a:schemeClr val="tx1"/>
              </a:buClr>
              <a:buSzPct val="80000"/>
              <a:defRPr/>
            </a:pPr>
            <a:r>
              <a:rPr lang="es-ES" altLang="es-ES_tradnl" sz="2000" b="1" dirty="0">
                <a:latin typeface="Arial" panose="020B0604020202020204" pitchFamily="34" charset="0"/>
                <a:cs typeface="Arial" panose="020B0604020202020204" pitchFamily="34" charset="0"/>
              </a:rPr>
              <a:t>A</a:t>
            </a:r>
            <a:r>
              <a:rPr lang="es-ES" altLang="es-ES_tradnl" sz="2000" b="1" dirty="0" smtClean="0">
                <a:latin typeface="Arial" panose="020B0604020202020204" pitchFamily="34" charset="0"/>
                <a:cs typeface="Arial" panose="020B0604020202020204" pitchFamily="34" charset="0"/>
              </a:rPr>
              <a:t>. Técnica del doble balde</a:t>
            </a:r>
            <a:endParaRPr lang="es-ES" altLang="es-ES_tradnl" sz="2000" b="1" dirty="0">
              <a:latin typeface="Arial" panose="020B0604020202020204" pitchFamily="34" charset="0"/>
              <a:cs typeface="Arial" panose="020B0604020202020204" pitchFamily="34" charset="0"/>
            </a:endParaRPr>
          </a:p>
          <a:p>
            <a:pPr lvl="0" defTabSz="457200" eaLnBrk="1" fontAlgn="auto" hangingPunct="1">
              <a:spcBef>
                <a:spcPts val="0"/>
              </a:spcBef>
              <a:spcAft>
                <a:spcPts val="0"/>
              </a:spcAft>
              <a:buClr>
                <a:schemeClr val="tx1"/>
              </a:buClr>
              <a:buSzPct val="100000"/>
              <a:buFont typeface="Arial" panose="020B0604020202020204" pitchFamily="34" charset="0"/>
              <a:buChar char="•"/>
              <a:defRPr/>
            </a:pPr>
            <a:r>
              <a:rPr lang="es-ES" altLang="es-ES_tradnl" sz="2000" dirty="0" smtClean="0">
                <a:latin typeface="Arial" panose="020B0604020202020204" pitchFamily="34" charset="0"/>
                <a:cs typeface="Arial" panose="020B0604020202020204" pitchFamily="34" charset="0"/>
              </a:rPr>
              <a:t>Superficies </a:t>
            </a:r>
            <a:r>
              <a:rPr lang="es-ES" altLang="es-ES_tradnl" sz="2000" dirty="0">
                <a:latin typeface="Arial" panose="020B0604020202020204" pitchFamily="34" charset="0"/>
                <a:cs typeface="Arial" panose="020B0604020202020204" pitchFamily="34" charset="0"/>
              </a:rPr>
              <a:t>de menor contacto </a:t>
            </a:r>
            <a:r>
              <a:rPr lang="es-ES" altLang="es-ES_tradnl" sz="2000" dirty="0" smtClean="0">
                <a:latin typeface="Arial" panose="020B0604020202020204" pitchFamily="34" charset="0"/>
                <a:cs typeface="Arial" panose="020B0604020202020204" pitchFamily="34" charset="0"/>
              </a:rPr>
              <a:t>como pisos</a:t>
            </a:r>
            <a:r>
              <a:rPr lang="es-ES" altLang="es-ES_tradnl" sz="2000" dirty="0">
                <a:latin typeface="Arial" panose="020B0604020202020204" pitchFamily="34" charset="0"/>
                <a:cs typeface="Arial" panose="020B0604020202020204" pitchFamily="34" charset="0"/>
              </a:rPr>
              <a:t>, paredes, ventanas en la limpieza concurrente/rutinaria/diaria</a:t>
            </a:r>
          </a:p>
          <a:p>
            <a:pPr eaLnBrk="1" hangingPunct="1">
              <a:spcBef>
                <a:spcPts val="0"/>
              </a:spcBef>
              <a:spcAft>
                <a:spcPts val="0"/>
              </a:spcAft>
              <a:buClr>
                <a:schemeClr val="tx1"/>
              </a:buClr>
              <a:buSzPct val="100000"/>
              <a:buFont typeface="Arial" panose="020B0604020202020204" pitchFamily="34" charset="0"/>
              <a:buChar char="•"/>
            </a:pPr>
            <a:r>
              <a:rPr lang="es-ES" altLang="es-ES_tradnl" sz="2000" dirty="0">
                <a:latin typeface="Arial" panose="020B0604020202020204" pitchFamily="34" charset="0"/>
                <a:cs typeface="Arial" panose="020B0604020202020204" pitchFamily="34" charset="0"/>
              </a:rPr>
              <a:t>Se realiza la limpieza con la solución de agua y </a:t>
            </a:r>
            <a:r>
              <a:rPr lang="es-ES" altLang="es-ES_tradnl" sz="2000" dirty="0" smtClean="0">
                <a:latin typeface="Arial" panose="020B0604020202020204" pitchFamily="34" charset="0"/>
                <a:cs typeface="Arial" panose="020B0604020202020204" pitchFamily="34" charset="0"/>
              </a:rPr>
              <a:t>detergente.</a:t>
            </a:r>
            <a:endParaRPr lang="es-ES" altLang="es-ES_tradnl" sz="2000" dirty="0">
              <a:latin typeface="Arial" panose="020B0604020202020204" pitchFamily="34" charset="0"/>
              <a:cs typeface="Arial" panose="020B0604020202020204" pitchFamily="34" charset="0"/>
            </a:endParaRPr>
          </a:p>
          <a:p>
            <a:pPr eaLnBrk="1" hangingPunct="1">
              <a:spcBef>
                <a:spcPts val="0"/>
              </a:spcBef>
              <a:spcAft>
                <a:spcPts val="0"/>
              </a:spcAft>
              <a:buClr>
                <a:schemeClr val="tx1"/>
              </a:buClr>
              <a:buSzPct val="100000"/>
              <a:buFont typeface="Arial" panose="020B0604020202020204" pitchFamily="34" charset="0"/>
              <a:buChar char="•"/>
            </a:pPr>
            <a:r>
              <a:rPr lang="es-ES" altLang="es-ES_tradnl" sz="2000" dirty="0">
                <a:latin typeface="Arial" panose="020B0604020202020204" pitchFamily="34" charset="0"/>
                <a:cs typeface="Arial" panose="020B0604020202020204" pitchFamily="34" charset="0"/>
              </a:rPr>
              <a:t>Se enjuaga luego con el agua limpia y se seca. </a:t>
            </a:r>
          </a:p>
          <a:p>
            <a:pPr eaLnBrk="1" hangingPunct="1">
              <a:spcBef>
                <a:spcPts val="0"/>
              </a:spcBef>
              <a:spcAft>
                <a:spcPts val="0"/>
              </a:spcAft>
              <a:buClr>
                <a:schemeClr val="tx1"/>
              </a:buClr>
              <a:buSzPct val="100000"/>
              <a:buFont typeface="Arial" panose="020B0604020202020204" pitchFamily="34" charset="0"/>
              <a:buChar char="•"/>
            </a:pPr>
            <a:r>
              <a:rPr lang="es-ES" altLang="es-ES_tradnl" sz="2000" dirty="0">
                <a:latin typeface="Arial" panose="020B0604020202020204" pitchFamily="34" charset="0"/>
                <a:cs typeface="Arial" panose="020B0604020202020204" pitchFamily="34" charset="0"/>
              </a:rPr>
              <a:t>Luego se realiza la </a:t>
            </a:r>
            <a:r>
              <a:rPr lang="es-ES" altLang="es-ES_tradnl" sz="2000" dirty="0" smtClean="0">
                <a:latin typeface="Arial" panose="020B0604020202020204" pitchFamily="34" charset="0"/>
                <a:cs typeface="Arial" panose="020B0604020202020204" pitchFamily="34" charset="0"/>
              </a:rPr>
              <a:t>desinfección.</a:t>
            </a:r>
          </a:p>
          <a:p>
            <a:pPr marL="0" indent="0" eaLnBrk="1" hangingPunct="1">
              <a:spcBef>
                <a:spcPts val="0"/>
              </a:spcBef>
              <a:spcAft>
                <a:spcPts val="0"/>
              </a:spcAft>
              <a:buClr>
                <a:schemeClr val="tx2"/>
              </a:buClr>
              <a:buSzPct val="70000"/>
            </a:pPr>
            <a:endParaRPr lang="es-ES" altLang="es-ES_tradnl" sz="2000" dirty="0">
              <a:latin typeface="Arial" panose="020B0604020202020204" pitchFamily="34" charset="0"/>
              <a:cs typeface="Arial" panose="020B0604020202020204" pitchFamily="34" charset="0"/>
            </a:endParaRPr>
          </a:p>
          <a:p>
            <a:pPr marL="0" indent="0" eaLnBrk="1" hangingPunct="1">
              <a:spcBef>
                <a:spcPts val="0"/>
              </a:spcBef>
              <a:spcAft>
                <a:spcPts val="0"/>
              </a:spcAft>
              <a:buClr>
                <a:schemeClr val="tx2"/>
              </a:buClr>
              <a:buSzPct val="70000"/>
            </a:pPr>
            <a:r>
              <a:rPr lang="es-ES" altLang="es-ES_tradnl" sz="2000" b="1" dirty="0">
                <a:latin typeface="Arial" panose="020B0604020202020204" pitchFamily="34" charset="0"/>
                <a:cs typeface="Arial" panose="020B0604020202020204" pitchFamily="34" charset="0"/>
              </a:rPr>
              <a:t>PRIMER </a:t>
            </a:r>
            <a:r>
              <a:rPr lang="es-ES" altLang="es-ES_tradnl" sz="2000" b="1" dirty="0" smtClean="0">
                <a:latin typeface="Arial" panose="020B0604020202020204" pitchFamily="34" charset="0"/>
                <a:cs typeface="Arial" panose="020B0604020202020204" pitchFamily="34" charset="0"/>
              </a:rPr>
              <a:t>BALDE</a:t>
            </a:r>
          </a:p>
          <a:p>
            <a:pPr marL="0" indent="0" eaLnBrk="1" hangingPunct="1">
              <a:spcBef>
                <a:spcPts val="0"/>
              </a:spcBef>
              <a:spcAft>
                <a:spcPts val="0"/>
              </a:spcAft>
              <a:buClr>
                <a:schemeClr val="tx2"/>
              </a:buClr>
              <a:buSzPct val="70000"/>
            </a:pPr>
            <a:r>
              <a:rPr lang="es-ES" altLang="es-ES_tradnl" sz="2000" dirty="0" smtClean="0">
                <a:latin typeface="Arial" panose="020B0604020202020204" pitchFamily="34" charset="0"/>
                <a:cs typeface="Arial" panose="020B0604020202020204" pitchFamily="34" charset="0"/>
              </a:rPr>
              <a:t>Agua </a:t>
            </a:r>
            <a:r>
              <a:rPr lang="es-ES" altLang="es-ES_tradnl" sz="2000" dirty="0">
                <a:latin typeface="Arial" panose="020B0604020202020204" pitchFamily="34" charset="0"/>
                <a:cs typeface="Arial" panose="020B0604020202020204" pitchFamily="34" charset="0"/>
              </a:rPr>
              <a:t>y detergente en cantidad suficiente para que haga </a:t>
            </a:r>
            <a:r>
              <a:rPr lang="es-ES" altLang="es-ES_tradnl" sz="2000" dirty="0" smtClean="0">
                <a:latin typeface="Arial" panose="020B0604020202020204" pitchFamily="34" charset="0"/>
                <a:cs typeface="Arial" panose="020B0604020202020204" pitchFamily="34" charset="0"/>
              </a:rPr>
              <a:t>espuma.</a:t>
            </a:r>
          </a:p>
          <a:p>
            <a:pPr marL="0" indent="0" eaLnBrk="1" hangingPunct="1">
              <a:spcBef>
                <a:spcPts val="0"/>
              </a:spcBef>
              <a:spcAft>
                <a:spcPts val="0"/>
              </a:spcAft>
              <a:buClr>
                <a:schemeClr val="tx2"/>
              </a:buClr>
              <a:buSzPct val="70000"/>
            </a:pPr>
            <a:endParaRPr lang="es-ES" altLang="es-ES_tradnl" sz="2000" dirty="0">
              <a:latin typeface="Arial" panose="020B0604020202020204" pitchFamily="34" charset="0"/>
              <a:cs typeface="Arial" panose="020B0604020202020204" pitchFamily="34" charset="0"/>
            </a:endParaRPr>
          </a:p>
          <a:p>
            <a:pPr marL="0" indent="0" eaLnBrk="1" hangingPunct="1">
              <a:spcBef>
                <a:spcPts val="0"/>
              </a:spcBef>
              <a:spcAft>
                <a:spcPts val="0"/>
              </a:spcAft>
              <a:buClr>
                <a:schemeClr val="tx2"/>
              </a:buClr>
              <a:buSzPct val="70000"/>
            </a:pPr>
            <a:r>
              <a:rPr lang="es-ES" altLang="es-ES_tradnl" sz="2000" b="1" dirty="0">
                <a:latin typeface="Arial" panose="020B0604020202020204" pitchFamily="34" charset="0"/>
                <a:cs typeface="Arial" panose="020B0604020202020204" pitchFamily="34" charset="0"/>
              </a:rPr>
              <a:t>SEGUNDO </a:t>
            </a:r>
            <a:r>
              <a:rPr lang="es-ES" altLang="es-ES_tradnl" sz="2000" b="1" dirty="0" smtClean="0">
                <a:latin typeface="Arial" panose="020B0604020202020204" pitchFamily="34" charset="0"/>
                <a:cs typeface="Arial" panose="020B0604020202020204" pitchFamily="34" charset="0"/>
              </a:rPr>
              <a:t>BALDE</a:t>
            </a:r>
          </a:p>
          <a:p>
            <a:pPr marL="0" indent="0" eaLnBrk="1" hangingPunct="1">
              <a:spcBef>
                <a:spcPts val="0"/>
              </a:spcBef>
              <a:spcAft>
                <a:spcPts val="0"/>
              </a:spcAft>
              <a:buClr>
                <a:schemeClr val="tx2"/>
              </a:buClr>
              <a:buSzPct val="70000"/>
            </a:pPr>
            <a:r>
              <a:rPr lang="es-ES" altLang="es-ES_tradnl" sz="2000" dirty="0" smtClean="0">
                <a:latin typeface="Arial" panose="020B0604020202020204" pitchFamily="34" charset="0"/>
                <a:cs typeface="Arial" panose="020B0604020202020204" pitchFamily="34" charset="0"/>
              </a:rPr>
              <a:t>Enjuague.  </a:t>
            </a:r>
            <a:endParaRPr lang="es-ES" altLang="es-ES_tradnl" sz="2000" dirty="0">
              <a:latin typeface="Arial" panose="020B0604020202020204" pitchFamily="34" charset="0"/>
              <a:cs typeface="Arial" panose="020B0604020202020204" pitchFamily="34" charset="0"/>
            </a:endParaRPr>
          </a:p>
          <a:p>
            <a:pPr marL="0" indent="0" eaLnBrk="1" hangingPunct="1">
              <a:spcBef>
                <a:spcPts val="0"/>
              </a:spcBef>
              <a:spcAft>
                <a:spcPts val="0"/>
              </a:spcAft>
              <a:buClr>
                <a:schemeClr val="tx2"/>
              </a:buClr>
              <a:buSzPct val="70000"/>
            </a:pPr>
            <a:r>
              <a:rPr lang="es-ES" altLang="es-ES_tradnl" sz="2000" dirty="0" smtClean="0">
                <a:latin typeface="Arial" panose="020B0604020202020204" pitchFamily="34" charset="0"/>
                <a:cs typeface="Arial" panose="020B0604020202020204" pitchFamily="34" charset="0"/>
              </a:rPr>
              <a:t>Desinfección.</a:t>
            </a:r>
          </a:p>
          <a:p>
            <a:pPr marL="0" indent="0" eaLnBrk="1" hangingPunct="1">
              <a:spcBef>
                <a:spcPts val="0"/>
              </a:spcBef>
              <a:spcAft>
                <a:spcPts val="0"/>
              </a:spcAft>
              <a:buClr>
                <a:schemeClr val="tx2"/>
              </a:buClr>
              <a:buSzPct val="70000"/>
            </a:pPr>
            <a:endParaRPr lang="es-ES" altLang="es-ES_tradnl" sz="2000" dirty="0">
              <a:latin typeface="Arial" panose="020B0604020202020204" pitchFamily="34" charset="0"/>
              <a:cs typeface="Arial" panose="020B0604020202020204" pitchFamily="34" charset="0"/>
            </a:endParaRPr>
          </a:p>
          <a:p>
            <a:pPr eaLnBrk="1" hangingPunct="1">
              <a:spcBef>
                <a:spcPts val="0"/>
              </a:spcBef>
              <a:spcAft>
                <a:spcPts val="0"/>
              </a:spcAft>
              <a:buClr>
                <a:schemeClr val="tx2"/>
              </a:buClr>
              <a:buSzPct val="70000"/>
            </a:pPr>
            <a:r>
              <a:rPr lang="es-ES" altLang="es-ES_tradnl" sz="2000" b="1" dirty="0" smtClean="0">
                <a:latin typeface="Arial" panose="020B0604020202020204" pitchFamily="34" charset="0"/>
                <a:cs typeface="Arial" panose="020B0604020202020204" pitchFamily="34" charset="0"/>
              </a:rPr>
              <a:t>Importante</a:t>
            </a:r>
            <a:r>
              <a:rPr lang="es-ES" altLang="es-ES_tradnl" sz="2000" b="1" dirty="0">
                <a:latin typeface="Arial" panose="020B0604020202020204" pitchFamily="34" charset="0"/>
                <a:cs typeface="Arial" panose="020B0604020202020204" pitchFamily="34" charset="0"/>
              </a:rPr>
              <a:t>: </a:t>
            </a:r>
            <a:r>
              <a:rPr lang="es-ES" altLang="es-ES_tradnl" sz="2000" b="1" dirty="0" smtClean="0">
                <a:latin typeface="Arial" panose="020B0604020202020204" pitchFamily="34" charset="0"/>
                <a:cs typeface="Arial" panose="020B0604020202020204" pitchFamily="34" charset="0"/>
              </a:rPr>
              <a:t>cambiar el </a:t>
            </a:r>
            <a:r>
              <a:rPr lang="es-ES" altLang="es-ES_tradnl" sz="2000" b="1" dirty="0">
                <a:latin typeface="Arial" panose="020B0604020202020204" pitchFamily="34" charset="0"/>
                <a:cs typeface="Arial" panose="020B0604020202020204" pitchFamily="34" charset="0"/>
              </a:rPr>
              <a:t>agua a medida que la misma </a:t>
            </a:r>
            <a:r>
              <a:rPr lang="es-ES" altLang="es-ES_tradnl" sz="2000" b="1" dirty="0" smtClean="0">
                <a:latin typeface="Arial" panose="020B0604020202020204" pitchFamily="34" charset="0"/>
                <a:cs typeface="Arial" panose="020B0604020202020204" pitchFamily="34" charset="0"/>
              </a:rPr>
              <a:t>esté sucia</a:t>
            </a:r>
            <a:r>
              <a:rPr lang="es-ES" altLang="es-ES_tradnl" sz="2000" dirty="0">
                <a:latin typeface="Arial" panose="020B0604020202020204" pitchFamily="34" charset="0"/>
                <a:cs typeface="Arial" panose="020B0604020202020204" pitchFamily="34" charset="0"/>
              </a:rPr>
              <a:t>.</a:t>
            </a:r>
          </a:p>
          <a:p>
            <a:pPr eaLnBrk="1" hangingPunct="1">
              <a:spcBef>
                <a:spcPts val="0"/>
              </a:spcBef>
              <a:spcAft>
                <a:spcPts val="0"/>
              </a:spcAft>
              <a:buClr>
                <a:schemeClr val="tx2"/>
              </a:buClr>
              <a:buSzPct val="70000"/>
              <a:buFont typeface="Wingdings" panose="05000000000000000000" pitchFamily="2" charset="2"/>
              <a:buNone/>
            </a:pPr>
            <a:endParaRPr lang="es-ES" altLang="es-ES_tradnl" sz="2000" b="1" dirty="0">
              <a:latin typeface="Arial" panose="020B0604020202020204" pitchFamily="34" charset="0"/>
              <a:cs typeface="Arial" panose="020B0604020202020204" pitchFamily="34" charset="0"/>
            </a:endParaRPr>
          </a:p>
          <a:p>
            <a:pPr eaLnBrk="1" hangingPunct="1">
              <a:spcBef>
                <a:spcPts val="0"/>
              </a:spcBef>
              <a:spcAft>
                <a:spcPts val="0"/>
              </a:spcAft>
              <a:buClr>
                <a:schemeClr val="tx2"/>
              </a:buClr>
              <a:buSzPct val="70000"/>
              <a:buFont typeface="Wingdings" panose="05000000000000000000" pitchFamily="2" charset="2"/>
              <a:buNone/>
            </a:pPr>
            <a:endParaRPr lang="es-ES" altLang="es-ES_tradnl" sz="2000" b="1" dirty="0">
              <a:latin typeface="Arial" panose="020B0604020202020204" pitchFamily="34" charset="0"/>
              <a:cs typeface="Arial" panose="020B0604020202020204" pitchFamily="34" charset="0"/>
            </a:endParaRPr>
          </a:p>
          <a:p>
            <a:pPr eaLnBrk="1" hangingPunct="1">
              <a:spcBef>
                <a:spcPts val="0"/>
              </a:spcBef>
              <a:spcAft>
                <a:spcPts val="0"/>
              </a:spcAft>
              <a:buClr>
                <a:schemeClr val="tx2"/>
              </a:buClr>
              <a:buSzPct val="70000"/>
              <a:buFont typeface="Wingdings" panose="05000000000000000000" pitchFamily="2" charset="2"/>
              <a:buNone/>
            </a:pPr>
            <a:r>
              <a:rPr lang="es-ES" altLang="es-ES_tradnl" sz="2000" b="1" dirty="0">
                <a:latin typeface="Arial" panose="020B0604020202020204" pitchFamily="34" charset="0"/>
                <a:cs typeface="Arial" panose="020B0604020202020204" pitchFamily="34" charset="0"/>
              </a:rPr>
              <a:t>    </a:t>
            </a:r>
          </a:p>
        </p:txBody>
      </p:sp>
      <p:pic>
        <p:nvPicPr>
          <p:cNvPr id="5" name="Picture 4"/>
          <p:cNvPicPr/>
          <p:nvPr/>
        </p:nvPicPr>
        <p:blipFill rotWithShape="1">
          <a:blip r:embed="rId2" cstate="print"/>
          <a:srcRect l="95257"/>
          <a:stretch/>
        </p:blipFill>
        <p:spPr bwMode="auto">
          <a:xfrm>
            <a:off x="8643638" y="-5058"/>
            <a:ext cx="500362" cy="1084695"/>
          </a:xfrm>
          <a:prstGeom prst="rect">
            <a:avLst/>
          </a:prstGeom>
          <a:ln>
            <a:noFill/>
          </a:ln>
          <a:extLst>
            <a:ext uri="{53640926-AAD7-44D8-BBD7-CCE9431645EC}">
              <a14:shadowObscured xmlns:a14="http://schemas.microsoft.com/office/drawing/2010/main" xmlns=""/>
            </a:ext>
          </a:extLst>
        </p:spPr>
      </p:pic>
      <p:pic>
        <p:nvPicPr>
          <p:cNvPr id="6" name="Picture 5"/>
          <p:cNvPicPr/>
          <p:nvPr/>
        </p:nvPicPr>
        <p:blipFill rotWithShape="1">
          <a:blip r:embed="rId2" cstate="print"/>
          <a:srcRect l="-475" t="1320" r="88409" b="-1170"/>
          <a:stretch/>
        </p:blipFill>
        <p:spPr>
          <a:xfrm>
            <a:off x="0" y="0"/>
            <a:ext cx="1272898" cy="1083068"/>
          </a:xfrm>
          <a:prstGeom prst="rect">
            <a:avLst/>
          </a:prstGeom>
        </p:spPr>
      </p:pic>
      <p:pic>
        <p:nvPicPr>
          <p:cNvPr id="7" name="Imagen 5996"/>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084378" y="6149297"/>
            <a:ext cx="5039031" cy="59315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xmlns="" id="{3E9D51AF-1FA8-466E-BAA0-AC26CDD519D6}"/>
              </a:ext>
            </a:extLst>
          </p:cNvPr>
          <p:cNvSpPr txBox="1">
            <a:spLocks noChangeArrowheads="1"/>
          </p:cNvSpPr>
          <p:nvPr/>
        </p:nvSpPr>
        <p:spPr>
          <a:xfrm>
            <a:off x="428692" y="1549888"/>
            <a:ext cx="8465127" cy="5819489"/>
          </a:xfrm>
          <a:prstGeom prst="rect">
            <a:avLst/>
          </a:prstGeom>
          <a:noFill/>
        </p:spPr>
        <p:txBody>
          <a:bodyPr>
            <a:noAutofit/>
          </a:bodyPr>
          <a:lstStyle/>
          <a:p>
            <a:pPr marL="342900" marR="0" lvl="0" indent="-342900" algn="ctr" defTabSz="457200" rtl="0" eaLnBrk="1" fontAlgn="auto" latinLnBrk="0" hangingPunct="1">
              <a:spcBef>
                <a:spcPts val="0"/>
              </a:spcBef>
              <a:spcAft>
                <a:spcPts val="0"/>
              </a:spcAft>
              <a:buClr>
                <a:schemeClr val="accent1"/>
              </a:buClr>
              <a:buSzPct val="80000"/>
              <a:buFont typeface="Wingdings" panose="05000000000000000000" pitchFamily="2" charset="2"/>
              <a:buNone/>
              <a:tabLst/>
              <a:defRPr/>
            </a:pPr>
            <a:r>
              <a:rPr lang="es-ES" altLang="es-ES_tradnl" sz="2000" b="1" dirty="0" smtClean="0">
                <a:latin typeface="Arial" panose="020B0604020202020204" pitchFamily="34" charset="0"/>
                <a:cs typeface="Arial" panose="020B0604020202020204" pitchFamily="34" charset="0"/>
                <a:sym typeface="Wingdings" panose="05000000000000000000" pitchFamily="2" charset="2"/>
              </a:rPr>
              <a:t>B</a:t>
            </a:r>
            <a:r>
              <a:rPr kumimoji="0" lang="es-ES" altLang="es-ES_tradnl" sz="2000" b="1" i="0" u="none" strike="noStrike" kern="1200" cap="none" spc="0" normalizeH="0" baseline="0" noProof="0" dirty="0" smtClean="0">
                <a:ln>
                  <a:noFill/>
                </a:ln>
                <a:effectLst/>
                <a:uLnTx/>
                <a:uFillTx/>
                <a:latin typeface="Arial" panose="020B0604020202020204" pitchFamily="34" charset="0"/>
                <a:cs typeface="Arial" panose="020B0604020202020204" pitchFamily="34" charset="0"/>
                <a:sym typeface="Wingdings" panose="05000000000000000000" pitchFamily="2" charset="2"/>
              </a:rPr>
              <a:t>.  Superficies de mayor contacto después de cada actividad/procedimiento</a:t>
            </a:r>
            <a:endParaRPr kumimoji="0" lang="es-ES" altLang="es-ES_tradnl" sz="2000" b="1"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a:p>
            <a:pPr marL="342900" marR="0" lvl="0" indent="-342900" algn="l" defTabSz="457200" rtl="0" eaLnBrk="1" fontAlgn="auto" latinLnBrk="0" hangingPunct="1">
              <a:spcBef>
                <a:spcPts val="0"/>
              </a:spcBef>
              <a:spcAft>
                <a:spcPts val="0"/>
              </a:spcAft>
              <a:buClr>
                <a:schemeClr val="tx1"/>
              </a:buClr>
              <a:buSzPct val="100000"/>
              <a:buFont typeface="Arial" panose="020B0604020202020204" pitchFamily="34" charset="0"/>
              <a:buChar char="•"/>
              <a:tabLst/>
              <a:defRPr/>
            </a:pPr>
            <a:r>
              <a:rPr kumimoji="0" lang="es-ES" altLang="es-ES_tradnl" sz="2000" b="0" i="0" u="none" strike="noStrike" kern="1200" cap="none" spc="0" normalizeH="0" baseline="0" noProof="0" dirty="0">
                <a:ln>
                  <a:noFill/>
                </a:ln>
                <a:effectLst/>
                <a:uLnTx/>
                <a:uFillTx/>
                <a:latin typeface="Arial" panose="020B0604020202020204" pitchFamily="34" charset="0"/>
                <a:cs typeface="Arial" panose="020B0604020202020204" pitchFamily="34" charset="0"/>
              </a:rPr>
              <a:t>Barandas de </a:t>
            </a:r>
            <a:r>
              <a:rPr kumimoji="0" lang="es-ES" altLang="es-ES_tradnl" sz="2000" b="0" i="0" u="none" strike="noStrike" kern="1200" cap="none" spc="0" normalizeH="0" baseline="0" noProof="0" dirty="0" smtClean="0">
                <a:ln>
                  <a:noFill/>
                </a:ln>
                <a:effectLst/>
                <a:uLnTx/>
                <a:uFillTx/>
                <a:latin typeface="Arial" panose="020B0604020202020204" pitchFamily="34" charset="0"/>
                <a:cs typeface="Arial" panose="020B0604020202020204" pitchFamily="34" charset="0"/>
              </a:rPr>
              <a:t>camas. </a:t>
            </a:r>
            <a:endParaRPr kumimoji="0" lang="es-ES" altLang="es-ES_tradnl" sz="2000" b="0"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a:p>
            <a:pPr marL="342900" marR="0" lvl="0" indent="-342900" algn="l" defTabSz="457200" rtl="0" eaLnBrk="1" fontAlgn="auto" latinLnBrk="0" hangingPunct="1">
              <a:spcBef>
                <a:spcPts val="0"/>
              </a:spcBef>
              <a:spcAft>
                <a:spcPts val="0"/>
              </a:spcAft>
              <a:buClr>
                <a:schemeClr val="tx1"/>
              </a:buClr>
              <a:buSzPct val="100000"/>
              <a:buFont typeface="Arial" panose="020B0604020202020204" pitchFamily="34" charset="0"/>
              <a:buChar char="•"/>
              <a:tabLst/>
              <a:defRPr/>
            </a:pPr>
            <a:r>
              <a:rPr kumimoji="0" lang="es-ES" altLang="es-ES_tradnl" sz="2000" b="0" i="0" u="none" strike="noStrike" kern="1200" cap="none" spc="0" normalizeH="0" baseline="0" noProof="0" dirty="0">
                <a:ln>
                  <a:noFill/>
                </a:ln>
                <a:effectLst/>
                <a:uLnTx/>
                <a:uFillTx/>
                <a:latin typeface="Arial" panose="020B0604020202020204" pitchFamily="34" charset="0"/>
                <a:cs typeface="Arial" panose="020B0604020202020204" pitchFamily="34" charset="0"/>
              </a:rPr>
              <a:t>Dispensadores de </a:t>
            </a:r>
            <a:r>
              <a:rPr kumimoji="0" lang="es-ES" altLang="es-ES_tradnl" sz="2000" b="0" i="0" u="none" strike="noStrike" kern="1200" cap="none" spc="0" normalizeH="0" baseline="0" noProof="0" dirty="0" smtClean="0">
                <a:ln>
                  <a:noFill/>
                </a:ln>
                <a:effectLst/>
                <a:uLnTx/>
                <a:uFillTx/>
                <a:latin typeface="Arial" panose="020B0604020202020204" pitchFamily="34" charset="0"/>
                <a:cs typeface="Arial" panose="020B0604020202020204" pitchFamily="34" charset="0"/>
              </a:rPr>
              <a:t>pared. </a:t>
            </a:r>
            <a:endParaRPr kumimoji="0" lang="es-ES" altLang="es-ES_tradnl" sz="2000" b="0"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a:p>
            <a:pPr marL="342900" marR="0" lvl="0" indent="-342900" algn="l" defTabSz="457200" rtl="0" eaLnBrk="1" fontAlgn="auto" latinLnBrk="0" hangingPunct="1">
              <a:spcBef>
                <a:spcPts val="0"/>
              </a:spcBef>
              <a:spcAft>
                <a:spcPts val="0"/>
              </a:spcAft>
              <a:buClr>
                <a:schemeClr val="tx1"/>
              </a:buClr>
              <a:buSzPct val="100000"/>
              <a:buFont typeface="Arial" panose="020B0604020202020204" pitchFamily="34" charset="0"/>
              <a:buChar char="•"/>
              <a:tabLst/>
              <a:defRPr/>
            </a:pPr>
            <a:r>
              <a:rPr kumimoji="0" lang="es-ES" altLang="es-ES_tradnl" sz="2000" b="0" i="0" u="none" strike="noStrike" kern="1200" cap="none" spc="0" normalizeH="0" baseline="0" noProof="0" dirty="0">
                <a:ln>
                  <a:noFill/>
                </a:ln>
                <a:effectLst/>
                <a:uLnTx/>
                <a:uFillTx/>
                <a:latin typeface="Arial" panose="020B0604020202020204" pitchFamily="34" charset="0"/>
                <a:cs typeface="Arial" panose="020B0604020202020204" pitchFamily="34" charset="0"/>
              </a:rPr>
              <a:t>Mesas de </a:t>
            </a:r>
            <a:r>
              <a:rPr kumimoji="0" lang="es-ES" altLang="es-ES_tradnl" sz="2000" b="0" i="0" u="none" strike="noStrike" kern="1200" cap="none" spc="0" normalizeH="0" baseline="0" noProof="0" dirty="0" smtClean="0">
                <a:ln>
                  <a:noFill/>
                </a:ln>
                <a:effectLst/>
                <a:uLnTx/>
                <a:uFillTx/>
                <a:latin typeface="Arial" panose="020B0604020202020204" pitchFamily="34" charset="0"/>
                <a:cs typeface="Arial" panose="020B0604020202020204" pitchFamily="34" charset="0"/>
              </a:rPr>
              <a:t>apoyo</a:t>
            </a:r>
            <a:r>
              <a:rPr lang="es-ES" altLang="es-ES_tradnl" sz="2000" dirty="0">
                <a:latin typeface="Arial" panose="020B0604020202020204" pitchFamily="34" charset="0"/>
                <a:cs typeface="Arial" panose="020B0604020202020204" pitchFamily="34" charset="0"/>
              </a:rPr>
              <a:t>.</a:t>
            </a:r>
            <a:endParaRPr kumimoji="0" lang="es-ES" altLang="es-ES_tradnl" sz="2000" b="0"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a:p>
            <a:pPr marL="342900" marR="0" lvl="0" indent="-342900" algn="l" defTabSz="457200" rtl="0" eaLnBrk="1" fontAlgn="auto" latinLnBrk="0" hangingPunct="1">
              <a:spcBef>
                <a:spcPts val="0"/>
              </a:spcBef>
              <a:spcAft>
                <a:spcPts val="0"/>
              </a:spcAft>
              <a:buClr>
                <a:schemeClr val="tx1"/>
              </a:buClr>
              <a:buSzPct val="100000"/>
              <a:buFont typeface="Arial" panose="020B0604020202020204" pitchFamily="34" charset="0"/>
              <a:buChar char="•"/>
              <a:tabLst/>
              <a:defRPr/>
            </a:pPr>
            <a:r>
              <a:rPr kumimoji="0" lang="es-ES" altLang="es-ES_tradnl" sz="2000" b="0" i="0" u="none" strike="noStrike" kern="1200" cap="none" spc="0" normalizeH="0" baseline="0" noProof="0" dirty="0" smtClean="0">
                <a:ln>
                  <a:noFill/>
                </a:ln>
                <a:effectLst/>
                <a:uLnTx/>
                <a:uFillTx/>
                <a:latin typeface="Arial" panose="020B0604020202020204" pitchFamily="34" charset="0"/>
                <a:cs typeface="Arial" panose="020B0604020202020204" pitchFamily="34" charset="0"/>
              </a:rPr>
              <a:t>Picaportes</a:t>
            </a:r>
            <a:r>
              <a:rPr lang="es-ES" altLang="es-ES_tradnl" sz="2000" dirty="0" smtClean="0">
                <a:latin typeface="Arial" panose="020B0604020202020204" pitchFamily="34" charset="0"/>
                <a:cs typeface="Arial" panose="020B0604020202020204" pitchFamily="34" charset="0"/>
              </a:rPr>
              <a:t>.</a:t>
            </a:r>
          </a:p>
          <a:p>
            <a:pPr marL="342900" marR="0" lvl="0" indent="-342900" algn="l" defTabSz="457200" rtl="0" eaLnBrk="1" fontAlgn="auto" latinLnBrk="0" hangingPunct="1">
              <a:spcBef>
                <a:spcPts val="0"/>
              </a:spcBef>
              <a:spcAft>
                <a:spcPts val="0"/>
              </a:spcAft>
              <a:buClr>
                <a:schemeClr val="tx1"/>
              </a:buClr>
              <a:buSzPct val="100000"/>
              <a:buFont typeface="Arial" panose="020B0604020202020204" pitchFamily="34" charset="0"/>
              <a:buChar char="•"/>
              <a:tabLst/>
              <a:defRPr/>
            </a:pPr>
            <a:r>
              <a:rPr kumimoji="0" lang="es-ES" altLang="es-ES_tradnl" sz="2000" b="0" i="0" u="none" strike="noStrike" kern="1200" cap="none" spc="0" normalizeH="0" baseline="0" noProof="0" dirty="0" smtClean="0">
                <a:ln>
                  <a:noFill/>
                </a:ln>
                <a:effectLst/>
                <a:uLnTx/>
                <a:uFillTx/>
                <a:latin typeface="Arial" panose="020B0604020202020204" pitchFamily="34" charset="0"/>
                <a:cs typeface="Arial" panose="020B0604020202020204" pitchFamily="34" charset="0"/>
              </a:rPr>
              <a:t>Interruptores.</a:t>
            </a:r>
            <a:endParaRPr kumimoji="0" lang="es-ES" altLang="es-ES_tradnl" sz="2000" b="0"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a:p>
            <a:pPr marL="342900" marR="0" lvl="0" indent="-342900" algn="l" defTabSz="457200" rtl="0" eaLnBrk="1" fontAlgn="auto" latinLnBrk="0" hangingPunct="1">
              <a:spcBef>
                <a:spcPts val="0"/>
              </a:spcBef>
              <a:spcAft>
                <a:spcPts val="0"/>
              </a:spcAft>
              <a:buClr>
                <a:schemeClr val="tx1"/>
              </a:buClr>
              <a:buSzPct val="100000"/>
              <a:buFont typeface="Arial" panose="020B0604020202020204" pitchFamily="34" charset="0"/>
              <a:buChar char="•"/>
              <a:tabLst/>
              <a:defRPr/>
            </a:pPr>
            <a:r>
              <a:rPr kumimoji="0" lang="es-ES" altLang="es-ES_tradnl" sz="2000" b="0" i="0" u="none" strike="noStrike" kern="1200" cap="none" spc="0" normalizeH="0" baseline="0" noProof="0" dirty="0" smtClean="0">
                <a:ln>
                  <a:noFill/>
                </a:ln>
                <a:effectLst/>
                <a:uLnTx/>
                <a:uFillTx/>
                <a:latin typeface="Arial" panose="020B0604020202020204" pitchFamily="34" charset="0"/>
                <a:cs typeface="Arial" panose="020B0604020202020204" pitchFamily="34" charset="0"/>
              </a:rPr>
              <a:t>Piletas</a:t>
            </a:r>
            <a:r>
              <a:rPr kumimoji="0" lang="es-ES" altLang="es-ES_tradnl" sz="2000" b="0" i="0" u="none" strike="noStrike" kern="1200" cap="none" spc="0" normalizeH="0" noProof="0" dirty="0" smtClean="0">
                <a:ln>
                  <a:noFill/>
                </a:ln>
                <a:effectLst/>
                <a:uLnTx/>
                <a:uFillTx/>
                <a:latin typeface="Arial" panose="020B0604020202020204" pitchFamily="34" charset="0"/>
                <a:cs typeface="Arial" panose="020B0604020202020204" pitchFamily="34" charset="0"/>
              </a:rPr>
              <a:t> y l</a:t>
            </a:r>
            <a:r>
              <a:rPr kumimoji="0" lang="es-ES" altLang="es-ES_tradnl" sz="2000" b="0" i="0" u="none" strike="noStrike" kern="1200" cap="none" spc="0" normalizeH="0" baseline="0" noProof="0" dirty="0" smtClean="0">
                <a:ln>
                  <a:noFill/>
                </a:ln>
                <a:effectLst/>
                <a:uLnTx/>
                <a:uFillTx/>
                <a:latin typeface="Arial" panose="020B0604020202020204" pitchFamily="34" charset="0"/>
                <a:cs typeface="Arial" panose="020B0604020202020204" pitchFamily="34" charset="0"/>
              </a:rPr>
              <a:t>avamanos.</a:t>
            </a:r>
            <a:endParaRPr kumimoji="0" lang="es-ES" altLang="es-ES_tradnl" sz="2000" b="0"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a:p>
            <a:pPr marL="342900" marR="0" lvl="0" indent="-342900" algn="l" defTabSz="457200" rtl="0" eaLnBrk="1" fontAlgn="auto" latinLnBrk="0" hangingPunct="1">
              <a:spcBef>
                <a:spcPts val="0"/>
              </a:spcBef>
              <a:spcAft>
                <a:spcPts val="0"/>
              </a:spcAft>
              <a:buClr>
                <a:schemeClr val="tx1"/>
              </a:buClr>
              <a:buSzPct val="100000"/>
              <a:buFont typeface="Arial" panose="020B0604020202020204" pitchFamily="34" charset="0"/>
              <a:buChar char="•"/>
              <a:tabLst/>
              <a:defRPr/>
            </a:pPr>
            <a:r>
              <a:rPr kumimoji="0" lang="es-ES" altLang="es-ES_tradnl" sz="2000" b="0" i="0" u="none" strike="noStrike" kern="1200" cap="none" spc="0" normalizeH="0" baseline="0" noProof="0" dirty="0" smtClean="0">
                <a:ln>
                  <a:noFill/>
                </a:ln>
                <a:effectLst/>
                <a:uLnTx/>
                <a:uFillTx/>
                <a:latin typeface="Arial" panose="020B0604020202020204" pitchFamily="34" charset="0"/>
                <a:cs typeface="Arial" panose="020B0604020202020204" pitchFamily="34" charset="0"/>
              </a:rPr>
              <a:t>Canillas. </a:t>
            </a:r>
            <a:endParaRPr kumimoji="0" lang="es-ES" altLang="es-ES_tradnl" sz="2000" b="0"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a:p>
            <a:pPr marL="342900" marR="0" lvl="0" indent="-342900" algn="l" defTabSz="457200" rtl="0" eaLnBrk="1" fontAlgn="auto" latinLnBrk="0" hangingPunct="1">
              <a:spcBef>
                <a:spcPts val="0"/>
              </a:spcBef>
              <a:spcAft>
                <a:spcPts val="0"/>
              </a:spcAft>
              <a:buClr>
                <a:schemeClr val="tx1"/>
              </a:buClr>
              <a:buSzPct val="100000"/>
              <a:buFont typeface="Arial" panose="020B0604020202020204" pitchFamily="34" charset="0"/>
              <a:buChar char="•"/>
              <a:tabLst/>
              <a:defRPr/>
            </a:pPr>
            <a:r>
              <a:rPr lang="es-ES" altLang="es-ES_tradnl" sz="2000" dirty="0">
                <a:latin typeface="Arial" panose="020B0604020202020204" pitchFamily="34" charset="0"/>
                <a:cs typeface="Arial" panose="020B0604020202020204" pitchFamily="34" charset="0"/>
              </a:rPr>
              <a:t>T</a:t>
            </a:r>
            <a:r>
              <a:rPr kumimoji="0" lang="es-ES" altLang="es-ES_tradnl" sz="2000" b="0" i="0" u="none" strike="noStrike" kern="1200" cap="none" spc="0" normalizeH="0" baseline="0" noProof="0" dirty="0" err="1">
                <a:ln>
                  <a:noFill/>
                </a:ln>
                <a:effectLst/>
                <a:uLnTx/>
                <a:uFillTx/>
                <a:latin typeface="Arial" panose="020B0604020202020204" pitchFamily="34" charset="0"/>
                <a:cs typeface="Arial" panose="020B0604020202020204" pitchFamily="34" charset="0"/>
              </a:rPr>
              <a:t>eclados</a:t>
            </a:r>
            <a:r>
              <a:rPr kumimoji="0" lang="es-ES" altLang="es-ES_tradnl" sz="2000" b="0" i="0" u="none" strike="noStrike" kern="1200" cap="none" spc="0" normalizeH="0" baseline="0" noProof="0" dirty="0">
                <a:ln>
                  <a:noFill/>
                </a:ln>
                <a:effectLst/>
                <a:uLnTx/>
                <a:uFillTx/>
                <a:latin typeface="Arial" panose="020B0604020202020204" pitchFamily="34" charset="0"/>
                <a:cs typeface="Arial" panose="020B0604020202020204" pitchFamily="34" charset="0"/>
              </a:rPr>
              <a:t> de computadoras </a:t>
            </a:r>
            <a:r>
              <a:rPr kumimoji="0" lang="es-ES" altLang="es-ES_tradnl" sz="2000" b="0" i="0" u="none" strike="noStrike" kern="1200" cap="none" spc="0" normalizeH="0" baseline="0" noProof="0" dirty="0" smtClean="0">
                <a:ln>
                  <a:noFill/>
                </a:ln>
                <a:effectLst/>
                <a:uLnTx/>
                <a:uFillTx/>
                <a:latin typeface="Arial" panose="020B0604020202020204" pitchFamily="34" charset="0"/>
                <a:cs typeface="Arial" panose="020B0604020202020204" pitchFamily="34" charset="0"/>
              </a:rPr>
              <a:t>(de uso de más de una persona).</a:t>
            </a:r>
          </a:p>
          <a:p>
            <a:pPr marL="342900" marR="0" lvl="0" indent="-342900" algn="l" defTabSz="457200" rtl="0" eaLnBrk="1" fontAlgn="auto" latinLnBrk="0" hangingPunct="1">
              <a:spcBef>
                <a:spcPts val="0"/>
              </a:spcBef>
              <a:spcAft>
                <a:spcPts val="0"/>
              </a:spcAft>
              <a:buClr>
                <a:schemeClr val="tx1"/>
              </a:buClr>
              <a:buSzPct val="100000"/>
              <a:buFont typeface="Arial" panose="020B0604020202020204" pitchFamily="34" charset="0"/>
              <a:buChar char="•"/>
              <a:tabLst/>
              <a:defRPr/>
            </a:pPr>
            <a:endParaRPr kumimoji="0" lang="es-ES" altLang="es-ES_tradnl" sz="2000"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a:p>
            <a:pPr algn="just">
              <a:spcBef>
                <a:spcPts val="0"/>
              </a:spcBef>
              <a:spcAft>
                <a:spcPts val="0"/>
              </a:spcAft>
              <a:buFont typeface="+mj-lt"/>
              <a:buAutoNum type="arabicPeriod"/>
            </a:pPr>
            <a:r>
              <a:rPr lang="es-MX" altLang="es-ES_tradnl" sz="2000" dirty="0">
                <a:latin typeface="Arial" panose="020B0604020202020204" pitchFamily="34" charset="0"/>
                <a:cs typeface="Arial" panose="020B0604020202020204" pitchFamily="34" charset="0"/>
              </a:rPr>
              <a:t>  Fregar con paño embebido en solución con agua y detergente todas las superficies,  mobiliarios y equipamientos, puertas y manijas de puertas, marcos de </a:t>
            </a:r>
            <a:r>
              <a:rPr lang="es-MX" altLang="es-ES_tradnl" sz="2000" dirty="0" smtClean="0">
                <a:latin typeface="Arial" panose="020B0604020202020204" pitchFamily="34" charset="0"/>
                <a:cs typeface="Arial" panose="020B0604020202020204" pitchFamily="34" charset="0"/>
              </a:rPr>
              <a:t>ventana. </a:t>
            </a:r>
            <a:endParaRPr lang="es-MX" altLang="es-ES_tradnl" sz="2000" dirty="0">
              <a:latin typeface="Arial" panose="020B0604020202020204" pitchFamily="34" charset="0"/>
              <a:cs typeface="Arial" panose="020B0604020202020204" pitchFamily="34" charset="0"/>
            </a:endParaRPr>
          </a:p>
          <a:p>
            <a:pPr algn="just">
              <a:spcBef>
                <a:spcPts val="0"/>
              </a:spcBef>
              <a:spcAft>
                <a:spcPts val="0"/>
              </a:spcAft>
              <a:buFont typeface="+mj-lt"/>
              <a:buAutoNum type="arabicPeriod"/>
            </a:pPr>
            <a:r>
              <a:rPr lang="es-MX" altLang="es-ES_tradnl" sz="2000" dirty="0" smtClean="0">
                <a:latin typeface="Arial" panose="020B0604020202020204" pitchFamily="34" charset="0"/>
                <a:cs typeface="Arial" panose="020B0604020202020204" pitchFamily="34" charset="0"/>
              </a:rPr>
              <a:t>Enjuagar.</a:t>
            </a:r>
            <a:endParaRPr lang="es-MX" altLang="es-ES_tradnl" sz="2000" dirty="0">
              <a:latin typeface="Arial" panose="020B0604020202020204" pitchFamily="34" charset="0"/>
              <a:cs typeface="Arial" panose="020B0604020202020204" pitchFamily="34" charset="0"/>
            </a:endParaRPr>
          </a:p>
          <a:p>
            <a:pPr algn="just">
              <a:spcBef>
                <a:spcPts val="0"/>
              </a:spcBef>
              <a:spcAft>
                <a:spcPts val="0"/>
              </a:spcAft>
              <a:buFont typeface="+mj-lt"/>
              <a:buAutoNum type="arabicPeriod"/>
            </a:pPr>
            <a:r>
              <a:rPr lang="es-MX" altLang="es-ES_tradnl" sz="2000" dirty="0">
                <a:latin typeface="Arial" panose="020B0604020202020204" pitchFamily="34" charset="0"/>
                <a:cs typeface="Arial" panose="020B0604020202020204" pitchFamily="34" charset="0"/>
              </a:rPr>
              <a:t>  Fregar con paño embebido en solución con hipoclorito de sodio </a:t>
            </a:r>
            <a:r>
              <a:rPr lang="es-MX" altLang="es-ES_tradnl" sz="2000" dirty="0" smtClean="0">
                <a:latin typeface="Arial" panose="020B0604020202020204" pitchFamily="34" charset="0"/>
                <a:cs typeface="Arial" panose="020B0604020202020204" pitchFamily="34" charset="0"/>
              </a:rPr>
              <a:t>0,1% </a:t>
            </a:r>
            <a:r>
              <a:rPr lang="es-MX" altLang="es-ES_tradnl" sz="2000" dirty="0">
                <a:latin typeface="Arial" panose="020B0604020202020204" pitchFamily="34" charset="0"/>
                <a:cs typeface="Arial" panose="020B0604020202020204" pitchFamily="34" charset="0"/>
              </a:rPr>
              <a:t>todas las superficies previamente </a:t>
            </a:r>
            <a:r>
              <a:rPr lang="es-MX" altLang="es-ES_tradnl" sz="2000" dirty="0" smtClean="0">
                <a:latin typeface="Arial" panose="020B0604020202020204" pitchFamily="34" charset="0"/>
                <a:cs typeface="Arial" panose="020B0604020202020204" pitchFamily="34" charset="0"/>
              </a:rPr>
              <a:t>limpiadas.</a:t>
            </a:r>
            <a:endParaRPr lang="es-MX" altLang="es-ES_tradnl" sz="2000" dirty="0">
              <a:latin typeface="Arial" panose="020B0604020202020204" pitchFamily="34" charset="0"/>
              <a:cs typeface="Arial" panose="020B0604020202020204" pitchFamily="34" charset="0"/>
            </a:endParaRPr>
          </a:p>
          <a:p>
            <a:pPr marL="342900" marR="0" lvl="0" indent="-342900" algn="l" defTabSz="457200" rtl="0" eaLnBrk="1" fontAlgn="auto" latinLnBrk="0" hangingPunct="1">
              <a:spcBef>
                <a:spcPts val="0"/>
              </a:spcBef>
              <a:spcAft>
                <a:spcPts val="0"/>
              </a:spcAft>
              <a:buClr>
                <a:schemeClr val="accent1"/>
              </a:buClr>
              <a:buSzPct val="80000"/>
              <a:buFont typeface="Courier New" panose="02070309020205020404" pitchFamily="49" charset="0"/>
              <a:buChar char="o"/>
              <a:tabLst/>
              <a:defRPr/>
            </a:pPr>
            <a:endParaRPr kumimoji="0" lang="es-ES" altLang="es-ES_tradnl" sz="2000"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a:p>
            <a:pPr marL="0" marR="0" lvl="0" indent="0" algn="l" defTabSz="457200" rtl="0" eaLnBrk="1" fontAlgn="auto" latinLnBrk="0" hangingPunct="1">
              <a:spcBef>
                <a:spcPts val="0"/>
              </a:spcBef>
              <a:spcAft>
                <a:spcPts val="0"/>
              </a:spcAft>
              <a:buClr>
                <a:schemeClr val="accent1"/>
              </a:buClr>
              <a:buSzPct val="80000"/>
              <a:buFont typeface="Wingdings 3" charset="2"/>
              <a:buNone/>
              <a:tabLst/>
              <a:defRPr/>
            </a:pPr>
            <a:endParaRPr kumimoji="0" lang="es-ES" altLang="es-ES_tradnl" sz="2000" b="0"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a:p>
            <a:pPr marL="342900" marR="0" lvl="0" indent="-342900" algn="l" defTabSz="457200" rtl="0" eaLnBrk="1" fontAlgn="auto" latinLnBrk="0" hangingPunct="1">
              <a:spcBef>
                <a:spcPts val="0"/>
              </a:spcBef>
              <a:spcAft>
                <a:spcPts val="0"/>
              </a:spcAft>
              <a:buClr>
                <a:schemeClr val="accent1"/>
              </a:buClr>
              <a:buSzPct val="80000"/>
              <a:buFont typeface="Wingdings 3" charset="2"/>
              <a:buChar char=""/>
              <a:tabLst/>
              <a:defRPr/>
            </a:pPr>
            <a:endParaRPr kumimoji="0" lang="es-ES" altLang="es-ES_tradnl" sz="2000" b="0"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a:p>
            <a:pPr marL="342900" marR="0" lvl="0" indent="-342900" algn="l" defTabSz="457200" rtl="0" eaLnBrk="1" fontAlgn="auto" latinLnBrk="0" hangingPunct="1">
              <a:spcBef>
                <a:spcPts val="0"/>
              </a:spcBef>
              <a:spcAft>
                <a:spcPts val="0"/>
              </a:spcAft>
              <a:buClr>
                <a:schemeClr val="accent1"/>
              </a:buClr>
              <a:buSzPct val="80000"/>
              <a:buFont typeface="Wingdings 3" charset="2"/>
              <a:buChar char=""/>
              <a:tabLst/>
              <a:defRPr/>
            </a:pPr>
            <a:endParaRPr kumimoji="0" lang="es-ES" altLang="es-ES_tradnl" sz="2000" b="0"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a:p>
            <a:pPr marL="342900" marR="0" lvl="0" indent="-342900" algn="l" defTabSz="457200" rtl="0" eaLnBrk="1" fontAlgn="auto" latinLnBrk="0" hangingPunct="1">
              <a:spcBef>
                <a:spcPts val="0"/>
              </a:spcBef>
              <a:spcAft>
                <a:spcPts val="0"/>
              </a:spcAft>
              <a:buClr>
                <a:schemeClr val="accent1"/>
              </a:buClr>
              <a:buSzPct val="80000"/>
              <a:buFont typeface="Wingdings" panose="05000000000000000000" pitchFamily="2" charset="2"/>
              <a:buNone/>
              <a:tabLst/>
              <a:defRPr/>
            </a:pPr>
            <a:endParaRPr kumimoji="0" lang="es-ES" altLang="es-ES_tradnl" sz="2000" b="0"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p:txBody>
      </p:sp>
      <p:pic>
        <p:nvPicPr>
          <p:cNvPr id="5" name="Picture 4"/>
          <p:cNvPicPr/>
          <p:nvPr/>
        </p:nvPicPr>
        <p:blipFill rotWithShape="1">
          <a:blip r:embed="rId2" cstate="print"/>
          <a:srcRect l="95257"/>
          <a:stretch/>
        </p:blipFill>
        <p:spPr bwMode="auto">
          <a:xfrm>
            <a:off x="8643638" y="-5058"/>
            <a:ext cx="500362" cy="1084695"/>
          </a:xfrm>
          <a:prstGeom prst="rect">
            <a:avLst/>
          </a:prstGeom>
          <a:ln>
            <a:noFill/>
          </a:ln>
          <a:extLst>
            <a:ext uri="{53640926-AAD7-44D8-BBD7-CCE9431645EC}">
              <a14:shadowObscured xmlns:a14="http://schemas.microsoft.com/office/drawing/2010/main" xmlns=""/>
            </a:ext>
          </a:extLst>
        </p:spPr>
      </p:pic>
      <p:pic>
        <p:nvPicPr>
          <p:cNvPr id="6" name="Picture 5"/>
          <p:cNvPicPr/>
          <p:nvPr/>
        </p:nvPicPr>
        <p:blipFill rotWithShape="1">
          <a:blip r:embed="rId2" cstate="print"/>
          <a:srcRect l="-475" t="1320" r="88409" b="-1170"/>
          <a:stretch/>
        </p:blipFill>
        <p:spPr>
          <a:xfrm>
            <a:off x="0" y="0"/>
            <a:ext cx="1272898" cy="1083068"/>
          </a:xfrm>
          <a:prstGeom prst="rect">
            <a:avLst/>
          </a:prstGeom>
        </p:spPr>
      </p:pic>
      <p:sp>
        <p:nvSpPr>
          <p:cNvPr id="8" name="Rectangle 4">
            <a:extLst>
              <a:ext uri="{FF2B5EF4-FFF2-40B4-BE49-F238E27FC236}">
                <a16:creationId xmlns:a16="http://schemas.microsoft.com/office/drawing/2014/main" xmlns="" id="{1267DB37-68D8-45EA-A7B5-03AD7168E588}"/>
              </a:ext>
            </a:extLst>
          </p:cNvPr>
          <p:cNvSpPr>
            <a:spLocks noRot="1" noChangeArrowheads="1"/>
          </p:cNvSpPr>
          <p:nvPr/>
        </p:nvSpPr>
        <p:spPr bwMode="auto">
          <a:xfrm>
            <a:off x="1065140" y="365058"/>
            <a:ext cx="7192229" cy="724822"/>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lvl="0" algn="ctr" defTabSz="457200" fontAlgn="auto">
              <a:spcAft>
                <a:spcPts val="0"/>
              </a:spcAft>
              <a:defRPr/>
            </a:pPr>
            <a:r>
              <a:rPr lang="es-ES" sz="2800" b="1" dirty="0" smtClean="0">
                <a:latin typeface="Arial Black" panose="020B0A04020102020204" pitchFamily="34" charset="0"/>
                <a:cs typeface="Calibri" pitchFamily="34" charset="0"/>
              </a:rPr>
              <a:t>Limpieza y desinfección de superficies en establecimientos de salud</a:t>
            </a:r>
            <a:endParaRPr lang="es-ES" sz="2800" dirty="0">
              <a:latin typeface="Arial Black" panose="020B0A04020102020204" pitchFamily="34" charset="0"/>
              <a:cs typeface="Calibri"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5714" name="Rectangle 2">
            <a:extLst>
              <a:ext uri="{FF2B5EF4-FFF2-40B4-BE49-F238E27FC236}">
                <a16:creationId xmlns:a16="http://schemas.microsoft.com/office/drawing/2014/main" xmlns="" id="{CA7DC0CA-92BD-496A-8EF2-E0D50E905F4C}"/>
              </a:ext>
            </a:extLst>
          </p:cNvPr>
          <p:cNvSpPr>
            <a:spLocks noGrp="1" noChangeArrowheads="1"/>
          </p:cNvSpPr>
          <p:nvPr>
            <p:ph type="title"/>
          </p:nvPr>
        </p:nvSpPr>
        <p:spPr>
          <a:xfrm>
            <a:off x="548235" y="246181"/>
            <a:ext cx="8111313" cy="761925"/>
          </a:xfrm>
        </p:spPr>
        <p:txBody>
          <a:bodyPr>
            <a:normAutofit/>
          </a:bodyPr>
          <a:lstStyle/>
          <a:p>
            <a:pPr algn="ctr">
              <a:defRPr/>
            </a:pPr>
            <a:r>
              <a:rPr lang="es-ES" dirty="0" smtClean="0">
                <a:solidFill>
                  <a:schemeClr val="tx2">
                    <a:satMod val="200000"/>
                  </a:schemeClr>
                </a:solidFill>
                <a:latin typeface="Arial Black" panose="020B0A04020102020204" pitchFamily="34" charset="0"/>
              </a:rPr>
              <a:t>Áreas críticas</a:t>
            </a:r>
            <a:endParaRPr lang="es-ES" dirty="0">
              <a:solidFill>
                <a:schemeClr val="tx2">
                  <a:satMod val="200000"/>
                </a:schemeClr>
              </a:solidFill>
              <a:latin typeface="Arial Black" panose="020B0A04020102020204" pitchFamily="34" charset="0"/>
            </a:endParaRPr>
          </a:p>
        </p:txBody>
      </p:sp>
      <p:sp>
        <p:nvSpPr>
          <p:cNvPr id="30723" name="Rectangle 3">
            <a:extLst>
              <a:ext uri="{FF2B5EF4-FFF2-40B4-BE49-F238E27FC236}">
                <a16:creationId xmlns:a16="http://schemas.microsoft.com/office/drawing/2014/main" xmlns="" id="{D1DE23C7-DEA0-4F83-90BC-D80C11353240}"/>
              </a:ext>
            </a:extLst>
          </p:cNvPr>
          <p:cNvSpPr>
            <a:spLocks noGrp="1" noChangeArrowheads="1"/>
          </p:cNvSpPr>
          <p:nvPr>
            <p:ph idx="1"/>
          </p:nvPr>
        </p:nvSpPr>
        <p:spPr>
          <a:xfrm>
            <a:off x="404032" y="706401"/>
            <a:ext cx="8399721" cy="5284381"/>
          </a:xfrm>
        </p:spPr>
        <p:txBody>
          <a:bodyPr>
            <a:noAutofit/>
          </a:bodyPr>
          <a:lstStyle/>
          <a:p>
            <a:pPr algn="ctr" eaLnBrk="1" hangingPunct="1">
              <a:lnSpc>
                <a:spcPct val="150000"/>
              </a:lnSpc>
              <a:buFont typeface="Wingdings" panose="05000000000000000000" pitchFamily="2" charset="2"/>
              <a:buNone/>
            </a:pPr>
            <a:r>
              <a:rPr lang="es-ES" altLang="es-ES_tradnl" sz="2000" b="1" dirty="0" smtClean="0">
                <a:solidFill>
                  <a:srgbClr val="000000"/>
                </a:solidFill>
                <a:latin typeface="Arial" panose="020B0604020202020204" pitchFamily="34" charset="0"/>
                <a:cs typeface="Arial" panose="020B0604020202020204" pitchFamily="34" charset="0"/>
              </a:rPr>
              <a:t>Procedimiento </a:t>
            </a:r>
          </a:p>
          <a:p>
            <a:pPr algn="just" eaLnBrk="1" hangingPunct="1">
              <a:spcBef>
                <a:spcPts val="0"/>
              </a:spcBef>
              <a:buFont typeface="Wingdings" panose="05000000000000000000" pitchFamily="2" charset="2"/>
              <a:buNone/>
            </a:pPr>
            <a:r>
              <a:rPr lang="es-ES" altLang="es-ES_tradnl" sz="2000" b="1" dirty="0" smtClean="0">
                <a:solidFill>
                  <a:srgbClr val="000000"/>
                </a:solidFill>
                <a:latin typeface="Arial" panose="020B0604020202020204" pitchFamily="34" charset="0"/>
                <a:cs typeface="Arial" panose="020B0604020202020204" pitchFamily="34" charset="0"/>
              </a:rPr>
              <a:t> </a:t>
            </a:r>
            <a:r>
              <a:rPr lang="es-ES" altLang="es-ES_tradnl" sz="2000" dirty="0" smtClean="0">
                <a:solidFill>
                  <a:srgbClr val="000000"/>
                </a:solidFill>
                <a:latin typeface="Arial" panose="020B0604020202020204" pitchFamily="34" charset="0"/>
                <a:cs typeface="Arial" panose="020B0604020202020204" pitchFamily="34" charset="0"/>
              </a:rPr>
              <a:t>Contar </a:t>
            </a:r>
            <a:r>
              <a:rPr lang="es-ES" altLang="es-ES_tradnl" sz="2000" dirty="0">
                <a:solidFill>
                  <a:srgbClr val="000000"/>
                </a:solidFill>
                <a:latin typeface="Arial" panose="020B0604020202020204" pitchFamily="34" charset="0"/>
                <a:cs typeface="Arial" panose="020B0604020202020204" pitchFamily="34" charset="0"/>
              </a:rPr>
              <a:t>con los materiales necesarios (ver lista de insumos)</a:t>
            </a:r>
          </a:p>
          <a:p>
            <a:pPr algn="just">
              <a:spcBef>
                <a:spcPts val="0"/>
              </a:spcBef>
              <a:buClrTx/>
              <a:buSzPct val="100000"/>
              <a:buFont typeface="+mj-lt"/>
              <a:buAutoNum type="arabicPeriod"/>
            </a:pPr>
            <a:r>
              <a:rPr lang="es-ES" altLang="es-ES_tradnl" sz="2000" dirty="0">
                <a:solidFill>
                  <a:srgbClr val="000000"/>
                </a:solidFill>
                <a:latin typeface="Arial" panose="020B0604020202020204" pitchFamily="34" charset="0"/>
                <a:cs typeface="Arial" panose="020B0604020202020204" pitchFamily="34" charset="0"/>
              </a:rPr>
              <a:t>Recoger residuos de acuerdo a la clasificación de la Ley Nº 3361 / De Residuos Generados en los Establecimientos De Salud Y Afines  (En pacientes COVID-19 positivo usar bolsa roja).</a:t>
            </a:r>
          </a:p>
          <a:p>
            <a:pPr algn="just">
              <a:spcBef>
                <a:spcPts val="0"/>
              </a:spcBef>
              <a:buClrTx/>
              <a:buSzPct val="100000"/>
              <a:buFont typeface="+mj-lt"/>
              <a:buAutoNum type="arabicPeriod"/>
            </a:pPr>
            <a:r>
              <a:rPr lang="es-MX" altLang="es-ES_tradnl" sz="2000" dirty="0" smtClean="0">
                <a:solidFill>
                  <a:srgbClr val="000000"/>
                </a:solidFill>
                <a:latin typeface="Arial" panose="020B0604020202020204" pitchFamily="34" charset="0"/>
                <a:cs typeface="Arial" panose="020B0604020202020204" pitchFamily="34" charset="0"/>
              </a:rPr>
              <a:t>Fregar </a:t>
            </a:r>
            <a:r>
              <a:rPr lang="es-MX" altLang="es-ES_tradnl" sz="2000" dirty="0">
                <a:solidFill>
                  <a:srgbClr val="000000"/>
                </a:solidFill>
                <a:latin typeface="Arial" panose="020B0604020202020204" pitchFamily="34" charset="0"/>
                <a:cs typeface="Arial" panose="020B0604020202020204" pitchFamily="34" charset="0"/>
              </a:rPr>
              <a:t>con paño embebido en solución con agua y detergente todas las superficies  mobiliarios y equipamientos, puertas y manijas de puertas, marcos de </a:t>
            </a:r>
            <a:r>
              <a:rPr lang="es-MX" altLang="es-ES_tradnl" sz="2000" dirty="0" smtClean="0">
                <a:solidFill>
                  <a:srgbClr val="000000"/>
                </a:solidFill>
                <a:latin typeface="Arial" panose="020B0604020202020204" pitchFamily="34" charset="0"/>
                <a:cs typeface="Arial" panose="020B0604020202020204" pitchFamily="34" charset="0"/>
              </a:rPr>
              <a:t>ventana</a:t>
            </a:r>
            <a:r>
              <a:rPr lang="es-MX" altLang="es-ES_tradnl" sz="2000" dirty="0">
                <a:solidFill>
                  <a:srgbClr val="000000"/>
                </a:solidFill>
                <a:latin typeface="Arial" panose="020B0604020202020204" pitchFamily="34" charset="0"/>
                <a:cs typeface="Arial" panose="020B0604020202020204" pitchFamily="34" charset="0"/>
              </a:rPr>
              <a:t>. Realizar la limpieza de las zonas más altas a las más bajas y desde los lugares más limpios hacia los más sucios</a:t>
            </a:r>
            <a:r>
              <a:rPr lang="es-MX" altLang="es-ES_tradnl" sz="2000" dirty="0" smtClean="0">
                <a:solidFill>
                  <a:srgbClr val="000000"/>
                </a:solidFill>
                <a:latin typeface="Arial" panose="020B0604020202020204" pitchFamily="34" charset="0"/>
                <a:cs typeface="Arial" panose="020B0604020202020204" pitchFamily="34" charset="0"/>
              </a:rPr>
              <a:t>.</a:t>
            </a:r>
            <a:endParaRPr lang="es-MX" altLang="es-ES_tradnl" sz="2000" dirty="0">
              <a:solidFill>
                <a:srgbClr val="000000"/>
              </a:solidFill>
              <a:latin typeface="Arial" panose="020B0604020202020204" pitchFamily="34" charset="0"/>
              <a:cs typeface="Arial" panose="020B0604020202020204" pitchFamily="34" charset="0"/>
            </a:endParaRPr>
          </a:p>
          <a:p>
            <a:pPr algn="just">
              <a:spcBef>
                <a:spcPts val="0"/>
              </a:spcBef>
              <a:buClrTx/>
              <a:buSzPct val="100000"/>
              <a:buFont typeface="+mj-lt"/>
              <a:buAutoNum type="arabicPeriod"/>
            </a:pPr>
            <a:r>
              <a:rPr lang="es-MX" altLang="es-ES_tradnl" sz="2000" dirty="0" smtClean="0">
                <a:solidFill>
                  <a:srgbClr val="000000"/>
                </a:solidFill>
                <a:latin typeface="Arial" panose="020B0604020202020204" pitchFamily="34" charset="0"/>
                <a:cs typeface="Arial" panose="020B0604020202020204" pitchFamily="34" charset="0"/>
              </a:rPr>
              <a:t>Enjuagar.</a:t>
            </a:r>
            <a:endParaRPr lang="es-MX" altLang="es-ES_tradnl" sz="2000" dirty="0">
              <a:solidFill>
                <a:srgbClr val="000000"/>
              </a:solidFill>
              <a:latin typeface="Arial" panose="020B0604020202020204" pitchFamily="34" charset="0"/>
              <a:cs typeface="Arial" panose="020B0604020202020204" pitchFamily="34" charset="0"/>
            </a:endParaRPr>
          </a:p>
          <a:p>
            <a:pPr algn="just">
              <a:spcBef>
                <a:spcPts val="0"/>
              </a:spcBef>
              <a:buClrTx/>
              <a:buSzPct val="100000"/>
              <a:buFont typeface="+mj-lt"/>
              <a:buAutoNum type="arabicPeriod"/>
            </a:pPr>
            <a:r>
              <a:rPr lang="es-MX" altLang="es-ES_tradnl" sz="2000" dirty="0">
                <a:solidFill>
                  <a:srgbClr val="000000"/>
                </a:solidFill>
                <a:latin typeface="Arial" panose="020B0604020202020204" pitchFamily="34" charset="0"/>
                <a:cs typeface="Arial" panose="020B0604020202020204" pitchFamily="34" charset="0"/>
              </a:rPr>
              <a:t>Fregar con paño embebido en solución con hipoclorito de sodio 0,1% todas las superficies previamente </a:t>
            </a:r>
            <a:r>
              <a:rPr lang="es-MX" altLang="es-ES_tradnl" sz="2000" dirty="0" smtClean="0">
                <a:solidFill>
                  <a:srgbClr val="000000"/>
                </a:solidFill>
                <a:latin typeface="Arial" panose="020B0604020202020204" pitchFamily="34" charset="0"/>
                <a:cs typeface="Arial" panose="020B0604020202020204" pitchFamily="34" charset="0"/>
              </a:rPr>
              <a:t>limpiadas.</a:t>
            </a:r>
            <a:endParaRPr lang="es-MX" altLang="es-ES_tradnl" sz="2000" dirty="0">
              <a:solidFill>
                <a:srgbClr val="000000"/>
              </a:solidFill>
              <a:latin typeface="Arial" panose="020B0604020202020204" pitchFamily="34" charset="0"/>
              <a:cs typeface="Arial" panose="020B0604020202020204" pitchFamily="34" charset="0"/>
            </a:endParaRPr>
          </a:p>
          <a:p>
            <a:pPr algn="just">
              <a:spcBef>
                <a:spcPts val="0"/>
              </a:spcBef>
              <a:buClrTx/>
              <a:buSzPct val="100000"/>
              <a:buFont typeface="+mj-lt"/>
              <a:buAutoNum type="arabicPeriod"/>
            </a:pPr>
            <a:r>
              <a:rPr lang="es-ES" altLang="es-ES_tradnl" sz="2000" dirty="0">
                <a:solidFill>
                  <a:srgbClr val="000000"/>
                </a:solidFill>
                <a:latin typeface="Arial" panose="020B0604020202020204" pitchFamily="34" charset="0"/>
                <a:cs typeface="Arial" panose="020B0604020202020204" pitchFamily="34" charset="0"/>
              </a:rPr>
              <a:t> Fregar artefactos sanitarios y azulejos del </a:t>
            </a:r>
            <a:r>
              <a:rPr lang="es-ES" altLang="es-ES_tradnl" sz="2000" dirty="0" smtClean="0">
                <a:solidFill>
                  <a:srgbClr val="000000"/>
                </a:solidFill>
                <a:latin typeface="Arial" panose="020B0604020202020204" pitchFamily="34" charset="0"/>
                <a:cs typeface="Arial" panose="020B0604020202020204" pitchFamily="34" charset="0"/>
              </a:rPr>
              <a:t>baño</a:t>
            </a:r>
            <a:r>
              <a:rPr lang="es-ES" altLang="es-ES_tradnl" sz="2000" dirty="0">
                <a:solidFill>
                  <a:srgbClr val="000000"/>
                </a:solidFill>
                <a:latin typeface="Arial" panose="020B0604020202020204" pitchFamily="34" charset="0"/>
                <a:cs typeface="Arial" panose="020B0604020202020204" pitchFamily="34" charset="0"/>
              </a:rPr>
              <a:t>. Lavado con detergente, enjuague y finalmente desinfección con hipoclorito al 0,1</a:t>
            </a:r>
            <a:r>
              <a:rPr lang="es-ES" altLang="es-ES_tradnl" sz="2000" dirty="0" smtClean="0">
                <a:solidFill>
                  <a:srgbClr val="000000"/>
                </a:solidFill>
                <a:latin typeface="Arial" panose="020B0604020202020204" pitchFamily="34" charset="0"/>
                <a:cs typeface="Arial" panose="020B0604020202020204" pitchFamily="34" charset="0"/>
              </a:rPr>
              <a:t>%.</a:t>
            </a:r>
            <a:endParaRPr lang="es-ES" altLang="es-ES_tradnl" sz="2000" dirty="0">
              <a:solidFill>
                <a:srgbClr val="000000"/>
              </a:solidFill>
              <a:latin typeface="Arial" panose="020B0604020202020204" pitchFamily="34" charset="0"/>
              <a:cs typeface="Arial" panose="020B0604020202020204" pitchFamily="34" charset="0"/>
            </a:endParaRPr>
          </a:p>
          <a:p>
            <a:pPr algn="just">
              <a:spcBef>
                <a:spcPts val="0"/>
              </a:spcBef>
              <a:buClrTx/>
              <a:buSzPct val="100000"/>
              <a:buFont typeface="+mj-lt"/>
              <a:buAutoNum type="arabicPeriod"/>
            </a:pPr>
            <a:r>
              <a:rPr lang="es-ES" altLang="es-ES_tradnl" sz="2000" dirty="0">
                <a:solidFill>
                  <a:srgbClr val="000000"/>
                </a:solidFill>
                <a:latin typeface="Arial" panose="020B0604020202020204" pitchFamily="34" charset="0"/>
                <a:cs typeface="Arial" panose="020B0604020202020204" pitchFamily="34" charset="0"/>
              </a:rPr>
              <a:t>Barrido Húmedo de </a:t>
            </a:r>
            <a:r>
              <a:rPr lang="es-ES" altLang="es-ES_tradnl" sz="2000" dirty="0" smtClean="0">
                <a:solidFill>
                  <a:srgbClr val="000000"/>
                </a:solidFill>
                <a:latin typeface="Arial" panose="020B0604020202020204" pitchFamily="34" charset="0"/>
                <a:cs typeface="Arial" panose="020B0604020202020204" pitchFamily="34" charset="0"/>
              </a:rPr>
              <a:t>piso -</a:t>
            </a:r>
            <a:r>
              <a:rPr lang="es-ES" altLang="es-ES_tradnl" sz="2000" b="1" dirty="0" smtClean="0">
                <a:solidFill>
                  <a:srgbClr val="000000"/>
                </a:solidFill>
                <a:latin typeface="Arial" panose="020B0604020202020204" pitchFamily="34" charset="0"/>
                <a:cs typeface="Arial" panose="020B0604020202020204" pitchFamily="34" charset="0"/>
              </a:rPr>
              <a:t>Técnica </a:t>
            </a:r>
            <a:r>
              <a:rPr lang="es-ES" altLang="es-ES_tradnl" sz="2000" b="1" dirty="0">
                <a:solidFill>
                  <a:srgbClr val="000000"/>
                </a:solidFill>
                <a:latin typeface="Arial" panose="020B0604020202020204" pitchFamily="34" charset="0"/>
                <a:cs typeface="Arial" panose="020B0604020202020204" pitchFamily="34" charset="0"/>
              </a:rPr>
              <a:t>de Doble </a:t>
            </a:r>
            <a:r>
              <a:rPr lang="es-ES" altLang="es-ES_tradnl" sz="2000" b="1" dirty="0" smtClean="0">
                <a:solidFill>
                  <a:srgbClr val="000000"/>
                </a:solidFill>
                <a:latin typeface="Arial" panose="020B0604020202020204" pitchFamily="34" charset="0"/>
                <a:cs typeface="Arial" panose="020B0604020202020204" pitchFamily="34" charset="0"/>
              </a:rPr>
              <a:t>balde.</a:t>
            </a:r>
            <a:r>
              <a:rPr lang="es-ES" altLang="es-ES_tradnl" sz="2000" dirty="0" smtClean="0">
                <a:solidFill>
                  <a:srgbClr val="000000"/>
                </a:solidFill>
                <a:latin typeface="Arial" panose="020B0604020202020204" pitchFamily="34" charset="0"/>
                <a:cs typeface="Arial" panose="020B0604020202020204" pitchFamily="34" charset="0"/>
              </a:rPr>
              <a:t> </a:t>
            </a:r>
          </a:p>
          <a:p>
            <a:pPr algn="just">
              <a:lnSpc>
                <a:spcPct val="100000"/>
              </a:lnSpc>
              <a:buFont typeface="+mj-lt"/>
              <a:buAutoNum type="arabicPeriod"/>
            </a:pPr>
            <a:endParaRPr lang="es-ES" altLang="es-ES_tradnl" sz="2000" dirty="0">
              <a:solidFill>
                <a:srgbClr val="000000"/>
              </a:solidFill>
              <a:latin typeface="Arial" panose="020B0604020202020204" pitchFamily="34" charset="0"/>
              <a:cs typeface="Arial" panose="020B0604020202020204" pitchFamily="34" charset="0"/>
            </a:endParaRPr>
          </a:p>
          <a:p>
            <a:pPr algn="just">
              <a:lnSpc>
                <a:spcPct val="100000"/>
              </a:lnSpc>
              <a:buNone/>
            </a:pPr>
            <a:endParaRPr lang="es-ES" altLang="es-ES_tradnl" sz="2000" b="1" dirty="0">
              <a:solidFill>
                <a:srgbClr val="000000"/>
              </a:solidFill>
              <a:latin typeface="Arial" panose="020B0604020202020204" pitchFamily="34" charset="0"/>
              <a:cs typeface="Arial" panose="020B0604020202020204" pitchFamily="34" charset="0"/>
            </a:endParaRPr>
          </a:p>
          <a:p>
            <a:pPr algn="just" eaLnBrk="1" hangingPunct="1">
              <a:lnSpc>
                <a:spcPct val="100000"/>
              </a:lnSpc>
              <a:buFont typeface="Wingdings" panose="05000000000000000000" pitchFamily="2" charset="2"/>
              <a:buNone/>
            </a:pPr>
            <a:endParaRPr lang="es-ES" altLang="es-ES_tradnl" sz="2000" b="1" dirty="0">
              <a:solidFill>
                <a:srgbClr val="000000"/>
              </a:solidFill>
              <a:latin typeface="Arial" panose="020B0604020202020204" pitchFamily="34" charset="0"/>
              <a:cs typeface="Arial" panose="020B0604020202020204" pitchFamily="34" charset="0"/>
            </a:endParaRPr>
          </a:p>
        </p:txBody>
      </p:sp>
      <p:pic>
        <p:nvPicPr>
          <p:cNvPr id="5" name="Picture 4"/>
          <p:cNvPicPr/>
          <p:nvPr/>
        </p:nvPicPr>
        <p:blipFill rotWithShape="1">
          <a:blip r:embed="rId2" cstate="print"/>
          <a:srcRect l="95257"/>
          <a:stretch/>
        </p:blipFill>
        <p:spPr bwMode="auto">
          <a:xfrm>
            <a:off x="8643638" y="-5058"/>
            <a:ext cx="500362" cy="1084695"/>
          </a:xfrm>
          <a:prstGeom prst="rect">
            <a:avLst/>
          </a:prstGeom>
          <a:ln>
            <a:noFill/>
          </a:ln>
          <a:extLst>
            <a:ext uri="{53640926-AAD7-44D8-BBD7-CCE9431645EC}">
              <a14:shadowObscured xmlns:a14="http://schemas.microsoft.com/office/drawing/2010/main" xmlns=""/>
            </a:ext>
          </a:extLst>
        </p:spPr>
      </p:pic>
      <p:pic>
        <p:nvPicPr>
          <p:cNvPr id="6" name="Picture 5"/>
          <p:cNvPicPr/>
          <p:nvPr/>
        </p:nvPicPr>
        <p:blipFill rotWithShape="1">
          <a:blip r:embed="rId2" cstate="print"/>
          <a:srcRect l="-475" t="1320" r="88409" b="-1170"/>
          <a:stretch/>
        </p:blipFill>
        <p:spPr>
          <a:xfrm>
            <a:off x="0" y="0"/>
            <a:ext cx="1272898" cy="1083068"/>
          </a:xfrm>
          <a:prstGeom prst="rect">
            <a:avLst/>
          </a:prstGeom>
        </p:spPr>
      </p:pic>
      <p:pic>
        <p:nvPicPr>
          <p:cNvPr id="7" name="Imagen 5996"/>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084378" y="6149297"/>
            <a:ext cx="5039031" cy="593150"/>
          </a:xfrm>
          <a:prstGeom prst="rect">
            <a:avLst/>
          </a:prstGeom>
          <a:noFill/>
          <a:ln>
            <a:noFill/>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2 Marcador de contenido">
            <a:extLst>
              <a:ext uri="{FF2B5EF4-FFF2-40B4-BE49-F238E27FC236}">
                <a16:creationId xmlns:a16="http://schemas.microsoft.com/office/drawing/2014/main" xmlns="" id="{A0F88D35-A667-4786-9101-D3BFF7BC1F5E}"/>
              </a:ext>
            </a:extLst>
          </p:cNvPr>
          <p:cNvSpPr txBox="1">
            <a:spLocks/>
          </p:cNvSpPr>
          <p:nvPr/>
        </p:nvSpPr>
        <p:spPr>
          <a:xfrm>
            <a:off x="436572" y="1404404"/>
            <a:ext cx="8334637" cy="1054447"/>
          </a:xfrm>
          <a:prstGeom prst="rect">
            <a:avLst/>
          </a:prstGeom>
          <a:solidFill>
            <a:schemeClr val="bg2"/>
          </a:solidFill>
        </p:spPr>
        <p:txBody>
          <a:bodyPr vert="horz" lIns="91440" tIns="45720" rIns="91440" bIns="45720" rtlCol="0" anchor="t">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auto">
              <a:lnSpc>
                <a:spcPct val="150000"/>
              </a:lnSpc>
              <a:spcAft>
                <a:spcPts val="0"/>
              </a:spcAft>
              <a:buFont typeface="Arial" panose="020B0604020202020204" pitchFamily="34" charset="0"/>
              <a:buNone/>
            </a:pPr>
            <a:r>
              <a:rPr lang="es-MX" altLang="es-ES_tradnl" sz="3200" dirty="0">
                <a:latin typeface="Arial" panose="020B0604020202020204" pitchFamily="34" charset="0"/>
                <a:cs typeface="Arial" panose="020B0604020202020204" pitchFamily="34" charset="0"/>
              </a:rPr>
              <a:t>Si en alguna de estas áreas se presenta un derrame de fluidos corporales, la limpieza y desinfección debe ser de alto </a:t>
            </a:r>
            <a:r>
              <a:rPr lang="es-MX" altLang="es-ES_tradnl" sz="3200" dirty="0" smtClean="0">
                <a:latin typeface="Arial" panose="020B0604020202020204" pitchFamily="34" charset="0"/>
                <a:cs typeface="Arial" panose="020B0604020202020204" pitchFamily="34" charset="0"/>
              </a:rPr>
              <a:t>nivel.</a:t>
            </a:r>
            <a:endParaRPr lang="es-ES" altLang="es-ES_tradnl" sz="3200" dirty="0">
              <a:latin typeface="Arial" panose="020B0604020202020204" pitchFamily="34" charset="0"/>
              <a:cs typeface="Arial" panose="020B0604020202020204" pitchFamily="34" charset="0"/>
            </a:endParaRPr>
          </a:p>
          <a:p>
            <a:pPr algn="ctr" fontAlgn="auto">
              <a:lnSpc>
                <a:spcPct val="150000"/>
              </a:lnSpc>
              <a:spcAft>
                <a:spcPts val="0"/>
              </a:spcAft>
              <a:buFont typeface="Arial" panose="020B0604020202020204" pitchFamily="34" charset="0"/>
              <a:buNone/>
            </a:pPr>
            <a:endParaRPr lang="es-ES" altLang="es-ES_tradnl" sz="3200" dirty="0">
              <a:latin typeface="Arial" panose="020B0604020202020204" pitchFamily="34" charset="0"/>
              <a:cs typeface="Arial" panose="020B0604020202020204" pitchFamily="34" charset="0"/>
            </a:endParaRPr>
          </a:p>
          <a:p>
            <a:pPr algn="ctr" fontAlgn="auto">
              <a:lnSpc>
                <a:spcPct val="150000"/>
              </a:lnSpc>
              <a:spcAft>
                <a:spcPts val="0"/>
              </a:spcAft>
            </a:pPr>
            <a:endParaRPr lang="es-PY" altLang="es-ES_tradnl" sz="3200" dirty="0">
              <a:latin typeface="Arial" panose="020B0604020202020204" pitchFamily="34" charset="0"/>
              <a:cs typeface="Arial" panose="020B0604020202020204" pitchFamily="34" charset="0"/>
            </a:endParaRPr>
          </a:p>
        </p:txBody>
      </p:sp>
      <p:sp>
        <p:nvSpPr>
          <p:cNvPr id="4" name="Rectangle 4"/>
          <p:cNvSpPr>
            <a:spLocks noChangeArrowheads="1"/>
          </p:cNvSpPr>
          <p:nvPr/>
        </p:nvSpPr>
        <p:spPr bwMode="auto">
          <a:xfrm>
            <a:off x="2475824" y="2363112"/>
            <a:ext cx="4966734" cy="850605"/>
          </a:xfrm>
          <a:prstGeom prst="rect">
            <a:avLst/>
          </a:prstGeom>
          <a:noFill/>
          <a:ln w="9525">
            <a:noFill/>
            <a:miter lim="800000"/>
            <a:headEnd/>
            <a:tailEnd/>
          </a:ln>
        </p:spPr>
        <p:txBody>
          <a:bodyPr anchor="ctr"/>
          <a:lstStyle/>
          <a:p>
            <a:pPr eaLnBrk="0" hangingPunct="0"/>
            <a:r>
              <a:rPr lang="es-ES" sz="2000" b="1" dirty="0" smtClean="0">
                <a:latin typeface="Arial" panose="020B0604020202020204" pitchFamily="34" charset="0"/>
                <a:cs typeface="Arial" panose="020B0604020202020204" pitchFamily="34" charset="0"/>
              </a:rPr>
              <a:t>Procedimiento en </a:t>
            </a:r>
            <a:r>
              <a:rPr lang="es-ES" sz="2000" b="1" dirty="0" err="1" smtClean="0">
                <a:latin typeface="Arial" panose="020B0604020202020204" pitchFamily="34" charset="0"/>
                <a:cs typeface="Arial" panose="020B0604020202020204" pitchFamily="34" charset="0"/>
              </a:rPr>
              <a:t>derames</a:t>
            </a:r>
            <a:endParaRPr lang="es-ES" sz="2000" b="1" dirty="0">
              <a:latin typeface="Arial" panose="020B0604020202020204" pitchFamily="34" charset="0"/>
              <a:cs typeface="Arial" panose="020B0604020202020204" pitchFamily="34" charset="0"/>
            </a:endParaRPr>
          </a:p>
        </p:txBody>
      </p:sp>
      <p:sp>
        <p:nvSpPr>
          <p:cNvPr id="10" name="Rectangle 2">
            <a:extLst>
              <a:ext uri="{FF2B5EF4-FFF2-40B4-BE49-F238E27FC236}">
                <a16:creationId xmlns:a16="http://schemas.microsoft.com/office/drawing/2014/main" xmlns="" id="{CA7DC0CA-92BD-496A-8EF2-E0D50E905F4C}"/>
              </a:ext>
            </a:extLst>
          </p:cNvPr>
          <p:cNvSpPr txBox="1">
            <a:spLocks noChangeArrowheads="1"/>
          </p:cNvSpPr>
          <p:nvPr/>
        </p:nvSpPr>
        <p:spPr>
          <a:xfrm>
            <a:off x="629048" y="100903"/>
            <a:ext cx="8660286" cy="813492"/>
          </a:xfrm>
          <a:prstGeom prst="rect">
            <a:avLst/>
          </a:prstGeom>
        </p:spPr>
        <p:txBody>
          <a:bodyPr>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defRPr/>
            </a:pPr>
            <a:r>
              <a:rPr lang="es-ES" sz="3200" dirty="0" smtClean="0">
                <a:solidFill>
                  <a:schemeClr val="tx1"/>
                </a:solidFill>
                <a:latin typeface="Arial Black" panose="020B0A04020102020204" pitchFamily="34" charset="0"/>
              </a:rPr>
              <a:t>Limpieza de fluidos derramados</a:t>
            </a:r>
            <a:endParaRPr lang="es-ES" sz="3200" dirty="0">
              <a:solidFill>
                <a:schemeClr val="tx1"/>
              </a:solidFill>
              <a:latin typeface="Arial Black" panose="020B0A04020102020204" pitchFamily="34" charset="0"/>
            </a:endParaRPr>
          </a:p>
        </p:txBody>
      </p:sp>
      <p:pic>
        <p:nvPicPr>
          <p:cNvPr id="11" name="Picture 10"/>
          <p:cNvPicPr/>
          <p:nvPr/>
        </p:nvPicPr>
        <p:blipFill rotWithShape="1">
          <a:blip r:embed="rId3" cstate="print"/>
          <a:srcRect l="95257"/>
          <a:stretch/>
        </p:blipFill>
        <p:spPr bwMode="auto">
          <a:xfrm>
            <a:off x="8643638" y="-5058"/>
            <a:ext cx="500362" cy="1084695"/>
          </a:xfrm>
          <a:prstGeom prst="rect">
            <a:avLst/>
          </a:prstGeom>
          <a:ln>
            <a:noFill/>
          </a:ln>
          <a:extLst>
            <a:ext uri="{53640926-AAD7-44D8-BBD7-CCE9431645EC}">
              <a14:shadowObscured xmlns:a14="http://schemas.microsoft.com/office/drawing/2010/main" xmlns=""/>
            </a:ext>
          </a:extLst>
        </p:spPr>
      </p:pic>
      <p:pic>
        <p:nvPicPr>
          <p:cNvPr id="12" name="Picture 11"/>
          <p:cNvPicPr/>
          <p:nvPr/>
        </p:nvPicPr>
        <p:blipFill rotWithShape="1">
          <a:blip r:embed="rId3" cstate="print"/>
          <a:srcRect l="-475" t="1320" r="88409" b="-1170"/>
          <a:stretch/>
        </p:blipFill>
        <p:spPr>
          <a:xfrm>
            <a:off x="0" y="0"/>
            <a:ext cx="1359048" cy="1156370"/>
          </a:xfrm>
          <a:prstGeom prst="rect">
            <a:avLst/>
          </a:prstGeom>
        </p:spPr>
      </p:pic>
      <p:pic>
        <p:nvPicPr>
          <p:cNvPr id="13" name="Imagen 5996"/>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084378" y="6149297"/>
            <a:ext cx="5039031" cy="593150"/>
          </a:xfrm>
          <a:prstGeom prst="rect">
            <a:avLst/>
          </a:prstGeom>
          <a:noFill/>
          <a:ln>
            <a:noFill/>
          </a:ln>
        </p:spPr>
      </p:pic>
      <p:sp>
        <p:nvSpPr>
          <p:cNvPr id="2" name="Rectangle 1"/>
          <p:cNvSpPr/>
          <p:nvPr/>
        </p:nvSpPr>
        <p:spPr>
          <a:xfrm>
            <a:off x="692779" y="3375199"/>
            <a:ext cx="7822225" cy="2246769"/>
          </a:xfrm>
          <a:prstGeom prst="rect">
            <a:avLst/>
          </a:prstGeom>
        </p:spPr>
        <p:txBody>
          <a:bodyPr wrap="square">
            <a:spAutoFit/>
          </a:bodyPr>
          <a:lstStyle/>
          <a:p>
            <a:pPr marL="342900" indent="-342900" algn="just" eaLnBrk="0" fontAlgn="auto" hangingPunct="0">
              <a:spcBef>
                <a:spcPts val="0"/>
              </a:spcBef>
              <a:spcAft>
                <a:spcPts val="0"/>
              </a:spcAft>
              <a:buAutoNum type="arabicPeriod"/>
              <a:defRPr/>
            </a:pPr>
            <a:r>
              <a:rPr lang="es-ES" sz="2000" dirty="0" smtClean="0">
                <a:latin typeface="Arial" panose="020B0604020202020204" pitchFamily="34" charset="0"/>
                <a:cs typeface="Arial" panose="020B0604020202020204" pitchFamily="34" charset="0"/>
              </a:rPr>
              <a:t>Delimitar </a:t>
            </a:r>
            <a:r>
              <a:rPr lang="es-ES" sz="2000" u="sng" dirty="0">
                <a:latin typeface="Arial" panose="020B0604020202020204" pitchFamily="34" charset="0"/>
                <a:cs typeface="Arial" panose="020B0604020202020204" pitchFamily="34" charset="0"/>
              </a:rPr>
              <a:t>área afectada</a:t>
            </a:r>
            <a:r>
              <a:rPr lang="es-ES" sz="2000" dirty="0">
                <a:latin typeface="Arial" panose="020B0604020202020204" pitchFamily="34" charset="0"/>
                <a:cs typeface="Arial" panose="020B0604020202020204" pitchFamily="34" charset="0"/>
              </a:rPr>
              <a:t>, con </a:t>
            </a:r>
            <a:r>
              <a:rPr lang="es-ES" sz="2000" b="1" dirty="0">
                <a:solidFill>
                  <a:schemeClr val="bg2">
                    <a:lumMod val="25000"/>
                  </a:schemeClr>
                </a:solidFill>
                <a:latin typeface="Arial" panose="020B0604020202020204" pitchFamily="34" charset="0"/>
                <a:cs typeface="Arial" panose="020B0604020202020204" pitchFamily="34" charset="0"/>
              </a:rPr>
              <a:t>PAPEL </a:t>
            </a:r>
            <a:r>
              <a:rPr lang="es-ES" sz="2000" b="1" dirty="0" smtClean="0">
                <a:solidFill>
                  <a:schemeClr val="bg2">
                    <a:lumMod val="25000"/>
                  </a:schemeClr>
                </a:solidFill>
                <a:latin typeface="Arial" panose="020B0604020202020204" pitchFamily="34" charset="0"/>
                <a:cs typeface="Arial" panose="020B0604020202020204" pitchFamily="34" charset="0"/>
              </a:rPr>
              <a:t>ABSORBENTE.</a:t>
            </a:r>
          </a:p>
          <a:p>
            <a:pPr marL="342900" indent="-342900" algn="just" eaLnBrk="0" fontAlgn="auto" hangingPunct="0">
              <a:spcBef>
                <a:spcPts val="0"/>
              </a:spcBef>
              <a:spcAft>
                <a:spcPts val="0"/>
              </a:spcAft>
              <a:buAutoNum type="arabicPeriod"/>
              <a:defRPr/>
            </a:pPr>
            <a:endParaRPr lang="es-ES" sz="2000" b="1" dirty="0" smtClean="0">
              <a:solidFill>
                <a:schemeClr val="bg2">
                  <a:lumMod val="25000"/>
                </a:schemeClr>
              </a:solidFill>
              <a:latin typeface="Arial" panose="020B0604020202020204" pitchFamily="34" charset="0"/>
              <a:cs typeface="Arial" panose="020B0604020202020204" pitchFamily="34" charset="0"/>
            </a:endParaRPr>
          </a:p>
          <a:p>
            <a:pPr marL="342900" indent="-342900" algn="just" eaLnBrk="0" fontAlgn="auto" hangingPunct="0">
              <a:spcBef>
                <a:spcPts val="0"/>
              </a:spcBef>
              <a:spcAft>
                <a:spcPts val="0"/>
              </a:spcAft>
              <a:buFontTx/>
              <a:buAutoNum type="arabicPeriod"/>
              <a:defRPr/>
            </a:pPr>
            <a:r>
              <a:rPr lang="es-PY" sz="2000" dirty="0" smtClean="0">
                <a:latin typeface="Arial" panose="020B0604020202020204" pitchFamily="34" charset="0"/>
                <a:cs typeface="Arial" panose="020B0604020202020204" pitchFamily="34" charset="0"/>
              </a:rPr>
              <a:t>Colocar </a:t>
            </a:r>
            <a:r>
              <a:rPr lang="es-PY" sz="2000" dirty="0">
                <a:latin typeface="Arial" panose="020B0604020202020204" pitchFamily="34" charset="0"/>
                <a:cs typeface="Arial" panose="020B0604020202020204" pitchFamily="34" charset="0"/>
              </a:rPr>
              <a:t>en bolsa de residuos patológicos</a:t>
            </a:r>
            <a:r>
              <a:rPr lang="es-PY" sz="2000" dirty="0" smtClean="0">
                <a:latin typeface="Arial" panose="020B0604020202020204" pitchFamily="34" charset="0"/>
                <a:cs typeface="Arial" panose="020B0604020202020204" pitchFamily="34" charset="0"/>
              </a:rPr>
              <a:t>.</a:t>
            </a:r>
            <a:r>
              <a:rPr lang="es-ES" sz="2000" dirty="0">
                <a:latin typeface="Arial" panose="020B0604020202020204" pitchFamily="34" charset="0"/>
                <a:cs typeface="Arial" panose="020B0604020202020204" pitchFamily="34" charset="0"/>
              </a:rPr>
              <a:t> </a:t>
            </a:r>
            <a:endParaRPr lang="es-ES" sz="2000" dirty="0" smtClean="0">
              <a:latin typeface="Arial" panose="020B0604020202020204" pitchFamily="34" charset="0"/>
              <a:cs typeface="Arial" panose="020B0604020202020204" pitchFamily="34" charset="0"/>
            </a:endParaRPr>
          </a:p>
          <a:p>
            <a:pPr marL="342900" indent="-342900" algn="just" eaLnBrk="0" fontAlgn="auto" hangingPunct="0">
              <a:spcBef>
                <a:spcPts val="0"/>
              </a:spcBef>
              <a:spcAft>
                <a:spcPts val="0"/>
              </a:spcAft>
              <a:buFontTx/>
              <a:buAutoNum type="arabicPeriod"/>
              <a:defRPr/>
            </a:pPr>
            <a:endParaRPr lang="es-ES" sz="2000" dirty="0" smtClean="0">
              <a:latin typeface="Arial" panose="020B0604020202020204" pitchFamily="34" charset="0"/>
              <a:cs typeface="Arial" panose="020B0604020202020204" pitchFamily="34" charset="0"/>
            </a:endParaRPr>
          </a:p>
          <a:p>
            <a:pPr marL="342900" indent="-342900" algn="just" eaLnBrk="0" fontAlgn="auto" hangingPunct="0">
              <a:spcBef>
                <a:spcPts val="0"/>
              </a:spcBef>
              <a:spcAft>
                <a:spcPts val="0"/>
              </a:spcAft>
              <a:buFontTx/>
              <a:buAutoNum type="arabicPeriod"/>
              <a:defRPr/>
            </a:pPr>
            <a:r>
              <a:rPr lang="es-ES" sz="2000" dirty="0" smtClean="0">
                <a:latin typeface="Arial" panose="020B0604020202020204" pitchFamily="34" charset="0"/>
                <a:cs typeface="Arial" panose="020B0604020202020204" pitchFamily="34" charset="0"/>
              </a:rPr>
              <a:t>Finalmente </a:t>
            </a:r>
            <a:r>
              <a:rPr lang="es-ES" sz="2000" dirty="0">
                <a:latin typeface="Arial" panose="020B0604020202020204" pitchFamily="34" charset="0"/>
                <a:cs typeface="Arial" panose="020B0604020202020204" pitchFamily="34" charset="0"/>
              </a:rPr>
              <a:t>se realizará la limpieza y posterior desinfección con hipoclorito de sodio al 1%.</a:t>
            </a:r>
            <a:endParaRPr lang="es-PY" sz="2000" dirty="0">
              <a:latin typeface="Arial" panose="020B0604020202020204" pitchFamily="34" charset="0"/>
              <a:cs typeface="Arial" panose="020B0604020202020204" pitchFamily="34" charset="0"/>
            </a:endParaRPr>
          </a:p>
          <a:p>
            <a:pPr marL="342900" indent="-342900" algn="just" eaLnBrk="0" fontAlgn="auto" hangingPunct="0">
              <a:spcBef>
                <a:spcPts val="0"/>
              </a:spcBef>
              <a:spcAft>
                <a:spcPts val="0"/>
              </a:spcAft>
              <a:buAutoNum type="arabicPeriod"/>
              <a:defRPr/>
            </a:pPr>
            <a:endParaRPr lang="es-ES" sz="2000" b="1" dirty="0">
              <a:solidFill>
                <a:schemeClr val="bg2">
                  <a:lumMod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4197422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09599" y="184300"/>
            <a:ext cx="8087834" cy="493673"/>
          </a:xfrm>
        </p:spPr>
        <p:txBody>
          <a:bodyPr>
            <a:noAutofit/>
          </a:bodyPr>
          <a:lstStyle/>
          <a:p>
            <a:pPr algn="ctr"/>
            <a:r>
              <a:rPr lang="es-ES" altLang="es-ES_tradnl" sz="3200" b="1" dirty="0" smtClean="0">
                <a:solidFill>
                  <a:srgbClr val="000000"/>
                </a:solidFill>
                <a:latin typeface="Arial Black" panose="020B0A04020102020204" pitchFamily="34" charset="0"/>
                <a:cs typeface="Arial" panose="020B0604020202020204" pitchFamily="34" charset="0"/>
              </a:rPr>
              <a:t>Áreas </a:t>
            </a:r>
            <a:r>
              <a:rPr lang="es-ES" altLang="es-ES_tradnl" sz="3200" b="1" dirty="0" err="1" smtClean="0">
                <a:solidFill>
                  <a:srgbClr val="000000"/>
                </a:solidFill>
                <a:latin typeface="Arial Black" panose="020B0A04020102020204" pitchFamily="34" charset="0"/>
                <a:cs typeface="Arial" panose="020B0604020202020204" pitchFamily="34" charset="0"/>
              </a:rPr>
              <a:t>semicríticas</a:t>
            </a:r>
            <a:r>
              <a:rPr lang="es-MX" altLang="es-ES_tradnl" sz="3200" dirty="0" smtClean="0">
                <a:solidFill>
                  <a:srgbClr val="000000"/>
                </a:solidFill>
                <a:latin typeface="Arial Black" panose="020B0A04020102020204" pitchFamily="34" charset="0"/>
                <a:cs typeface="Arial" panose="020B0604020202020204" pitchFamily="34" charset="0"/>
              </a:rPr>
              <a:t/>
            </a:r>
            <a:br>
              <a:rPr lang="es-MX" altLang="es-ES_tradnl" sz="3200" dirty="0" smtClean="0">
                <a:solidFill>
                  <a:srgbClr val="000000"/>
                </a:solidFill>
                <a:latin typeface="Arial Black" panose="020B0A04020102020204" pitchFamily="34" charset="0"/>
                <a:cs typeface="Arial" panose="020B0604020202020204" pitchFamily="34" charset="0"/>
              </a:rPr>
            </a:br>
            <a:endParaRPr lang="es-ES" sz="3200" dirty="0">
              <a:latin typeface="Arial Black" panose="020B0A04020102020204" pitchFamily="34" charset="0"/>
              <a:cs typeface="Arial" panose="020B0604020202020204" pitchFamily="34" charset="0"/>
            </a:endParaRPr>
          </a:p>
        </p:txBody>
      </p:sp>
      <p:sp>
        <p:nvSpPr>
          <p:cNvPr id="3" name="2 Marcador de contenido"/>
          <p:cNvSpPr>
            <a:spLocks noGrp="1"/>
          </p:cNvSpPr>
          <p:nvPr>
            <p:ph idx="1"/>
          </p:nvPr>
        </p:nvSpPr>
        <p:spPr>
          <a:xfrm>
            <a:off x="387766" y="979399"/>
            <a:ext cx="8531500" cy="3910599"/>
          </a:xfrm>
        </p:spPr>
        <p:txBody>
          <a:bodyPr>
            <a:noAutofit/>
          </a:bodyPr>
          <a:lstStyle/>
          <a:p>
            <a:pPr>
              <a:spcBef>
                <a:spcPts val="0"/>
              </a:spcBef>
              <a:buNone/>
            </a:pPr>
            <a:r>
              <a:rPr lang="es-MX" altLang="es-ES_tradnl" sz="2000" b="1" dirty="0" smtClean="0">
                <a:solidFill>
                  <a:srgbClr val="000000"/>
                </a:solidFill>
                <a:latin typeface="Arial" panose="020B0604020202020204" pitchFamily="34" charset="0"/>
                <a:cs typeface="Arial" panose="020B0604020202020204" pitchFamily="34" charset="0"/>
              </a:rPr>
              <a:t>Procedimiento  </a:t>
            </a:r>
          </a:p>
          <a:p>
            <a:pPr marL="457200" indent="-457200" algn="just">
              <a:spcBef>
                <a:spcPts val="0"/>
              </a:spcBef>
              <a:buClr>
                <a:schemeClr val="tx1"/>
              </a:buClr>
              <a:buSzPct val="100000"/>
              <a:buFont typeface="+mj-lt"/>
              <a:buAutoNum type="arabicPeriod"/>
            </a:pPr>
            <a:r>
              <a:rPr lang="es-MX" altLang="es-ES_tradnl" sz="2000" dirty="0" smtClean="0">
                <a:solidFill>
                  <a:srgbClr val="000000"/>
                </a:solidFill>
                <a:latin typeface="Arial" panose="020B0604020202020204" pitchFamily="34" charset="0"/>
                <a:cs typeface="Arial" panose="020B0604020202020204" pitchFamily="34" charset="0"/>
              </a:rPr>
              <a:t>Verificar y preparar los </a:t>
            </a:r>
            <a:r>
              <a:rPr lang="es-MX" altLang="es-ES_tradnl" sz="2000" dirty="0">
                <a:solidFill>
                  <a:srgbClr val="000000"/>
                </a:solidFill>
                <a:latin typeface="Arial" panose="020B0604020202020204" pitchFamily="34" charset="0"/>
                <a:cs typeface="Arial" panose="020B0604020202020204" pitchFamily="34" charset="0"/>
              </a:rPr>
              <a:t>materiales necesarios (ver lista de insumos</a:t>
            </a:r>
            <a:r>
              <a:rPr lang="es-MX" altLang="es-ES_tradnl" sz="2000" dirty="0" smtClean="0">
                <a:solidFill>
                  <a:srgbClr val="000000"/>
                </a:solidFill>
                <a:latin typeface="Arial" panose="020B0604020202020204" pitchFamily="34" charset="0"/>
                <a:cs typeface="Arial" panose="020B0604020202020204" pitchFamily="34" charset="0"/>
              </a:rPr>
              <a:t>).</a:t>
            </a:r>
            <a:endParaRPr lang="es-MX" altLang="es-ES_tradnl" sz="2000" dirty="0">
              <a:solidFill>
                <a:srgbClr val="000000"/>
              </a:solidFill>
              <a:latin typeface="Arial" panose="020B0604020202020204" pitchFamily="34" charset="0"/>
              <a:cs typeface="Arial" panose="020B0604020202020204" pitchFamily="34" charset="0"/>
            </a:endParaRPr>
          </a:p>
          <a:p>
            <a:pPr marL="457200" indent="-457200" algn="just">
              <a:spcBef>
                <a:spcPts val="0"/>
              </a:spcBef>
              <a:buClr>
                <a:schemeClr val="tx1"/>
              </a:buClr>
              <a:buSzPct val="100000"/>
              <a:buFont typeface="+mj-lt"/>
              <a:buAutoNum type="arabicPeriod"/>
            </a:pPr>
            <a:r>
              <a:rPr lang="es-MX" altLang="es-ES_tradnl" sz="2000" dirty="0">
                <a:solidFill>
                  <a:srgbClr val="000000"/>
                </a:solidFill>
                <a:latin typeface="Arial" panose="020B0604020202020204" pitchFamily="34" charset="0"/>
                <a:cs typeface="Arial" panose="020B0604020202020204" pitchFamily="34" charset="0"/>
              </a:rPr>
              <a:t>Recoger residuos de acuerdo a la </a:t>
            </a:r>
            <a:r>
              <a:rPr lang="es-MX" altLang="es-ES_tradnl" sz="2000" dirty="0" smtClean="0">
                <a:solidFill>
                  <a:srgbClr val="000000"/>
                </a:solidFill>
                <a:latin typeface="Arial" panose="020B0604020202020204" pitchFamily="34" charset="0"/>
                <a:cs typeface="Arial" panose="020B0604020202020204" pitchFamily="34" charset="0"/>
              </a:rPr>
              <a:t>clasificación. </a:t>
            </a:r>
            <a:endParaRPr lang="es-MX" altLang="es-ES_tradnl" sz="2000" dirty="0">
              <a:solidFill>
                <a:srgbClr val="000000"/>
              </a:solidFill>
              <a:latin typeface="Arial" panose="020B0604020202020204" pitchFamily="34" charset="0"/>
              <a:cs typeface="Arial" panose="020B0604020202020204" pitchFamily="34" charset="0"/>
            </a:endParaRPr>
          </a:p>
          <a:p>
            <a:pPr marL="457200" indent="-457200" algn="just">
              <a:spcBef>
                <a:spcPts val="0"/>
              </a:spcBef>
              <a:buClr>
                <a:schemeClr val="tx1"/>
              </a:buClr>
              <a:buSzPct val="100000"/>
              <a:buFont typeface="+mj-lt"/>
              <a:buAutoNum type="arabicPeriod"/>
            </a:pPr>
            <a:r>
              <a:rPr lang="es-MX" altLang="es-ES_tradnl" sz="2000" dirty="0">
                <a:solidFill>
                  <a:srgbClr val="000000"/>
                </a:solidFill>
                <a:latin typeface="Arial" panose="020B0604020202020204" pitchFamily="34" charset="0"/>
                <a:cs typeface="Arial" panose="020B0604020202020204" pitchFamily="34" charset="0"/>
              </a:rPr>
              <a:t>Fregar con paño embebido en solución con agua y detergente todas las superficies  mobiliarios y equipamientos, puertas y manijas de puertas, marcos de </a:t>
            </a:r>
            <a:r>
              <a:rPr lang="es-MX" altLang="es-ES_tradnl" sz="2000" dirty="0" smtClean="0">
                <a:solidFill>
                  <a:srgbClr val="000000"/>
                </a:solidFill>
                <a:latin typeface="Arial" panose="020B0604020202020204" pitchFamily="34" charset="0"/>
                <a:cs typeface="Arial" panose="020B0604020202020204" pitchFamily="34" charset="0"/>
              </a:rPr>
              <a:t>ventana.</a:t>
            </a:r>
            <a:endParaRPr lang="es-MX" altLang="es-ES_tradnl" sz="2000" dirty="0">
              <a:solidFill>
                <a:srgbClr val="000000"/>
              </a:solidFill>
              <a:latin typeface="Arial" panose="020B0604020202020204" pitchFamily="34" charset="0"/>
              <a:cs typeface="Arial" panose="020B0604020202020204" pitchFamily="34" charset="0"/>
            </a:endParaRPr>
          </a:p>
          <a:p>
            <a:pPr marL="457200" indent="-457200" algn="just">
              <a:spcBef>
                <a:spcPts val="0"/>
              </a:spcBef>
              <a:buClr>
                <a:schemeClr val="tx1"/>
              </a:buClr>
              <a:buSzPct val="100000"/>
              <a:buFont typeface="+mj-lt"/>
              <a:buAutoNum type="arabicPeriod"/>
            </a:pPr>
            <a:r>
              <a:rPr lang="es-MX" altLang="es-ES_tradnl" sz="2000" dirty="0" smtClean="0">
                <a:solidFill>
                  <a:srgbClr val="000000"/>
                </a:solidFill>
                <a:latin typeface="Arial" panose="020B0604020202020204" pitchFamily="34" charset="0"/>
                <a:cs typeface="Arial" panose="020B0604020202020204" pitchFamily="34" charset="0"/>
              </a:rPr>
              <a:t>Enjuagar.</a:t>
            </a:r>
            <a:endParaRPr lang="es-MX" altLang="es-ES_tradnl" sz="2000" dirty="0">
              <a:solidFill>
                <a:srgbClr val="000000"/>
              </a:solidFill>
              <a:latin typeface="Arial" panose="020B0604020202020204" pitchFamily="34" charset="0"/>
              <a:cs typeface="Arial" panose="020B0604020202020204" pitchFamily="34" charset="0"/>
            </a:endParaRPr>
          </a:p>
          <a:p>
            <a:pPr marL="457200" indent="-457200" algn="just">
              <a:spcBef>
                <a:spcPts val="0"/>
              </a:spcBef>
              <a:buClr>
                <a:schemeClr val="tx1"/>
              </a:buClr>
              <a:buSzPct val="100000"/>
              <a:buFont typeface="+mj-lt"/>
              <a:buAutoNum type="arabicPeriod"/>
            </a:pPr>
            <a:r>
              <a:rPr lang="es-MX" altLang="es-ES_tradnl" sz="2000" dirty="0">
                <a:solidFill>
                  <a:srgbClr val="000000"/>
                </a:solidFill>
                <a:latin typeface="Arial" panose="020B0604020202020204" pitchFamily="34" charset="0"/>
                <a:cs typeface="Arial" panose="020B0604020202020204" pitchFamily="34" charset="0"/>
              </a:rPr>
              <a:t>Fregar con paño embebido en solución con hipoclorito de sodio 0,1 </a:t>
            </a:r>
            <a:r>
              <a:rPr lang="es-MX" altLang="es-ES_tradnl" sz="2000" dirty="0" smtClean="0">
                <a:solidFill>
                  <a:srgbClr val="000000"/>
                </a:solidFill>
                <a:latin typeface="Arial" panose="020B0604020202020204" pitchFamily="34" charset="0"/>
                <a:cs typeface="Arial" panose="020B0604020202020204" pitchFamily="34" charset="0"/>
              </a:rPr>
              <a:t>% </a:t>
            </a:r>
            <a:r>
              <a:rPr lang="es-MX" altLang="es-ES_tradnl" sz="2000" dirty="0">
                <a:solidFill>
                  <a:srgbClr val="000000"/>
                </a:solidFill>
                <a:latin typeface="Arial" panose="020B0604020202020204" pitchFamily="34" charset="0"/>
                <a:cs typeface="Arial" panose="020B0604020202020204" pitchFamily="34" charset="0"/>
              </a:rPr>
              <a:t>todas las superficies previamente </a:t>
            </a:r>
            <a:r>
              <a:rPr lang="es-MX" altLang="es-ES_tradnl" sz="2000" dirty="0" smtClean="0">
                <a:solidFill>
                  <a:srgbClr val="000000"/>
                </a:solidFill>
                <a:latin typeface="Arial" panose="020B0604020202020204" pitchFamily="34" charset="0"/>
                <a:cs typeface="Arial" panose="020B0604020202020204" pitchFamily="34" charset="0"/>
              </a:rPr>
              <a:t>limpiadas.</a:t>
            </a:r>
            <a:endParaRPr lang="es-MX" altLang="es-ES_tradnl" sz="2000" dirty="0">
              <a:solidFill>
                <a:srgbClr val="000000"/>
              </a:solidFill>
              <a:latin typeface="Arial" panose="020B0604020202020204" pitchFamily="34" charset="0"/>
              <a:cs typeface="Arial" panose="020B0604020202020204" pitchFamily="34" charset="0"/>
            </a:endParaRPr>
          </a:p>
          <a:p>
            <a:pPr marL="457200" indent="-457200" algn="just">
              <a:spcBef>
                <a:spcPts val="0"/>
              </a:spcBef>
              <a:buClr>
                <a:schemeClr val="tx1"/>
              </a:buClr>
              <a:buSzPct val="100000"/>
              <a:buFont typeface="+mj-lt"/>
              <a:buAutoNum type="arabicPeriod"/>
            </a:pPr>
            <a:r>
              <a:rPr lang="es-MX" altLang="es-ES_tradnl" sz="2000" dirty="0">
                <a:solidFill>
                  <a:srgbClr val="000000"/>
                </a:solidFill>
                <a:latin typeface="Arial" panose="020B0604020202020204" pitchFamily="34" charset="0"/>
                <a:cs typeface="Arial" panose="020B0604020202020204" pitchFamily="34" charset="0"/>
              </a:rPr>
              <a:t>Barrido Húmedo de pisos -</a:t>
            </a:r>
            <a:r>
              <a:rPr lang="es-MX" altLang="es-ES_tradnl" sz="2000" b="1" dirty="0">
                <a:solidFill>
                  <a:srgbClr val="000000"/>
                </a:solidFill>
                <a:latin typeface="Arial" panose="020B0604020202020204" pitchFamily="34" charset="0"/>
                <a:cs typeface="Arial" panose="020B0604020202020204" pitchFamily="34" charset="0"/>
              </a:rPr>
              <a:t>Técnica de Doble </a:t>
            </a:r>
            <a:r>
              <a:rPr lang="es-MX" altLang="es-ES_tradnl" sz="2000" b="1" dirty="0" smtClean="0">
                <a:solidFill>
                  <a:srgbClr val="000000"/>
                </a:solidFill>
                <a:latin typeface="Arial" panose="020B0604020202020204" pitchFamily="34" charset="0"/>
                <a:cs typeface="Arial" panose="020B0604020202020204" pitchFamily="34" charset="0"/>
              </a:rPr>
              <a:t>balde.</a:t>
            </a:r>
            <a:endParaRPr lang="es-MX" altLang="es-ES_tradnl" sz="2000" b="1" dirty="0">
              <a:solidFill>
                <a:srgbClr val="000000"/>
              </a:solidFill>
              <a:latin typeface="Arial" panose="020B0604020202020204" pitchFamily="34" charset="0"/>
              <a:cs typeface="Arial" panose="020B0604020202020204" pitchFamily="34" charset="0"/>
            </a:endParaRPr>
          </a:p>
          <a:p>
            <a:pPr marL="457200" indent="-457200" algn="just">
              <a:spcBef>
                <a:spcPts val="0"/>
              </a:spcBef>
              <a:buClr>
                <a:schemeClr val="tx1"/>
              </a:buClr>
              <a:buSzPct val="100000"/>
              <a:buFont typeface="+mj-lt"/>
              <a:buAutoNum type="arabicPeriod"/>
            </a:pPr>
            <a:r>
              <a:rPr lang="es-MX" altLang="es-ES_tradnl" sz="2000" dirty="0" smtClean="0">
                <a:solidFill>
                  <a:srgbClr val="000000"/>
                </a:solidFill>
                <a:latin typeface="Arial" panose="020B0604020202020204" pitchFamily="34" charset="0"/>
                <a:cs typeface="Arial" panose="020B0604020202020204" pitchFamily="34" charset="0"/>
              </a:rPr>
              <a:t>Utilizar  </a:t>
            </a:r>
            <a:r>
              <a:rPr lang="es-MX" altLang="es-ES_tradnl" sz="2000" dirty="0">
                <a:solidFill>
                  <a:srgbClr val="000000"/>
                </a:solidFill>
                <a:latin typeface="Arial" panose="020B0604020202020204" pitchFamily="34" charset="0"/>
                <a:cs typeface="Arial" panose="020B0604020202020204" pitchFamily="34" charset="0"/>
              </a:rPr>
              <a:t>solución desinfectante como el hipoclorito de sodio </a:t>
            </a:r>
            <a:r>
              <a:rPr lang="es-MX" altLang="es-ES_tradnl" sz="2000" dirty="0" smtClean="0">
                <a:solidFill>
                  <a:srgbClr val="000000"/>
                </a:solidFill>
                <a:latin typeface="Arial" panose="020B0604020202020204" pitchFamily="34" charset="0"/>
                <a:cs typeface="Arial" panose="020B0604020202020204" pitchFamily="34" charset="0"/>
              </a:rPr>
              <a:t>0,1%</a:t>
            </a:r>
            <a:r>
              <a:rPr lang="es-MX" altLang="es-ES_tradnl" sz="2000" dirty="0">
                <a:solidFill>
                  <a:schemeClr val="tx1"/>
                </a:solidFill>
                <a:latin typeface="Arial" panose="020B0604020202020204" pitchFamily="34" charset="0"/>
                <a:cs typeface="Arial" panose="020B0604020202020204" pitchFamily="34" charset="0"/>
              </a:rPr>
              <a:t>.</a:t>
            </a:r>
            <a:endParaRPr lang="es-MX" altLang="es-ES_tradnl" sz="2000" dirty="0" smtClean="0">
              <a:solidFill>
                <a:schemeClr val="tx1"/>
              </a:solidFill>
              <a:latin typeface="Arial" panose="020B0604020202020204" pitchFamily="34" charset="0"/>
              <a:cs typeface="Arial" panose="020B0604020202020204" pitchFamily="34" charset="0"/>
            </a:endParaRPr>
          </a:p>
        </p:txBody>
      </p:sp>
      <p:pic>
        <p:nvPicPr>
          <p:cNvPr id="5" name="Picture 4"/>
          <p:cNvPicPr/>
          <p:nvPr/>
        </p:nvPicPr>
        <p:blipFill rotWithShape="1">
          <a:blip r:embed="rId2" cstate="print"/>
          <a:srcRect l="-475" t="1320" r="88409" b="-1170"/>
          <a:stretch/>
        </p:blipFill>
        <p:spPr>
          <a:xfrm>
            <a:off x="0" y="0"/>
            <a:ext cx="1280160" cy="979399"/>
          </a:xfrm>
          <a:prstGeom prst="rect">
            <a:avLst/>
          </a:prstGeom>
        </p:spPr>
      </p:pic>
      <p:pic>
        <p:nvPicPr>
          <p:cNvPr id="6" name="Picture 5"/>
          <p:cNvPicPr/>
          <p:nvPr/>
        </p:nvPicPr>
        <p:blipFill rotWithShape="1">
          <a:blip r:embed="rId2" cstate="print"/>
          <a:srcRect l="95257"/>
          <a:stretch/>
        </p:blipFill>
        <p:spPr bwMode="auto">
          <a:xfrm>
            <a:off x="8672682" y="0"/>
            <a:ext cx="471318" cy="918693"/>
          </a:xfrm>
          <a:prstGeom prst="rect">
            <a:avLst/>
          </a:prstGeom>
          <a:ln>
            <a:noFill/>
          </a:ln>
          <a:extLst>
            <a:ext uri="{53640926-AAD7-44D8-BBD7-CCE9431645EC}">
              <a14:shadowObscured xmlns:a14="http://schemas.microsoft.com/office/drawing/2010/main" xmlns=""/>
            </a:ext>
          </a:extLst>
        </p:spPr>
      </p:pic>
      <p:pic>
        <p:nvPicPr>
          <p:cNvPr id="7" name="Imagen 5996"/>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084378" y="6149297"/>
            <a:ext cx="5039031" cy="593150"/>
          </a:xfrm>
          <a:prstGeom prst="rect">
            <a:avLst/>
          </a:prstGeom>
          <a:noFill/>
          <a:ln>
            <a:noFill/>
          </a:ln>
        </p:spPr>
      </p:pic>
      <p:sp>
        <p:nvSpPr>
          <p:cNvPr id="4" name="Rectangle 3"/>
          <p:cNvSpPr/>
          <p:nvPr/>
        </p:nvSpPr>
        <p:spPr>
          <a:xfrm>
            <a:off x="387766" y="4572974"/>
            <a:ext cx="8531500" cy="707886"/>
          </a:xfrm>
          <a:prstGeom prst="rect">
            <a:avLst/>
          </a:prstGeom>
          <a:solidFill>
            <a:schemeClr val="bg1">
              <a:lumMod val="85000"/>
            </a:schemeClr>
          </a:solidFill>
        </p:spPr>
        <p:txBody>
          <a:bodyPr wrap="square">
            <a:spAutoFit/>
          </a:bodyPr>
          <a:lstStyle/>
          <a:p>
            <a:r>
              <a:rPr lang="es-ES" sz="2000" dirty="0">
                <a:latin typeface="Arial" panose="020B0604020202020204" pitchFamily="34" charset="0"/>
                <a:cs typeface="Arial" panose="020B0604020202020204" pitchFamily="34" charset="0"/>
              </a:rPr>
              <a:t>Este procedimiento lo realizará el profesional que se encuentre en atención directa al paciente.</a:t>
            </a:r>
          </a:p>
        </p:txBody>
      </p:sp>
      <p:sp>
        <p:nvSpPr>
          <p:cNvPr id="8" name="Rectangle 7"/>
          <p:cNvSpPr/>
          <p:nvPr/>
        </p:nvSpPr>
        <p:spPr>
          <a:xfrm>
            <a:off x="387766" y="5361135"/>
            <a:ext cx="8531500" cy="707886"/>
          </a:xfrm>
          <a:prstGeom prst="rect">
            <a:avLst/>
          </a:prstGeom>
          <a:solidFill>
            <a:schemeClr val="bg1">
              <a:lumMod val="75000"/>
            </a:schemeClr>
          </a:solidFill>
        </p:spPr>
        <p:txBody>
          <a:bodyPr wrap="square">
            <a:spAutoFit/>
          </a:bodyPr>
          <a:lstStyle/>
          <a:p>
            <a:pPr algn="just">
              <a:spcBef>
                <a:spcPts val="0"/>
              </a:spcBef>
              <a:buClr>
                <a:schemeClr val="tx1"/>
              </a:buClr>
              <a:buSzPct val="100000"/>
            </a:pPr>
            <a:r>
              <a:rPr lang="es-MX" altLang="es-ES_tradnl" sz="2000" dirty="0">
                <a:solidFill>
                  <a:srgbClr val="000000"/>
                </a:solidFill>
                <a:latin typeface="Arial" panose="020B0604020202020204" pitchFamily="34" charset="0"/>
                <a:cs typeface="Arial" panose="020B0604020202020204" pitchFamily="34" charset="0"/>
              </a:rPr>
              <a:t>La limpieza concurrente (diaria) se realiza con trapeador húmedo con una frecuencia de 2 veces por día.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Marcador de contenido">
            <a:extLst>
              <a:ext uri="{FF2B5EF4-FFF2-40B4-BE49-F238E27FC236}">
                <a16:creationId xmlns:a16="http://schemas.microsoft.com/office/drawing/2014/main" xmlns="" id="{A0F88D35-A667-4786-9101-D3BFF7BC1F5E}"/>
              </a:ext>
            </a:extLst>
          </p:cNvPr>
          <p:cNvSpPr txBox="1">
            <a:spLocks/>
          </p:cNvSpPr>
          <p:nvPr/>
        </p:nvSpPr>
        <p:spPr>
          <a:xfrm rot="10800000" flipV="1">
            <a:off x="942108" y="2083982"/>
            <a:ext cx="7797853" cy="2113946"/>
          </a:xfrm>
          <a:prstGeom prst="rect">
            <a:avLst/>
          </a:prstGeom>
          <a:ln w="28575">
            <a:solidFill>
              <a:schemeClr val="bg2">
                <a:lumMod val="50000"/>
              </a:schemeClr>
            </a:solidFill>
          </a:ln>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fontAlgn="auto">
              <a:lnSpc>
                <a:spcPct val="150000"/>
              </a:lnSpc>
              <a:spcAft>
                <a:spcPts val="0"/>
              </a:spcAft>
              <a:buFont typeface="Arial" panose="020B0604020202020204" pitchFamily="34" charset="0"/>
              <a:buNone/>
            </a:pPr>
            <a:r>
              <a:rPr lang="es-MX" altLang="es-ES_tradnl" sz="2000" dirty="0" smtClean="0">
                <a:latin typeface="Arial" panose="020B0604020202020204" pitchFamily="34" charset="0"/>
                <a:cs typeface="Arial" panose="020B0604020202020204" pitchFamily="34" charset="0"/>
              </a:rPr>
              <a:t>Se </a:t>
            </a:r>
            <a:r>
              <a:rPr lang="es-MX" altLang="es-ES_tradnl" sz="2000" dirty="0">
                <a:latin typeface="Arial" panose="020B0604020202020204" pitchFamily="34" charset="0"/>
                <a:cs typeface="Arial" panose="020B0604020202020204" pitchFamily="34" charset="0"/>
              </a:rPr>
              <a:t>realizará la limpieza después de la atención de cada paciente en las áreas de alto </a:t>
            </a:r>
            <a:r>
              <a:rPr lang="es-MX" altLang="es-ES_tradnl" sz="2000" dirty="0" smtClean="0">
                <a:latin typeface="Arial" panose="020B0604020202020204" pitchFamily="34" charset="0"/>
                <a:cs typeface="Arial" panose="020B0604020202020204" pitchFamily="34" charset="0"/>
              </a:rPr>
              <a:t>contacto. (Escritorios</a:t>
            </a:r>
            <a:r>
              <a:rPr lang="es-MX" altLang="es-ES_tradnl" sz="2000" dirty="0">
                <a:latin typeface="Arial" panose="020B0604020202020204" pitchFamily="34" charset="0"/>
                <a:cs typeface="Arial" panose="020B0604020202020204" pitchFamily="34" charset="0"/>
              </a:rPr>
              <a:t>, picaporte de las puertas en caso que se encuentren cerradas, camillas de exploración, </a:t>
            </a:r>
            <a:r>
              <a:rPr lang="es-MX" altLang="es-ES_tradnl" sz="2000" dirty="0" smtClean="0">
                <a:latin typeface="Arial" panose="020B0604020202020204" pitchFamily="34" charset="0"/>
                <a:cs typeface="Arial" panose="020B0604020202020204" pitchFamily="34" charset="0"/>
              </a:rPr>
              <a:t>estetoscopio, esfigmomanómetro, etc.) </a:t>
            </a:r>
            <a:endParaRPr lang="es-MX" altLang="es-ES_tradnl" sz="2000" dirty="0">
              <a:latin typeface="Arial" panose="020B0604020202020204" pitchFamily="34" charset="0"/>
              <a:cs typeface="Arial" panose="020B0604020202020204" pitchFamily="34" charset="0"/>
            </a:endParaRPr>
          </a:p>
          <a:p>
            <a:pPr algn="just" fontAlgn="auto">
              <a:lnSpc>
                <a:spcPct val="150000"/>
              </a:lnSpc>
              <a:spcAft>
                <a:spcPts val="0"/>
              </a:spcAft>
            </a:pPr>
            <a:endParaRPr lang="es-ES" altLang="es-ES_tradnl" sz="2000" b="1" dirty="0">
              <a:latin typeface="Arial" panose="020B0604020202020204" pitchFamily="34" charset="0"/>
              <a:cs typeface="Arial" panose="020B0604020202020204" pitchFamily="34" charset="0"/>
            </a:endParaRPr>
          </a:p>
          <a:p>
            <a:pPr algn="just" fontAlgn="auto">
              <a:lnSpc>
                <a:spcPct val="150000"/>
              </a:lnSpc>
              <a:spcAft>
                <a:spcPts val="0"/>
              </a:spcAft>
              <a:buFont typeface="Arial" panose="020B0604020202020204" pitchFamily="34" charset="0"/>
              <a:buNone/>
            </a:pPr>
            <a:endParaRPr lang="es-ES" altLang="es-ES_tradnl" sz="2000" b="1" dirty="0">
              <a:latin typeface="Arial" panose="020B0604020202020204" pitchFamily="34" charset="0"/>
              <a:cs typeface="Arial" panose="020B0604020202020204" pitchFamily="34" charset="0"/>
            </a:endParaRPr>
          </a:p>
        </p:txBody>
      </p:sp>
      <p:pic>
        <p:nvPicPr>
          <p:cNvPr id="3" name="Picture 2"/>
          <p:cNvPicPr/>
          <p:nvPr/>
        </p:nvPicPr>
        <p:blipFill rotWithShape="1">
          <a:blip r:embed="rId2" cstate="print"/>
          <a:srcRect l="-475" t="1320" r="88409" b="-1170"/>
          <a:stretch/>
        </p:blipFill>
        <p:spPr>
          <a:xfrm>
            <a:off x="0" y="0"/>
            <a:ext cx="1359048" cy="1156370"/>
          </a:xfrm>
          <a:prstGeom prst="rect">
            <a:avLst/>
          </a:prstGeom>
        </p:spPr>
      </p:pic>
      <p:pic>
        <p:nvPicPr>
          <p:cNvPr id="4" name="Picture 3"/>
          <p:cNvPicPr/>
          <p:nvPr/>
        </p:nvPicPr>
        <p:blipFill rotWithShape="1">
          <a:blip r:embed="rId2" cstate="print"/>
          <a:srcRect l="95257"/>
          <a:stretch/>
        </p:blipFill>
        <p:spPr bwMode="auto">
          <a:xfrm>
            <a:off x="8643638" y="-5058"/>
            <a:ext cx="500362" cy="1084695"/>
          </a:xfrm>
          <a:prstGeom prst="rect">
            <a:avLst/>
          </a:prstGeom>
          <a:ln>
            <a:noFill/>
          </a:ln>
          <a:extLst>
            <a:ext uri="{53640926-AAD7-44D8-BBD7-CCE9431645EC}">
              <a14:shadowObscured xmlns:a14="http://schemas.microsoft.com/office/drawing/2010/main" xmlns=""/>
            </a:ext>
          </a:extLst>
        </p:spPr>
      </p:pic>
      <p:pic>
        <p:nvPicPr>
          <p:cNvPr id="5" name="Imagen 5996"/>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084378" y="6149297"/>
            <a:ext cx="5039031" cy="593150"/>
          </a:xfrm>
          <a:prstGeom prst="rect">
            <a:avLst/>
          </a:prstGeom>
          <a:noFill/>
          <a:ln>
            <a:noFill/>
          </a:ln>
        </p:spPr>
      </p:pic>
      <p:sp>
        <p:nvSpPr>
          <p:cNvPr id="6" name="Rectangle 5"/>
          <p:cNvSpPr/>
          <p:nvPr/>
        </p:nvSpPr>
        <p:spPr>
          <a:xfrm>
            <a:off x="1890844" y="160070"/>
            <a:ext cx="6220998" cy="754437"/>
          </a:xfrm>
          <a:prstGeom prst="rect">
            <a:avLst/>
          </a:prstGeom>
        </p:spPr>
        <p:txBody>
          <a:bodyPr wrap="none">
            <a:spAutoFit/>
          </a:bodyPr>
          <a:lstStyle/>
          <a:p>
            <a:pPr algn="just" fontAlgn="auto">
              <a:lnSpc>
                <a:spcPct val="150000"/>
              </a:lnSpc>
              <a:spcAft>
                <a:spcPts val="0"/>
              </a:spcAft>
              <a:buFont typeface="Arial" panose="020B0604020202020204" pitchFamily="34" charset="0"/>
              <a:buNone/>
            </a:pPr>
            <a:r>
              <a:rPr lang="es-MX" altLang="es-ES_tradnl" sz="3200" b="1" dirty="0" smtClean="0">
                <a:latin typeface="Arial Black" panose="020B0A04020102020204" pitchFamily="34" charset="0"/>
                <a:cs typeface="Arial" panose="020B0604020202020204" pitchFamily="34" charset="0"/>
              </a:rPr>
              <a:t>Consultorios ambulatorios </a:t>
            </a:r>
            <a:endParaRPr lang="es-MX" altLang="es-ES_tradnl" sz="3200" b="1" dirty="0">
              <a:latin typeface="Arial Black" panose="020B0A04020102020204" pitchFamily="34" charset="0"/>
              <a:cs typeface="Arial" panose="020B0604020202020204" pitchFamily="34" charset="0"/>
            </a:endParaRPr>
          </a:p>
        </p:txBody>
      </p:sp>
    </p:spTree>
    <p:extLst>
      <p:ext uri="{BB962C8B-B14F-4D97-AF65-F5344CB8AC3E}">
        <p14:creationId xmlns:p14="http://schemas.microsoft.com/office/powerpoint/2010/main" xmlns="" val="28886669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04525" y="213134"/>
            <a:ext cx="7598736" cy="730102"/>
          </a:xfrm>
        </p:spPr>
        <p:txBody>
          <a:bodyPr>
            <a:noAutofit/>
          </a:bodyPr>
          <a:lstStyle/>
          <a:p>
            <a:pPr algn="ctr"/>
            <a:r>
              <a:rPr lang="es-MX" b="1" dirty="0" smtClean="0">
                <a:solidFill>
                  <a:srgbClr val="000000"/>
                </a:solidFill>
                <a:latin typeface="Arial Black" panose="020B0A04020102020204" pitchFamily="34" charset="0"/>
              </a:rPr>
              <a:t>Áreas  no-críticas</a:t>
            </a:r>
            <a:br>
              <a:rPr lang="es-MX" b="1" dirty="0" smtClean="0">
                <a:solidFill>
                  <a:srgbClr val="000000"/>
                </a:solidFill>
                <a:latin typeface="Arial Black" panose="020B0A04020102020204" pitchFamily="34" charset="0"/>
              </a:rPr>
            </a:br>
            <a:endParaRPr lang="es-ES" b="1" dirty="0">
              <a:latin typeface="Arial Black" panose="020B0A04020102020204" pitchFamily="34" charset="0"/>
            </a:endParaRPr>
          </a:p>
        </p:txBody>
      </p:sp>
      <p:sp>
        <p:nvSpPr>
          <p:cNvPr id="3" name="2 Marcador de contenido"/>
          <p:cNvSpPr>
            <a:spLocks noGrp="1"/>
          </p:cNvSpPr>
          <p:nvPr>
            <p:ph idx="1"/>
          </p:nvPr>
        </p:nvSpPr>
        <p:spPr>
          <a:xfrm>
            <a:off x="498765" y="1262937"/>
            <a:ext cx="8271162" cy="4992927"/>
          </a:xfrm>
        </p:spPr>
        <p:txBody>
          <a:bodyPr>
            <a:noAutofit/>
          </a:bodyPr>
          <a:lstStyle/>
          <a:p>
            <a:pPr marL="0" indent="0" algn="just">
              <a:spcBef>
                <a:spcPts val="0"/>
              </a:spcBef>
              <a:buNone/>
            </a:pPr>
            <a:r>
              <a:rPr lang="es-MX" sz="2000" b="1" dirty="0" smtClean="0">
                <a:solidFill>
                  <a:srgbClr val="000000"/>
                </a:solidFill>
                <a:latin typeface="Arial" panose="020B0604020202020204" pitchFamily="34" charset="0"/>
                <a:cs typeface="Arial" panose="020B0604020202020204" pitchFamily="34" charset="0"/>
              </a:rPr>
              <a:t>Procedimiento </a:t>
            </a:r>
          </a:p>
          <a:p>
            <a:pPr algn="just">
              <a:lnSpc>
                <a:spcPct val="150000"/>
              </a:lnSpc>
              <a:spcBef>
                <a:spcPts val="0"/>
              </a:spcBef>
              <a:buClrTx/>
              <a:buSzPct val="100000"/>
              <a:buFont typeface="Arial" pitchFamily="34" charset="0"/>
              <a:buChar char="•"/>
            </a:pPr>
            <a:r>
              <a:rPr lang="es-MX" sz="2000" dirty="0" smtClean="0">
                <a:solidFill>
                  <a:srgbClr val="000000"/>
                </a:solidFill>
                <a:latin typeface="Arial" panose="020B0604020202020204" pitchFamily="34" charset="0"/>
                <a:cs typeface="Arial" panose="020B0604020202020204" pitchFamily="34" charset="0"/>
              </a:rPr>
              <a:t>Contar </a:t>
            </a:r>
            <a:r>
              <a:rPr lang="es-MX" sz="2000" dirty="0">
                <a:solidFill>
                  <a:srgbClr val="000000"/>
                </a:solidFill>
                <a:latin typeface="Arial" panose="020B0604020202020204" pitchFamily="34" charset="0"/>
                <a:cs typeface="Arial" panose="020B0604020202020204" pitchFamily="34" charset="0"/>
              </a:rPr>
              <a:t>con los materiales necesarios (ver lista de insumos</a:t>
            </a:r>
            <a:r>
              <a:rPr lang="es-MX" sz="2000" dirty="0" smtClean="0">
                <a:solidFill>
                  <a:srgbClr val="000000"/>
                </a:solidFill>
                <a:latin typeface="Arial" panose="020B0604020202020204" pitchFamily="34" charset="0"/>
                <a:cs typeface="Arial" panose="020B0604020202020204" pitchFamily="34" charset="0"/>
              </a:rPr>
              <a:t>).</a:t>
            </a:r>
            <a:endParaRPr lang="es-MX" sz="2000" dirty="0">
              <a:solidFill>
                <a:srgbClr val="000000"/>
              </a:solidFill>
              <a:latin typeface="Arial" panose="020B0604020202020204" pitchFamily="34" charset="0"/>
              <a:cs typeface="Arial" panose="020B0604020202020204" pitchFamily="34" charset="0"/>
            </a:endParaRPr>
          </a:p>
          <a:p>
            <a:pPr algn="just">
              <a:lnSpc>
                <a:spcPct val="150000"/>
              </a:lnSpc>
              <a:spcBef>
                <a:spcPts val="0"/>
              </a:spcBef>
              <a:buClrTx/>
              <a:buSzPct val="100000"/>
              <a:buFont typeface="Arial" pitchFamily="34" charset="0"/>
              <a:buChar char="•"/>
            </a:pPr>
            <a:r>
              <a:rPr lang="es-MX" sz="2000" dirty="0">
                <a:solidFill>
                  <a:srgbClr val="000000"/>
                </a:solidFill>
                <a:latin typeface="Arial" panose="020B0604020202020204" pitchFamily="34" charset="0"/>
                <a:cs typeface="Arial" panose="020B0604020202020204" pitchFamily="34" charset="0"/>
              </a:rPr>
              <a:t>Recoger residuos de acuerdo a la </a:t>
            </a:r>
            <a:r>
              <a:rPr lang="es-MX" sz="2000" dirty="0" smtClean="0">
                <a:solidFill>
                  <a:srgbClr val="000000"/>
                </a:solidFill>
                <a:latin typeface="Arial" panose="020B0604020202020204" pitchFamily="34" charset="0"/>
                <a:cs typeface="Arial" panose="020B0604020202020204" pitchFamily="34" charset="0"/>
              </a:rPr>
              <a:t>clasificación.</a:t>
            </a:r>
            <a:endParaRPr lang="es-MX" sz="2000" dirty="0">
              <a:solidFill>
                <a:srgbClr val="000000"/>
              </a:solidFill>
              <a:latin typeface="Arial" panose="020B0604020202020204" pitchFamily="34" charset="0"/>
              <a:cs typeface="Arial" panose="020B0604020202020204" pitchFamily="34" charset="0"/>
            </a:endParaRPr>
          </a:p>
          <a:p>
            <a:pPr algn="just">
              <a:lnSpc>
                <a:spcPct val="150000"/>
              </a:lnSpc>
              <a:spcBef>
                <a:spcPts val="0"/>
              </a:spcBef>
              <a:buClrTx/>
              <a:buSzPct val="100000"/>
              <a:buFont typeface="Arial" pitchFamily="34" charset="0"/>
              <a:buChar char="•"/>
            </a:pPr>
            <a:r>
              <a:rPr lang="es-MX" sz="2000" dirty="0">
                <a:solidFill>
                  <a:srgbClr val="000000"/>
                </a:solidFill>
                <a:latin typeface="Arial" panose="020B0604020202020204" pitchFamily="34" charset="0"/>
                <a:cs typeface="Arial" panose="020B0604020202020204" pitchFamily="34" charset="0"/>
              </a:rPr>
              <a:t>Fregar con un paño embebido en solución de agua y detergente los mobiliarios de bajo </a:t>
            </a:r>
            <a:r>
              <a:rPr lang="es-MX" sz="2000" dirty="0" smtClean="0">
                <a:solidFill>
                  <a:srgbClr val="000000"/>
                </a:solidFill>
                <a:latin typeface="Arial" panose="020B0604020202020204" pitchFamily="34" charset="0"/>
                <a:cs typeface="Arial" panose="020B0604020202020204" pitchFamily="34" charset="0"/>
              </a:rPr>
              <a:t>contacto. </a:t>
            </a:r>
            <a:endParaRPr lang="es-MX" sz="2000" dirty="0">
              <a:solidFill>
                <a:srgbClr val="000000"/>
              </a:solidFill>
              <a:latin typeface="Arial" panose="020B0604020202020204" pitchFamily="34" charset="0"/>
              <a:cs typeface="Arial" panose="020B0604020202020204" pitchFamily="34" charset="0"/>
            </a:endParaRPr>
          </a:p>
          <a:p>
            <a:pPr algn="just">
              <a:lnSpc>
                <a:spcPct val="150000"/>
              </a:lnSpc>
              <a:spcBef>
                <a:spcPts val="0"/>
              </a:spcBef>
              <a:buClrTx/>
              <a:buSzPct val="100000"/>
              <a:buFont typeface="Arial" pitchFamily="34" charset="0"/>
              <a:buChar char="•"/>
            </a:pPr>
            <a:r>
              <a:rPr lang="es-MX" sz="2000" dirty="0" smtClean="0">
                <a:solidFill>
                  <a:srgbClr val="000000"/>
                </a:solidFill>
                <a:latin typeface="Arial" panose="020B0604020202020204" pitchFamily="34" charset="0"/>
                <a:cs typeface="Arial" panose="020B0604020202020204" pitchFamily="34" charset="0"/>
              </a:rPr>
              <a:t>Enjuagar.</a:t>
            </a:r>
            <a:endParaRPr lang="es-MX" sz="2000" dirty="0">
              <a:solidFill>
                <a:srgbClr val="000000"/>
              </a:solidFill>
              <a:latin typeface="Arial" panose="020B0604020202020204" pitchFamily="34" charset="0"/>
              <a:cs typeface="Arial" panose="020B0604020202020204" pitchFamily="34" charset="0"/>
            </a:endParaRPr>
          </a:p>
          <a:p>
            <a:pPr algn="just">
              <a:lnSpc>
                <a:spcPct val="150000"/>
              </a:lnSpc>
              <a:spcBef>
                <a:spcPts val="0"/>
              </a:spcBef>
              <a:buClrTx/>
              <a:buSzPct val="100000"/>
              <a:buFont typeface="Arial" pitchFamily="34" charset="0"/>
              <a:buChar char="•"/>
            </a:pPr>
            <a:r>
              <a:rPr lang="es-MX" sz="2000" dirty="0">
                <a:solidFill>
                  <a:srgbClr val="000000"/>
                </a:solidFill>
                <a:latin typeface="Arial" panose="020B0604020202020204" pitchFamily="34" charset="0"/>
                <a:cs typeface="Arial" panose="020B0604020202020204" pitchFamily="34" charset="0"/>
              </a:rPr>
              <a:t>Fregar con un paño embebido en solución de hipoclorito de sodio 0,1% los mobiliarios previamente </a:t>
            </a:r>
            <a:r>
              <a:rPr lang="es-MX" sz="2000" dirty="0" smtClean="0">
                <a:solidFill>
                  <a:srgbClr val="000000"/>
                </a:solidFill>
                <a:latin typeface="Arial" panose="020B0604020202020204" pitchFamily="34" charset="0"/>
                <a:cs typeface="Arial" panose="020B0604020202020204" pitchFamily="34" charset="0"/>
              </a:rPr>
              <a:t>limpiados.</a:t>
            </a:r>
            <a:endParaRPr lang="es-MX" sz="2000" dirty="0">
              <a:solidFill>
                <a:srgbClr val="000000"/>
              </a:solidFill>
              <a:latin typeface="Arial" panose="020B0604020202020204" pitchFamily="34" charset="0"/>
              <a:cs typeface="Arial" panose="020B0604020202020204" pitchFamily="34" charset="0"/>
            </a:endParaRPr>
          </a:p>
          <a:p>
            <a:pPr algn="just">
              <a:lnSpc>
                <a:spcPct val="150000"/>
              </a:lnSpc>
              <a:spcBef>
                <a:spcPts val="0"/>
              </a:spcBef>
              <a:buClrTx/>
              <a:buSzPct val="100000"/>
              <a:buFont typeface="Arial" pitchFamily="34" charset="0"/>
              <a:buChar char="•"/>
            </a:pPr>
            <a:r>
              <a:rPr lang="es-MX" sz="2000" dirty="0">
                <a:solidFill>
                  <a:srgbClr val="000000"/>
                </a:solidFill>
                <a:latin typeface="Arial" panose="020B0604020202020204" pitchFamily="34" charset="0"/>
                <a:cs typeface="Arial" panose="020B0604020202020204" pitchFamily="34" charset="0"/>
              </a:rPr>
              <a:t>Barrido Húmedo de pisos -</a:t>
            </a:r>
            <a:r>
              <a:rPr lang="es-MX" sz="2000" b="1" dirty="0">
                <a:solidFill>
                  <a:srgbClr val="000000"/>
                </a:solidFill>
                <a:latin typeface="Arial" panose="020B0604020202020204" pitchFamily="34" charset="0"/>
                <a:cs typeface="Arial" panose="020B0604020202020204" pitchFamily="34" charset="0"/>
              </a:rPr>
              <a:t>Técnica de Doble </a:t>
            </a:r>
            <a:r>
              <a:rPr lang="es-MX" sz="2000" b="1" dirty="0" smtClean="0">
                <a:solidFill>
                  <a:srgbClr val="000000"/>
                </a:solidFill>
                <a:latin typeface="Arial" panose="020B0604020202020204" pitchFamily="34" charset="0"/>
                <a:cs typeface="Arial" panose="020B0604020202020204" pitchFamily="34" charset="0"/>
              </a:rPr>
              <a:t>balde: </a:t>
            </a:r>
            <a:r>
              <a:rPr lang="es-MX" sz="2000" dirty="0" smtClean="0">
                <a:solidFill>
                  <a:srgbClr val="000000"/>
                </a:solidFill>
                <a:latin typeface="Arial" panose="020B0604020202020204" pitchFamily="34" charset="0"/>
                <a:cs typeface="Arial" panose="020B0604020202020204" pitchFamily="34" charset="0"/>
              </a:rPr>
              <a:t>Lavado </a:t>
            </a:r>
            <a:r>
              <a:rPr lang="es-MX" sz="2000" dirty="0">
                <a:solidFill>
                  <a:srgbClr val="000000"/>
                </a:solidFill>
                <a:latin typeface="Arial" panose="020B0604020202020204" pitchFamily="34" charset="0"/>
                <a:cs typeface="Arial" panose="020B0604020202020204" pitchFamily="34" charset="0"/>
              </a:rPr>
              <a:t>con detergente, enjuague y </a:t>
            </a:r>
            <a:r>
              <a:rPr lang="es-MX" sz="2000" dirty="0" smtClean="0">
                <a:solidFill>
                  <a:srgbClr val="000000"/>
                </a:solidFill>
                <a:latin typeface="Arial" panose="020B0604020202020204" pitchFamily="34" charset="0"/>
                <a:cs typeface="Arial" panose="020B0604020202020204" pitchFamily="34" charset="0"/>
              </a:rPr>
              <a:t>secado.</a:t>
            </a:r>
          </a:p>
          <a:p>
            <a:pPr algn="just">
              <a:lnSpc>
                <a:spcPct val="150000"/>
              </a:lnSpc>
              <a:spcBef>
                <a:spcPts val="0"/>
              </a:spcBef>
              <a:buClrTx/>
              <a:buSzPct val="100000"/>
              <a:buFont typeface="Arial" pitchFamily="34" charset="0"/>
              <a:buChar char="•"/>
            </a:pPr>
            <a:endParaRPr lang="es-MX" sz="2000" dirty="0">
              <a:solidFill>
                <a:srgbClr val="000000"/>
              </a:solidFill>
              <a:latin typeface="Arial" panose="020B0604020202020204" pitchFamily="34" charset="0"/>
              <a:cs typeface="Arial" panose="020B0604020202020204" pitchFamily="34" charset="0"/>
            </a:endParaRPr>
          </a:p>
          <a:p>
            <a:pPr algn="just">
              <a:spcBef>
                <a:spcPts val="0"/>
              </a:spcBef>
            </a:pPr>
            <a:endParaRPr lang="es-MX" sz="2000" dirty="0">
              <a:solidFill>
                <a:srgbClr val="000000"/>
              </a:solidFill>
              <a:latin typeface="Arial" panose="020B0604020202020204" pitchFamily="34" charset="0"/>
              <a:cs typeface="Arial" panose="020B0604020202020204" pitchFamily="34" charset="0"/>
            </a:endParaRPr>
          </a:p>
          <a:p>
            <a:pPr marL="0" indent="0" algn="just">
              <a:spcBef>
                <a:spcPts val="0"/>
              </a:spcBef>
              <a:buNone/>
            </a:pPr>
            <a:endParaRPr lang="es-ES" sz="2000" dirty="0">
              <a:latin typeface="Arial" panose="020B0604020202020204" pitchFamily="34" charset="0"/>
              <a:cs typeface="Arial" panose="020B0604020202020204" pitchFamily="34" charset="0"/>
            </a:endParaRPr>
          </a:p>
        </p:txBody>
      </p:sp>
      <p:pic>
        <p:nvPicPr>
          <p:cNvPr id="6" name="Picture 5"/>
          <p:cNvPicPr/>
          <p:nvPr/>
        </p:nvPicPr>
        <p:blipFill rotWithShape="1">
          <a:blip r:embed="rId3" cstate="print"/>
          <a:srcRect l="-475" t="1320" r="88409" b="-1170"/>
          <a:stretch/>
        </p:blipFill>
        <p:spPr>
          <a:xfrm>
            <a:off x="0" y="0"/>
            <a:ext cx="1359048" cy="1156370"/>
          </a:xfrm>
          <a:prstGeom prst="rect">
            <a:avLst/>
          </a:prstGeom>
        </p:spPr>
      </p:pic>
      <p:pic>
        <p:nvPicPr>
          <p:cNvPr id="7" name="Picture 6"/>
          <p:cNvPicPr/>
          <p:nvPr/>
        </p:nvPicPr>
        <p:blipFill rotWithShape="1">
          <a:blip r:embed="rId3" cstate="print"/>
          <a:srcRect l="95257"/>
          <a:stretch/>
        </p:blipFill>
        <p:spPr bwMode="auto">
          <a:xfrm>
            <a:off x="8643638" y="-5058"/>
            <a:ext cx="500362" cy="1084695"/>
          </a:xfrm>
          <a:prstGeom prst="rect">
            <a:avLst/>
          </a:prstGeom>
          <a:ln>
            <a:noFill/>
          </a:ln>
          <a:extLst>
            <a:ext uri="{53640926-AAD7-44D8-BBD7-CCE9431645EC}">
              <a14:shadowObscured xmlns:a14="http://schemas.microsoft.com/office/drawing/2010/main" xmlns=""/>
            </a:ext>
          </a:extLst>
        </p:spPr>
      </p:pic>
      <p:pic>
        <p:nvPicPr>
          <p:cNvPr id="8" name="Imagen 5996"/>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084378" y="6149297"/>
            <a:ext cx="5039031" cy="593150"/>
          </a:xfrm>
          <a:prstGeom prst="rect">
            <a:avLst/>
          </a:prstGeom>
          <a:noFill/>
          <a:ln>
            <a:noFill/>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xmlns="" id="{ADEE2E4F-2D17-4481-8989-B98A90EEBE08}"/>
              </a:ext>
            </a:extLst>
          </p:cNvPr>
          <p:cNvSpPr>
            <a:spLocks noGrp="1" noChangeArrowheads="1"/>
          </p:cNvSpPr>
          <p:nvPr>
            <p:ph type="title"/>
          </p:nvPr>
        </p:nvSpPr>
        <p:spPr>
          <a:xfrm>
            <a:off x="1430036" y="205686"/>
            <a:ext cx="6347713" cy="705002"/>
          </a:xfrm>
          <a:noFill/>
        </p:spPr>
        <p:txBody>
          <a:bodyPr>
            <a:normAutofit/>
          </a:bodyPr>
          <a:lstStyle/>
          <a:p>
            <a:pPr algn="ctr" eaLnBrk="1" fontAlgn="auto" hangingPunct="1">
              <a:spcAft>
                <a:spcPts val="0"/>
              </a:spcAft>
              <a:defRPr/>
            </a:pPr>
            <a:r>
              <a:rPr lang="es-ES" b="1" dirty="0" smtClean="0">
                <a:solidFill>
                  <a:schemeClr val="tx1"/>
                </a:solidFill>
                <a:latin typeface="Arial Black" panose="020B0A04020102020204" pitchFamily="34" charset="0"/>
                <a:cs typeface="Calibri" pitchFamily="34" charset="0"/>
              </a:rPr>
              <a:t>Normas generales</a:t>
            </a:r>
            <a:endParaRPr lang="es-ES" b="1" dirty="0">
              <a:solidFill>
                <a:schemeClr val="tx1"/>
              </a:solidFill>
              <a:latin typeface="Arial Black" panose="020B0A04020102020204" pitchFamily="34" charset="0"/>
              <a:cs typeface="Calibri" pitchFamily="34" charset="0"/>
            </a:endParaRPr>
          </a:p>
        </p:txBody>
      </p:sp>
      <p:sp>
        <p:nvSpPr>
          <p:cNvPr id="45059" name="Rectangle 3">
            <a:extLst>
              <a:ext uri="{FF2B5EF4-FFF2-40B4-BE49-F238E27FC236}">
                <a16:creationId xmlns:a16="http://schemas.microsoft.com/office/drawing/2014/main" xmlns="" id="{014F1DD7-95D4-4D7D-A0BE-AE0C376BC736}"/>
              </a:ext>
            </a:extLst>
          </p:cNvPr>
          <p:cNvSpPr>
            <a:spLocks noGrp="1" noChangeArrowheads="1"/>
          </p:cNvSpPr>
          <p:nvPr>
            <p:ph idx="1"/>
          </p:nvPr>
        </p:nvSpPr>
        <p:spPr>
          <a:xfrm>
            <a:off x="472834" y="1356728"/>
            <a:ext cx="8420985" cy="4198945"/>
          </a:xfrm>
          <a:solidFill>
            <a:schemeClr val="bg1"/>
          </a:solidFill>
        </p:spPr>
        <p:txBody>
          <a:bodyPr>
            <a:noAutofit/>
          </a:bodyPr>
          <a:lstStyle/>
          <a:p>
            <a:pPr algn="just" eaLnBrk="1" hangingPunct="1">
              <a:lnSpc>
                <a:spcPct val="150000"/>
              </a:lnSpc>
              <a:spcBef>
                <a:spcPts val="0"/>
              </a:spcBef>
              <a:buClrTx/>
              <a:buSzPct val="100000"/>
              <a:buFont typeface="Arial" panose="020B0604020202020204" pitchFamily="34" charset="0"/>
              <a:buChar char="•"/>
            </a:pPr>
            <a:r>
              <a:rPr lang="es-ES" altLang="es-ES_tradnl" sz="2000" dirty="0">
                <a:latin typeface="Arial" panose="020B0604020202020204" pitchFamily="34" charset="0"/>
                <a:cs typeface="Arial" panose="020B0604020202020204" pitchFamily="34" charset="0"/>
              </a:rPr>
              <a:t>Llevar siempre en el carro de la limpieza los envases originales tanto de detergentes como de desinfectantes.</a:t>
            </a:r>
          </a:p>
          <a:p>
            <a:pPr algn="just" eaLnBrk="1" hangingPunct="1">
              <a:lnSpc>
                <a:spcPct val="150000"/>
              </a:lnSpc>
              <a:spcBef>
                <a:spcPts val="0"/>
              </a:spcBef>
              <a:buClrTx/>
              <a:buSzPct val="100000"/>
              <a:buFont typeface="Arial" panose="020B0604020202020204" pitchFamily="34" charset="0"/>
              <a:buChar char="•"/>
            </a:pPr>
            <a:r>
              <a:rPr lang="es-ES" altLang="es-ES_tradnl" sz="2000" dirty="0" smtClean="0">
                <a:latin typeface="Arial" panose="020B0604020202020204" pitchFamily="34" charset="0"/>
                <a:cs typeface="Arial" panose="020B0604020202020204" pitchFamily="34" charset="0"/>
              </a:rPr>
              <a:t>No fumigar </a:t>
            </a:r>
            <a:r>
              <a:rPr lang="es-ES" altLang="es-ES_tradnl" sz="2000" dirty="0">
                <a:latin typeface="Arial" panose="020B0604020202020204" pitchFamily="34" charset="0"/>
                <a:cs typeface="Arial" panose="020B0604020202020204" pitchFamily="34" charset="0"/>
              </a:rPr>
              <a:t>ni utilizar </a:t>
            </a:r>
            <a:r>
              <a:rPr lang="es-ES" altLang="es-ES_tradnl" sz="2000" dirty="0" err="1">
                <a:latin typeface="Arial" panose="020B0604020202020204" pitchFamily="34" charset="0"/>
                <a:cs typeface="Arial" panose="020B0604020202020204" pitchFamily="34" charset="0"/>
              </a:rPr>
              <a:t>sprays</a:t>
            </a:r>
            <a:r>
              <a:rPr lang="es-ES" altLang="es-ES_tradnl" sz="2000" dirty="0">
                <a:latin typeface="Arial" panose="020B0604020202020204" pitchFamily="34" charset="0"/>
                <a:cs typeface="Arial" panose="020B0604020202020204" pitchFamily="34" charset="0"/>
              </a:rPr>
              <a:t>.</a:t>
            </a:r>
          </a:p>
          <a:p>
            <a:pPr algn="just" eaLnBrk="1" hangingPunct="1">
              <a:lnSpc>
                <a:spcPct val="150000"/>
              </a:lnSpc>
              <a:spcBef>
                <a:spcPts val="0"/>
              </a:spcBef>
              <a:buClrTx/>
              <a:buSzPct val="100000"/>
              <a:buFont typeface="Arial" panose="020B0604020202020204" pitchFamily="34" charset="0"/>
              <a:buChar char="•"/>
            </a:pPr>
            <a:r>
              <a:rPr lang="es-ES" altLang="es-ES_tradnl" sz="2000" dirty="0">
                <a:latin typeface="Arial" panose="020B0604020202020204" pitchFamily="34" charset="0"/>
                <a:cs typeface="Arial" panose="020B0604020202020204" pitchFamily="34" charset="0"/>
              </a:rPr>
              <a:t>No meter el carro de la limpieza en las habitaciones de </a:t>
            </a:r>
            <a:r>
              <a:rPr lang="es-ES" altLang="es-ES_tradnl" sz="2000" dirty="0" smtClean="0">
                <a:latin typeface="Arial" panose="020B0604020202020204" pitchFamily="34" charset="0"/>
                <a:cs typeface="Arial" panose="020B0604020202020204" pitchFamily="34" charset="0"/>
              </a:rPr>
              <a:t>pacientes.</a:t>
            </a:r>
            <a:endParaRPr lang="es-ES" altLang="es-ES_tradnl" sz="2000" dirty="0">
              <a:latin typeface="Arial" panose="020B0604020202020204" pitchFamily="34" charset="0"/>
              <a:cs typeface="Arial" panose="020B0604020202020204" pitchFamily="34" charset="0"/>
            </a:endParaRPr>
          </a:p>
          <a:p>
            <a:pPr algn="just">
              <a:lnSpc>
                <a:spcPct val="150000"/>
              </a:lnSpc>
              <a:spcBef>
                <a:spcPts val="0"/>
              </a:spcBef>
              <a:buClrTx/>
              <a:buSzPct val="100000"/>
              <a:buFont typeface="Arial" panose="020B0604020202020204" pitchFamily="34" charset="0"/>
              <a:buChar char="•"/>
            </a:pPr>
            <a:r>
              <a:rPr lang="es-MX" altLang="es-ES_tradnl" sz="2000" dirty="0">
                <a:latin typeface="Arial" panose="020B0604020202020204" pitchFamily="34" charset="0"/>
                <a:cs typeface="Arial" panose="020B0604020202020204" pitchFamily="34" charset="0"/>
              </a:rPr>
              <a:t>La solución de detergente y el agua deben ser renovadas entre una habitación y otra, tantas veces como sea necesario. </a:t>
            </a:r>
            <a:endParaRPr lang="es-ES" altLang="es-ES_tradnl" sz="2000" dirty="0">
              <a:latin typeface="Arial" panose="020B0604020202020204" pitchFamily="34" charset="0"/>
              <a:cs typeface="Arial" panose="020B0604020202020204" pitchFamily="34" charset="0"/>
            </a:endParaRPr>
          </a:p>
          <a:p>
            <a:pPr algn="just">
              <a:lnSpc>
                <a:spcPct val="150000"/>
              </a:lnSpc>
              <a:spcBef>
                <a:spcPts val="0"/>
              </a:spcBef>
              <a:buClrTx/>
              <a:buSzPct val="100000"/>
              <a:buFont typeface="Arial" panose="020B0604020202020204" pitchFamily="34" charset="0"/>
              <a:buChar char="•"/>
            </a:pPr>
            <a:r>
              <a:rPr lang="es-ES" altLang="es-ES_tradnl" sz="2000" dirty="0" smtClean="0">
                <a:latin typeface="Arial" panose="020B0604020202020204" pitchFamily="34" charset="0"/>
                <a:cs typeface="Arial" panose="020B0604020202020204" pitchFamily="34" charset="0"/>
              </a:rPr>
              <a:t>El </a:t>
            </a:r>
            <a:r>
              <a:rPr lang="es-ES" altLang="es-ES_tradnl" sz="2000" dirty="0">
                <a:latin typeface="Arial" panose="020B0604020202020204" pitchFamily="34" charset="0"/>
                <a:cs typeface="Arial" panose="020B0604020202020204" pitchFamily="34" charset="0"/>
              </a:rPr>
              <a:t>material utilizado para la limpieza, debe dejarse limpio, desinfectado y bien escurrido en cada turno.</a:t>
            </a:r>
            <a:r>
              <a:rPr lang="es-MX" altLang="es-ES_tradnl" sz="2000" dirty="0">
                <a:latin typeface="Arial" panose="020B0604020202020204" pitchFamily="34" charset="0"/>
                <a:cs typeface="Arial" panose="020B0604020202020204" pitchFamily="34" charset="0"/>
              </a:rPr>
              <a:t> No se debe mezclar detergente con hipoclorito de sodio. </a:t>
            </a:r>
          </a:p>
          <a:p>
            <a:pPr algn="just" eaLnBrk="1" hangingPunct="1">
              <a:lnSpc>
                <a:spcPct val="150000"/>
              </a:lnSpc>
              <a:spcBef>
                <a:spcPts val="0"/>
              </a:spcBef>
              <a:buClrTx/>
              <a:buSzPct val="100000"/>
              <a:buFont typeface="Arial" panose="020B0604020202020204" pitchFamily="34" charset="0"/>
              <a:buChar char="•"/>
            </a:pPr>
            <a:endParaRPr lang="es-ES" altLang="es-ES_tradnl" sz="2000" dirty="0">
              <a:latin typeface="Arial" panose="020B0604020202020204" pitchFamily="34" charset="0"/>
              <a:cs typeface="Arial" panose="020B0604020202020204" pitchFamily="34" charset="0"/>
            </a:endParaRPr>
          </a:p>
          <a:p>
            <a:pPr algn="just" eaLnBrk="1" hangingPunct="1">
              <a:lnSpc>
                <a:spcPct val="150000"/>
              </a:lnSpc>
              <a:spcBef>
                <a:spcPts val="0"/>
              </a:spcBef>
              <a:buClrTx/>
              <a:buSzPct val="100000"/>
              <a:buFont typeface="Arial" panose="020B0604020202020204" pitchFamily="34" charset="0"/>
              <a:buChar char="•"/>
            </a:pPr>
            <a:endParaRPr lang="es-ES" altLang="es-ES_tradnl" sz="2000" dirty="0">
              <a:latin typeface="Arial" panose="020B0604020202020204" pitchFamily="34" charset="0"/>
              <a:cs typeface="Arial" panose="020B0604020202020204" pitchFamily="34" charset="0"/>
            </a:endParaRPr>
          </a:p>
        </p:txBody>
      </p:sp>
      <p:pic>
        <p:nvPicPr>
          <p:cNvPr id="4" name="Picture 3"/>
          <p:cNvPicPr/>
          <p:nvPr/>
        </p:nvPicPr>
        <p:blipFill rotWithShape="1">
          <a:blip r:embed="rId2" cstate="print"/>
          <a:srcRect l="-475" t="1320" r="88409" b="-1170"/>
          <a:stretch/>
        </p:blipFill>
        <p:spPr>
          <a:xfrm>
            <a:off x="0" y="0"/>
            <a:ext cx="1359048" cy="1156370"/>
          </a:xfrm>
          <a:prstGeom prst="rect">
            <a:avLst/>
          </a:prstGeom>
        </p:spPr>
      </p:pic>
      <p:pic>
        <p:nvPicPr>
          <p:cNvPr id="5" name="Picture 4"/>
          <p:cNvPicPr/>
          <p:nvPr/>
        </p:nvPicPr>
        <p:blipFill rotWithShape="1">
          <a:blip r:embed="rId2" cstate="print"/>
          <a:srcRect l="95257"/>
          <a:stretch/>
        </p:blipFill>
        <p:spPr bwMode="auto">
          <a:xfrm>
            <a:off x="8643638" y="-5058"/>
            <a:ext cx="500362" cy="1084695"/>
          </a:xfrm>
          <a:prstGeom prst="rect">
            <a:avLst/>
          </a:prstGeom>
          <a:ln>
            <a:noFill/>
          </a:ln>
          <a:extLst>
            <a:ext uri="{53640926-AAD7-44D8-BBD7-CCE9431645EC}">
              <a14:shadowObscured xmlns:a14="http://schemas.microsoft.com/office/drawing/2010/main" xmlns=""/>
            </a:ext>
          </a:extLst>
        </p:spPr>
      </p:pic>
      <p:pic>
        <p:nvPicPr>
          <p:cNvPr id="6" name="Imagen 5996"/>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084376" y="6264850"/>
            <a:ext cx="5039031" cy="593150"/>
          </a:xfrm>
          <a:prstGeom prst="rect">
            <a:avLst/>
          </a:prstGeom>
          <a:noFill/>
          <a:ln>
            <a:noFill/>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xmlns="" id="{ADEE2E4F-2D17-4481-8989-B98A90EEBE08}"/>
              </a:ext>
            </a:extLst>
          </p:cNvPr>
          <p:cNvSpPr>
            <a:spLocks noGrp="1" noChangeArrowheads="1"/>
          </p:cNvSpPr>
          <p:nvPr>
            <p:ph type="title"/>
          </p:nvPr>
        </p:nvSpPr>
        <p:spPr>
          <a:xfrm>
            <a:off x="1430033" y="184788"/>
            <a:ext cx="6347713" cy="705002"/>
          </a:xfrm>
          <a:noFill/>
        </p:spPr>
        <p:txBody>
          <a:bodyPr>
            <a:normAutofit/>
          </a:bodyPr>
          <a:lstStyle/>
          <a:p>
            <a:pPr algn="ctr" eaLnBrk="1" fontAlgn="auto" hangingPunct="1">
              <a:spcAft>
                <a:spcPts val="0"/>
              </a:spcAft>
              <a:defRPr/>
            </a:pPr>
            <a:r>
              <a:rPr lang="es-ES" b="1" dirty="0" smtClean="0">
                <a:solidFill>
                  <a:schemeClr val="tx1"/>
                </a:solidFill>
                <a:latin typeface="Arial Black" panose="020B0A04020102020204" pitchFamily="34" charset="0"/>
                <a:cs typeface="Calibri" pitchFamily="34" charset="0"/>
              </a:rPr>
              <a:t>Normas generales</a:t>
            </a:r>
            <a:endParaRPr lang="es-ES" b="1" dirty="0">
              <a:solidFill>
                <a:schemeClr val="tx1"/>
              </a:solidFill>
              <a:latin typeface="Arial Black" panose="020B0A04020102020204" pitchFamily="34" charset="0"/>
              <a:cs typeface="Calibri" pitchFamily="34" charset="0"/>
            </a:endParaRPr>
          </a:p>
        </p:txBody>
      </p:sp>
      <p:sp>
        <p:nvSpPr>
          <p:cNvPr id="45059" name="Rectangle 3">
            <a:extLst>
              <a:ext uri="{FF2B5EF4-FFF2-40B4-BE49-F238E27FC236}">
                <a16:creationId xmlns:a16="http://schemas.microsoft.com/office/drawing/2014/main" xmlns="" id="{014F1DD7-95D4-4D7D-A0BE-AE0C376BC736}"/>
              </a:ext>
            </a:extLst>
          </p:cNvPr>
          <p:cNvSpPr>
            <a:spLocks noGrp="1" noChangeArrowheads="1"/>
          </p:cNvSpPr>
          <p:nvPr>
            <p:ph idx="1"/>
          </p:nvPr>
        </p:nvSpPr>
        <p:spPr>
          <a:xfrm>
            <a:off x="393398" y="1691287"/>
            <a:ext cx="8420985" cy="3792964"/>
          </a:xfrm>
          <a:solidFill>
            <a:schemeClr val="bg1"/>
          </a:solidFill>
        </p:spPr>
        <p:txBody>
          <a:bodyPr>
            <a:noAutofit/>
          </a:bodyPr>
          <a:lstStyle/>
          <a:p>
            <a:pPr algn="just">
              <a:lnSpc>
                <a:spcPct val="150000"/>
              </a:lnSpc>
              <a:spcBef>
                <a:spcPts val="0"/>
              </a:spcBef>
              <a:buClrTx/>
              <a:buSzPct val="100000"/>
              <a:buFont typeface="Arial" panose="020B0604020202020204" pitchFamily="34" charset="0"/>
              <a:buChar char="•"/>
            </a:pPr>
            <a:r>
              <a:rPr lang="es-MX" altLang="es-ES_tradnl" sz="2000" dirty="0" smtClean="0">
                <a:latin typeface="Arial" panose="020B0604020202020204" pitchFamily="34" charset="0"/>
                <a:cs typeface="Arial" panose="020B0604020202020204" pitchFamily="34" charset="0"/>
              </a:rPr>
              <a:t>Los </a:t>
            </a:r>
            <a:r>
              <a:rPr lang="es-MX" altLang="es-ES_tradnl" sz="2000" dirty="0">
                <a:latin typeface="Arial" panose="020B0604020202020204" pitchFamily="34" charset="0"/>
                <a:cs typeface="Arial" panose="020B0604020202020204" pitchFamily="34" charset="0"/>
              </a:rPr>
              <a:t>elementos utilizados en la limpieza deben conservarse limpios y en buen estado, de lo contrario deben descartarse. </a:t>
            </a:r>
          </a:p>
          <a:p>
            <a:pPr algn="just">
              <a:lnSpc>
                <a:spcPct val="150000"/>
              </a:lnSpc>
              <a:spcBef>
                <a:spcPts val="0"/>
              </a:spcBef>
              <a:buClrTx/>
              <a:buSzPct val="100000"/>
              <a:buFont typeface="Arial" panose="020B0604020202020204" pitchFamily="34" charset="0"/>
              <a:buChar char="•"/>
            </a:pPr>
            <a:r>
              <a:rPr lang="es-MX" altLang="es-ES_tradnl" sz="2000" dirty="0">
                <a:latin typeface="Arial" panose="020B0604020202020204" pitchFamily="34" charset="0"/>
                <a:cs typeface="Arial" panose="020B0604020202020204" pitchFamily="34" charset="0"/>
              </a:rPr>
              <a:t>Los materiales de limpieza se deben limpiar, luego desinfectar con hipoclorito de sodio al 0,5%. </a:t>
            </a:r>
            <a:endParaRPr lang="es-ES" altLang="es-ES_tradnl" sz="2000" dirty="0">
              <a:latin typeface="Arial" panose="020B0604020202020204" pitchFamily="34" charset="0"/>
              <a:cs typeface="Arial" panose="020B0604020202020204" pitchFamily="34" charset="0"/>
            </a:endParaRPr>
          </a:p>
          <a:p>
            <a:pPr algn="just">
              <a:lnSpc>
                <a:spcPct val="150000"/>
              </a:lnSpc>
              <a:spcBef>
                <a:spcPts val="0"/>
              </a:spcBef>
              <a:buClrTx/>
              <a:buSzPct val="100000"/>
              <a:buFont typeface="Arial" panose="020B0604020202020204" pitchFamily="34" charset="0"/>
              <a:buChar char="•"/>
            </a:pPr>
            <a:r>
              <a:rPr lang="es-MX" altLang="es-ES_tradnl" sz="2000" dirty="0" smtClean="0">
                <a:latin typeface="Arial" panose="020B0604020202020204" pitchFamily="34" charset="0"/>
                <a:cs typeface="Arial" panose="020B0604020202020204" pitchFamily="34" charset="0"/>
              </a:rPr>
              <a:t>Los </a:t>
            </a:r>
            <a:r>
              <a:rPr lang="es-MX" altLang="es-ES_tradnl" sz="2000" dirty="0">
                <a:latin typeface="Arial" panose="020B0604020202020204" pitchFamily="34" charset="0"/>
                <a:cs typeface="Arial" panose="020B0604020202020204" pitchFamily="34" charset="0"/>
              </a:rPr>
              <a:t>trapos de pisos deberán quedar extendidos hasta el próximo   uso. </a:t>
            </a:r>
          </a:p>
          <a:p>
            <a:pPr algn="just">
              <a:lnSpc>
                <a:spcPct val="150000"/>
              </a:lnSpc>
              <a:spcBef>
                <a:spcPts val="0"/>
              </a:spcBef>
              <a:buClrTx/>
              <a:buSzPct val="100000"/>
              <a:buFont typeface="Arial" panose="020B0604020202020204" pitchFamily="34" charset="0"/>
              <a:buChar char="•"/>
            </a:pPr>
            <a:r>
              <a:rPr lang="es-MX" altLang="es-ES_tradnl" sz="2000" dirty="0">
                <a:latin typeface="Arial" panose="020B0604020202020204" pitchFamily="34" charset="0"/>
                <a:cs typeface="Arial" panose="020B0604020202020204" pitchFamily="34" charset="0"/>
              </a:rPr>
              <a:t>Los baldes después del uso una vez lavados y desinfectados se colocarán boca </a:t>
            </a:r>
            <a:r>
              <a:rPr lang="es-MX" altLang="es-ES_tradnl" sz="2000" dirty="0" smtClean="0">
                <a:latin typeface="Arial" panose="020B0604020202020204" pitchFamily="34" charset="0"/>
                <a:cs typeface="Arial" panose="020B0604020202020204" pitchFamily="34" charset="0"/>
              </a:rPr>
              <a:t>abajo.</a:t>
            </a:r>
            <a:endParaRPr lang="es-MX" altLang="es-ES_tradnl" sz="2000" dirty="0">
              <a:latin typeface="Arial" panose="020B0604020202020204" pitchFamily="34" charset="0"/>
              <a:cs typeface="Arial" panose="020B0604020202020204" pitchFamily="34" charset="0"/>
            </a:endParaRPr>
          </a:p>
          <a:p>
            <a:pPr algn="just" eaLnBrk="1" hangingPunct="1">
              <a:spcBef>
                <a:spcPts val="0"/>
              </a:spcBef>
              <a:buClrTx/>
              <a:buSzPct val="100000"/>
              <a:buFont typeface="Arial" panose="020B0604020202020204" pitchFamily="34" charset="0"/>
              <a:buChar char="•"/>
            </a:pPr>
            <a:endParaRPr lang="es-ES" altLang="es-ES_tradnl" sz="2000" dirty="0">
              <a:latin typeface="Arial" panose="020B0604020202020204" pitchFamily="34" charset="0"/>
              <a:cs typeface="Arial" panose="020B0604020202020204" pitchFamily="34" charset="0"/>
            </a:endParaRPr>
          </a:p>
          <a:p>
            <a:pPr algn="just" eaLnBrk="1" hangingPunct="1">
              <a:spcBef>
                <a:spcPts val="0"/>
              </a:spcBef>
              <a:buClrTx/>
              <a:buSzPct val="100000"/>
              <a:buFont typeface="Arial" panose="020B0604020202020204" pitchFamily="34" charset="0"/>
              <a:buChar char="•"/>
            </a:pPr>
            <a:endParaRPr lang="es-ES" altLang="es-ES_tradnl" sz="2000" dirty="0">
              <a:latin typeface="Arial" panose="020B0604020202020204" pitchFamily="34" charset="0"/>
              <a:cs typeface="Arial" panose="020B0604020202020204" pitchFamily="34" charset="0"/>
            </a:endParaRPr>
          </a:p>
        </p:txBody>
      </p:sp>
      <p:pic>
        <p:nvPicPr>
          <p:cNvPr id="4" name="Picture 3"/>
          <p:cNvPicPr/>
          <p:nvPr/>
        </p:nvPicPr>
        <p:blipFill rotWithShape="1">
          <a:blip r:embed="rId2" cstate="print"/>
          <a:srcRect l="-475" t="1320" r="88409" b="-1170"/>
          <a:stretch/>
        </p:blipFill>
        <p:spPr>
          <a:xfrm>
            <a:off x="0" y="0"/>
            <a:ext cx="1359048" cy="1156370"/>
          </a:xfrm>
          <a:prstGeom prst="rect">
            <a:avLst/>
          </a:prstGeom>
        </p:spPr>
      </p:pic>
      <p:pic>
        <p:nvPicPr>
          <p:cNvPr id="5" name="Picture 4"/>
          <p:cNvPicPr/>
          <p:nvPr/>
        </p:nvPicPr>
        <p:blipFill rotWithShape="1">
          <a:blip r:embed="rId2" cstate="print"/>
          <a:srcRect l="95257"/>
          <a:stretch/>
        </p:blipFill>
        <p:spPr bwMode="auto">
          <a:xfrm>
            <a:off x="8643638" y="-5058"/>
            <a:ext cx="500362" cy="1084695"/>
          </a:xfrm>
          <a:prstGeom prst="rect">
            <a:avLst/>
          </a:prstGeom>
          <a:ln>
            <a:noFill/>
          </a:ln>
          <a:extLst>
            <a:ext uri="{53640926-AAD7-44D8-BBD7-CCE9431645EC}">
              <a14:shadowObscured xmlns:a14="http://schemas.microsoft.com/office/drawing/2010/main" xmlns=""/>
            </a:ext>
          </a:extLst>
        </p:spPr>
      </p:pic>
      <p:pic>
        <p:nvPicPr>
          <p:cNvPr id="6" name="Imagen 5996"/>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084376" y="6264850"/>
            <a:ext cx="5039031" cy="593150"/>
          </a:xfrm>
          <a:prstGeom prst="rect">
            <a:avLst/>
          </a:prstGeom>
          <a:noFill/>
          <a:ln>
            <a:noFill/>
          </a:ln>
        </p:spPr>
      </p:pic>
    </p:spTree>
    <p:extLst>
      <p:ext uri="{BB962C8B-B14F-4D97-AF65-F5344CB8AC3E}">
        <p14:creationId xmlns:p14="http://schemas.microsoft.com/office/powerpoint/2010/main" xmlns="" val="11099517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346" name="Rectangle 4">
            <a:extLst>
              <a:ext uri="{FF2B5EF4-FFF2-40B4-BE49-F238E27FC236}">
                <a16:creationId xmlns:a16="http://schemas.microsoft.com/office/drawing/2014/main" xmlns="" id="{A929FCA7-4653-410D-9391-FE87C3129FE3}"/>
              </a:ext>
            </a:extLst>
          </p:cNvPr>
          <p:cNvSpPr>
            <a:spLocks noChangeArrowheads="1"/>
          </p:cNvSpPr>
          <p:nvPr/>
        </p:nvSpPr>
        <p:spPr bwMode="auto">
          <a:xfrm>
            <a:off x="717693" y="266837"/>
            <a:ext cx="7772400" cy="812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es-ES_tradnl" altLang="es-ES_tradnl" sz="3600" b="1" dirty="0" smtClean="0">
                <a:latin typeface="Arial Black" panose="020B0A04020102020204" pitchFamily="34" charset="0"/>
                <a:cs typeface="Calibri" pitchFamily="34" charset="0"/>
              </a:rPr>
              <a:t>Limpieza terminal</a:t>
            </a:r>
          </a:p>
          <a:p>
            <a:pPr algn="ctr" eaLnBrk="1" hangingPunct="1"/>
            <a:r>
              <a:rPr lang="es-ES_tradnl" altLang="es-ES_tradnl" sz="3600" b="1" dirty="0" smtClean="0">
                <a:latin typeface="Arial Black" panose="020B0A04020102020204" pitchFamily="34" charset="0"/>
                <a:cs typeface="Calibri" pitchFamily="34" charset="0"/>
              </a:rPr>
              <a:t>Orden a seguir</a:t>
            </a:r>
            <a:endParaRPr lang="es-ES" altLang="es-ES_tradnl" sz="3600" b="1" dirty="0">
              <a:latin typeface="Arial Black" panose="020B0A04020102020204" pitchFamily="34" charset="0"/>
              <a:cs typeface="Calibri" pitchFamily="34" charset="0"/>
            </a:endParaRPr>
          </a:p>
        </p:txBody>
      </p:sp>
      <p:sp>
        <p:nvSpPr>
          <p:cNvPr id="57347" name="Rectangle 5">
            <a:extLst>
              <a:ext uri="{FF2B5EF4-FFF2-40B4-BE49-F238E27FC236}">
                <a16:creationId xmlns:a16="http://schemas.microsoft.com/office/drawing/2014/main" xmlns="" id="{1A93BBF0-E713-4010-83EE-622EEE9A9D65}"/>
              </a:ext>
            </a:extLst>
          </p:cNvPr>
          <p:cNvSpPr>
            <a:spLocks noChangeArrowheads="1"/>
          </p:cNvSpPr>
          <p:nvPr/>
        </p:nvSpPr>
        <p:spPr bwMode="auto">
          <a:xfrm>
            <a:off x="502384" y="1585466"/>
            <a:ext cx="8203018" cy="41939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marL="457200" indent="-457200" algn="just" eaLnBrk="1" hangingPunct="1">
              <a:spcBef>
                <a:spcPts val="0"/>
              </a:spcBef>
              <a:buClr>
                <a:schemeClr val="tx2"/>
              </a:buClr>
              <a:buSzPct val="100000"/>
              <a:buFont typeface="+mj-lt"/>
              <a:buAutoNum type="arabicPeriod"/>
            </a:pPr>
            <a:r>
              <a:rPr lang="es-ES_tradnl" altLang="es-ES_tradnl" sz="2000" dirty="0">
                <a:latin typeface="Arial" panose="020B0604020202020204" pitchFamily="34" charset="0"/>
                <a:cs typeface="Arial" panose="020B0604020202020204" pitchFamily="34" charset="0"/>
              </a:rPr>
              <a:t>Sacar de la habitación todo material que no es propio de la misma.</a:t>
            </a:r>
          </a:p>
          <a:p>
            <a:pPr marL="457200" indent="-457200" algn="just" eaLnBrk="1" hangingPunct="1">
              <a:spcBef>
                <a:spcPts val="0"/>
              </a:spcBef>
              <a:buClr>
                <a:schemeClr val="tx2"/>
              </a:buClr>
              <a:buSzPct val="100000"/>
              <a:buFont typeface="+mj-lt"/>
              <a:buAutoNum type="arabicPeriod"/>
            </a:pPr>
            <a:r>
              <a:rPr lang="es-ES_tradnl" altLang="es-ES_tradnl" sz="2000" dirty="0">
                <a:latin typeface="Arial" panose="020B0604020202020204" pitchFamily="34" charset="0"/>
                <a:cs typeface="Arial" panose="020B0604020202020204" pitchFamily="34" charset="0"/>
              </a:rPr>
              <a:t>Abrir cajones y armarios para verificar  si hay objetos personales del paciente. </a:t>
            </a:r>
          </a:p>
          <a:p>
            <a:pPr marL="457200" indent="-457200" algn="just" eaLnBrk="1" hangingPunct="1">
              <a:spcBef>
                <a:spcPts val="0"/>
              </a:spcBef>
              <a:buClr>
                <a:schemeClr val="tx2"/>
              </a:buClr>
              <a:buSzPct val="100000"/>
              <a:buFont typeface="+mj-lt"/>
              <a:buAutoNum type="arabicPeriod"/>
            </a:pPr>
            <a:r>
              <a:rPr lang="es-ES_tradnl" altLang="es-ES_tradnl" sz="2000" dirty="0">
                <a:latin typeface="Arial" panose="020B0604020202020204" pitchFamily="34" charset="0"/>
                <a:cs typeface="Arial" panose="020B0604020202020204" pitchFamily="34" charset="0"/>
              </a:rPr>
              <a:t> Toda la ropa de la unidad se guarda en bolsas en la habitación, para ser enviadas a lavandería.</a:t>
            </a:r>
          </a:p>
          <a:p>
            <a:pPr marL="457200" indent="-457200" algn="just" eaLnBrk="1" hangingPunct="1">
              <a:spcBef>
                <a:spcPts val="0"/>
              </a:spcBef>
              <a:buClr>
                <a:schemeClr val="tx2"/>
              </a:buClr>
              <a:buSzPct val="100000"/>
              <a:buFont typeface="+mj-lt"/>
              <a:buAutoNum type="arabicPeriod"/>
            </a:pPr>
            <a:r>
              <a:rPr lang="es-ES_tradnl" altLang="es-ES_tradnl" sz="2000" dirty="0">
                <a:latin typeface="Arial" panose="020B0604020202020204" pitchFamily="34" charset="0"/>
                <a:cs typeface="Arial" panose="020B0604020202020204" pitchFamily="34" charset="0"/>
              </a:rPr>
              <a:t>Limpiar cajones y estantes del armario con paño húmedo.</a:t>
            </a:r>
          </a:p>
          <a:p>
            <a:pPr marL="457200" indent="-457200" algn="just" eaLnBrk="1" hangingPunct="1">
              <a:spcBef>
                <a:spcPts val="0"/>
              </a:spcBef>
              <a:buClr>
                <a:schemeClr val="tx2"/>
              </a:buClr>
              <a:buSzPct val="100000"/>
              <a:buFont typeface="+mj-lt"/>
              <a:buAutoNum type="arabicPeriod"/>
            </a:pPr>
            <a:r>
              <a:rPr lang="es-ES_tradnl" altLang="es-ES_tradnl" sz="2000" dirty="0">
                <a:latin typeface="Arial" panose="020B0604020202020204" pitchFamily="34" charset="0"/>
                <a:cs typeface="Arial" panose="020B0604020202020204" pitchFamily="34" charset="0"/>
              </a:rPr>
              <a:t>Limpiar superficies horizontales ( mesitas de luz, sillas objetos que se encuentran encima de las mesitas) utilizar paño embebido en  la solución con detergente, luego enjuagar y proceder a pasar el paño con solución desinfectante</a:t>
            </a:r>
          </a:p>
          <a:p>
            <a:pPr marL="457200" indent="-457200" algn="just" eaLnBrk="1" hangingPunct="1">
              <a:spcBef>
                <a:spcPts val="0"/>
              </a:spcBef>
              <a:buClr>
                <a:schemeClr val="tx2"/>
              </a:buClr>
              <a:buSzPct val="100000"/>
              <a:buFont typeface="+mj-lt"/>
              <a:buAutoNum type="arabicPeriod"/>
            </a:pPr>
            <a:r>
              <a:rPr lang="es-ES_tradnl" altLang="es-ES_tradnl" sz="2000" dirty="0">
                <a:latin typeface="Arial" panose="020B0604020202020204" pitchFamily="34" charset="0"/>
                <a:cs typeface="Arial" panose="020B0604020202020204" pitchFamily="34" charset="0"/>
              </a:rPr>
              <a:t>Limpiar la cama  </a:t>
            </a:r>
            <a:r>
              <a:rPr lang="es-ES_tradnl" altLang="es-ES_tradnl" sz="2000" dirty="0" smtClean="0">
                <a:latin typeface="Arial" panose="020B0604020202020204" pitchFamily="34" charset="0"/>
                <a:cs typeface="Arial" panose="020B0604020202020204" pitchFamily="34" charset="0"/>
              </a:rPr>
              <a:t>  a</a:t>
            </a:r>
            <a:r>
              <a:rPr lang="es-ES_tradnl" altLang="es-ES_tradnl" sz="2000" dirty="0">
                <a:latin typeface="Arial" panose="020B0604020202020204" pitchFamily="34" charset="0"/>
                <a:cs typeface="Arial" panose="020B0604020202020204" pitchFamily="34" charset="0"/>
              </a:rPr>
              <a:t>)  Limpiar la cubierta y lados del colchón.</a:t>
            </a:r>
          </a:p>
          <a:p>
            <a:pPr marL="457200" indent="-457200" algn="just" eaLnBrk="1" hangingPunct="1">
              <a:spcBef>
                <a:spcPts val="0"/>
              </a:spcBef>
              <a:buClr>
                <a:schemeClr val="tx2"/>
              </a:buClr>
              <a:buSzPct val="70000"/>
            </a:pPr>
            <a:r>
              <a:rPr lang="es-ES_tradnl" altLang="es-ES_tradnl" sz="2000" dirty="0">
                <a:latin typeface="Arial" panose="020B0604020202020204" pitchFamily="34" charset="0"/>
                <a:cs typeface="Arial" panose="020B0604020202020204" pitchFamily="34" charset="0"/>
              </a:rPr>
              <a:t>                                  </a:t>
            </a:r>
            <a:r>
              <a:rPr lang="es-ES_tradnl" altLang="es-ES_tradnl" sz="2000" dirty="0" smtClean="0">
                <a:latin typeface="Arial" panose="020B0604020202020204" pitchFamily="34" charset="0"/>
                <a:cs typeface="Arial" panose="020B0604020202020204" pitchFamily="34" charset="0"/>
              </a:rPr>
              <a:t>  b) Limpiar </a:t>
            </a:r>
            <a:r>
              <a:rPr lang="es-ES_tradnl" altLang="es-ES_tradnl" sz="2000" dirty="0">
                <a:latin typeface="Arial" panose="020B0604020202020204" pitchFamily="34" charset="0"/>
                <a:cs typeface="Arial" panose="020B0604020202020204" pitchFamily="34" charset="0"/>
              </a:rPr>
              <a:t>la cabecera, las patas y ruedas de la cama, verificar </a:t>
            </a:r>
            <a:r>
              <a:rPr lang="es-ES_tradnl" altLang="es-ES_tradnl" sz="2000" dirty="0" smtClean="0">
                <a:latin typeface="Arial" panose="020B0604020202020204" pitchFamily="34" charset="0"/>
                <a:cs typeface="Arial" panose="020B0604020202020204" pitchFamily="34" charset="0"/>
              </a:rPr>
              <a:t>el </a:t>
            </a:r>
            <a:r>
              <a:rPr lang="es-ES_tradnl" altLang="es-ES_tradnl" sz="2000" dirty="0">
                <a:latin typeface="Arial" panose="020B0604020202020204" pitchFamily="34" charset="0"/>
                <a:cs typeface="Arial" panose="020B0604020202020204" pitchFamily="34" charset="0"/>
              </a:rPr>
              <a:t>funcionamiento de las mismas.</a:t>
            </a:r>
          </a:p>
          <a:p>
            <a:pPr lvl="1" algn="just" eaLnBrk="1" hangingPunct="1">
              <a:spcBef>
                <a:spcPts val="0"/>
              </a:spcBef>
              <a:buClr>
                <a:schemeClr val="tx2"/>
              </a:buClr>
              <a:buSzPct val="70000"/>
              <a:buFont typeface="Wingdings" panose="05000000000000000000" pitchFamily="2" charset="2"/>
              <a:buChar char="¡"/>
            </a:pPr>
            <a:endParaRPr lang="es-ES" altLang="es-ES_tradnl" sz="2000" dirty="0">
              <a:latin typeface="Arial" panose="020B0604020202020204" pitchFamily="34" charset="0"/>
              <a:cs typeface="Arial" panose="020B0604020202020204" pitchFamily="34" charset="0"/>
            </a:endParaRPr>
          </a:p>
        </p:txBody>
      </p:sp>
      <p:pic>
        <p:nvPicPr>
          <p:cNvPr id="4" name="Picture 3"/>
          <p:cNvPicPr/>
          <p:nvPr/>
        </p:nvPicPr>
        <p:blipFill rotWithShape="1">
          <a:blip r:embed="rId2" cstate="print"/>
          <a:srcRect l="-475" t="1320" r="88409" b="-1170"/>
          <a:stretch/>
        </p:blipFill>
        <p:spPr>
          <a:xfrm>
            <a:off x="0" y="0"/>
            <a:ext cx="1359048" cy="1156370"/>
          </a:xfrm>
          <a:prstGeom prst="rect">
            <a:avLst/>
          </a:prstGeom>
        </p:spPr>
      </p:pic>
      <p:pic>
        <p:nvPicPr>
          <p:cNvPr id="5" name="Picture 4"/>
          <p:cNvPicPr/>
          <p:nvPr/>
        </p:nvPicPr>
        <p:blipFill rotWithShape="1">
          <a:blip r:embed="rId2" cstate="print"/>
          <a:srcRect l="95257"/>
          <a:stretch/>
        </p:blipFill>
        <p:spPr bwMode="auto">
          <a:xfrm>
            <a:off x="8643638" y="-5058"/>
            <a:ext cx="500362" cy="1084695"/>
          </a:xfrm>
          <a:prstGeom prst="rect">
            <a:avLst/>
          </a:prstGeom>
          <a:ln>
            <a:noFill/>
          </a:ln>
          <a:extLst>
            <a:ext uri="{53640926-AAD7-44D8-BBD7-CCE9431645EC}">
              <a14:shadowObscured xmlns:a14="http://schemas.microsoft.com/office/drawing/2010/main" xmlns=""/>
            </a:ext>
          </a:extLst>
        </p:spPr>
      </p:pic>
      <p:pic>
        <p:nvPicPr>
          <p:cNvPr id="6" name="Imagen 5996"/>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084378" y="6149297"/>
            <a:ext cx="5039031" cy="593150"/>
          </a:xfrm>
          <a:prstGeom prst="rect">
            <a:avLst/>
          </a:prstGeom>
          <a:noFill/>
          <a:ln>
            <a:noFill/>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88292" y="1272056"/>
            <a:ext cx="7943989" cy="658022"/>
          </a:xfrm>
          <a:prstGeom prst="rect">
            <a:avLst/>
          </a:prstGeom>
        </p:spPr>
        <p:txBody>
          <a:bodyPr vert="horz" lIns="68652" tIns="34326" rIns="68652" bIns="34326" rtlCol="0" anchor="ctr">
            <a:normAutofit/>
          </a:bodyPr>
          <a:lstStyle>
            <a:lvl1pPr algn="l" defTabSz="1217889" rtl="0" eaLnBrk="1" latinLnBrk="0" hangingPunct="1">
              <a:lnSpc>
                <a:spcPct val="90000"/>
              </a:lnSpc>
              <a:spcBef>
                <a:spcPct val="0"/>
              </a:spcBef>
              <a:buNone/>
              <a:defRPr sz="5860" kern="1200">
                <a:solidFill>
                  <a:schemeClr val="tx1"/>
                </a:solidFill>
                <a:latin typeface="+mj-lt"/>
                <a:ea typeface="+mj-ea"/>
                <a:cs typeface="+mj-cs"/>
              </a:defRPr>
            </a:lvl1pPr>
          </a:lstStyle>
          <a:p>
            <a:pPr algn="ctr"/>
            <a:r>
              <a:rPr lang="es-PY" sz="3600" b="1" dirty="0" smtClean="0">
                <a:latin typeface="Arial Black" panose="020B0A04020102020204" pitchFamily="34" charset="0"/>
                <a:cs typeface="Arial" panose="020B0604020202020204" pitchFamily="34" charset="0"/>
              </a:rPr>
              <a:t>Objetivos</a:t>
            </a:r>
            <a:endParaRPr lang="es-PY" sz="3600" b="1" dirty="0">
              <a:latin typeface="Arial Black" panose="020B0A04020102020204" pitchFamily="34" charset="0"/>
              <a:cs typeface="Arial" panose="020B0604020202020204" pitchFamily="34" charset="0"/>
            </a:endParaRPr>
          </a:p>
        </p:txBody>
      </p:sp>
      <p:sp>
        <p:nvSpPr>
          <p:cNvPr id="5" name="Content Placeholder 2"/>
          <p:cNvSpPr txBox="1">
            <a:spLocks/>
          </p:cNvSpPr>
          <p:nvPr/>
        </p:nvSpPr>
        <p:spPr>
          <a:xfrm>
            <a:off x="756938" y="2732655"/>
            <a:ext cx="7886700" cy="2223140"/>
          </a:xfrm>
          <a:prstGeom prst="rect">
            <a:avLst/>
          </a:prstGeom>
        </p:spPr>
        <p:txBody>
          <a:bodyPr vert="horz" lIns="68652" tIns="34326" rIns="68652" bIns="34326" rtlCol="0">
            <a:noAutofit/>
          </a:bodyPr>
          <a:lstStyle>
            <a:lvl1pPr marL="304472" indent="-304472" algn="l" defTabSz="1217889" rtl="0" eaLnBrk="1" latinLnBrk="0" hangingPunct="1">
              <a:lnSpc>
                <a:spcPct val="90000"/>
              </a:lnSpc>
              <a:spcBef>
                <a:spcPts val="1332"/>
              </a:spcBef>
              <a:buFont typeface="Arial" panose="020B0604020202020204" pitchFamily="34" charset="0"/>
              <a:buChar char="•"/>
              <a:defRPr sz="3729" kern="1200">
                <a:solidFill>
                  <a:schemeClr val="tx1"/>
                </a:solidFill>
                <a:latin typeface="+mn-lt"/>
                <a:ea typeface="+mn-ea"/>
                <a:cs typeface="+mn-cs"/>
              </a:defRPr>
            </a:lvl1pPr>
            <a:lvl2pPr marL="913417" indent="-304472" algn="l" defTabSz="1217889" rtl="0" eaLnBrk="1" latinLnBrk="0" hangingPunct="1">
              <a:lnSpc>
                <a:spcPct val="90000"/>
              </a:lnSpc>
              <a:spcBef>
                <a:spcPts val="666"/>
              </a:spcBef>
              <a:buFont typeface="Arial" panose="020B0604020202020204" pitchFamily="34" charset="0"/>
              <a:buChar char="•"/>
              <a:defRPr sz="3197" kern="1200">
                <a:solidFill>
                  <a:schemeClr val="tx1"/>
                </a:solidFill>
                <a:latin typeface="+mn-lt"/>
                <a:ea typeface="+mn-ea"/>
                <a:cs typeface="+mn-cs"/>
              </a:defRPr>
            </a:lvl2pPr>
            <a:lvl3pPr marL="1522362" indent="-304472" algn="l" defTabSz="1217889" rtl="0" eaLnBrk="1" latinLnBrk="0" hangingPunct="1">
              <a:lnSpc>
                <a:spcPct val="90000"/>
              </a:lnSpc>
              <a:spcBef>
                <a:spcPts val="666"/>
              </a:spcBef>
              <a:buFont typeface="Arial" panose="020B0604020202020204" pitchFamily="34" charset="0"/>
              <a:buChar char="•"/>
              <a:defRPr sz="2664" kern="1200">
                <a:solidFill>
                  <a:schemeClr val="tx1"/>
                </a:solidFill>
                <a:latin typeface="+mn-lt"/>
                <a:ea typeface="+mn-ea"/>
                <a:cs typeface="+mn-cs"/>
              </a:defRPr>
            </a:lvl3pPr>
            <a:lvl4pPr marL="2131306"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4pPr>
            <a:lvl5pPr marL="2740251"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5pPr>
            <a:lvl6pPr marL="3349196"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6pPr>
            <a:lvl7pPr marL="3958140"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7pPr>
            <a:lvl8pPr marL="4567085"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8pPr>
            <a:lvl9pPr marL="5176030"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9pPr>
          </a:lstStyle>
          <a:p>
            <a:r>
              <a:rPr lang="es-ES" sz="1800" dirty="0" smtClean="0">
                <a:latin typeface="Arial" panose="020B0604020202020204" pitchFamily="34" charset="0"/>
                <a:cs typeface="Arial" panose="020B0604020202020204" pitchFamily="34" charset="0"/>
              </a:rPr>
              <a:t>Fortalecer </a:t>
            </a:r>
            <a:r>
              <a:rPr lang="es-ES" sz="1800" dirty="0">
                <a:latin typeface="Arial" panose="020B0604020202020204" pitchFamily="34" charset="0"/>
                <a:cs typeface="Arial" panose="020B0604020202020204" pitchFamily="34" charset="0"/>
              </a:rPr>
              <a:t>la correcta organización, limpieza y desinfección de los servicios de salud del Sistema Nacional de Salud para prevención de las IRA de los diferentes niveles.</a:t>
            </a:r>
          </a:p>
          <a:p>
            <a:r>
              <a:rPr lang="es-ES" sz="1800" dirty="0" smtClean="0">
                <a:latin typeface="Arial" panose="020B0604020202020204" pitchFamily="34" charset="0"/>
                <a:cs typeface="Arial" panose="020B0604020202020204" pitchFamily="34" charset="0"/>
              </a:rPr>
              <a:t>Contribuir </a:t>
            </a:r>
            <a:r>
              <a:rPr lang="es-ES" sz="1800" dirty="0">
                <a:latin typeface="Arial" panose="020B0604020202020204" pitchFamily="34" charset="0"/>
                <a:cs typeface="Arial" panose="020B0604020202020204" pitchFamily="34" charset="0"/>
              </a:rPr>
              <a:t>a la seguridad y protección del personal de salud y de pacientes en el nuevo modo COVID de vivir en los diferentes niveles</a:t>
            </a:r>
            <a:r>
              <a:rPr lang="es-ES" sz="1800" dirty="0" smtClean="0">
                <a:latin typeface="Arial" panose="020B0604020202020204" pitchFamily="34" charset="0"/>
                <a:cs typeface="Arial" panose="020B0604020202020204" pitchFamily="34" charset="0"/>
              </a:rPr>
              <a:t>.</a:t>
            </a:r>
            <a:endParaRPr lang="es-ES" sz="1800" dirty="0">
              <a:latin typeface="Arial" panose="020B0604020202020204" pitchFamily="34" charset="0"/>
              <a:cs typeface="Arial" panose="020B0604020202020204" pitchFamily="34" charset="0"/>
            </a:endParaRPr>
          </a:p>
          <a:p>
            <a:r>
              <a:rPr lang="es-ES" sz="1800" dirty="0">
                <a:latin typeface="Arial" panose="020B0604020202020204" pitchFamily="34" charset="0"/>
                <a:cs typeface="Arial" panose="020B0604020202020204" pitchFamily="34" charset="0"/>
              </a:rPr>
              <a:t>Instar a la optimización de equipos de protección personal y adopción de medidas de higiene para la prevención de IRA en el personal de salud</a:t>
            </a:r>
            <a:r>
              <a:rPr lang="es-ES" sz="1800" dirty="0" smtClean="0">
                <a:latin typeface="Arial" panose="020B0604020202020204" pitchFamily="34" charset="0"/>
                <a:cs typeface="Arial" panose="020B0604020202020204" pitchFamily="34" charset="0"/>
              </a:rPr>
              <a:t>.</a:t>
            </a:r>
            <a:endParaRPr lang="es-ES" sz="1800" dirty="0">
              <a:latin typeface="Arial" panose="020B0604020202020204" pitchFamily="34" charset="0"/>
              <a:cs typeface="Arial" panose="020B0604020202020204" pitchFamily="34" charset="0"/>
            </a:endParaRPr>
          </a:p>
        </p:txBody>
      </p:sp>
      <p:pic>
        <p:nvPicPr>
          <p:cNvPr id="6" name="Picture 5"/>
          <p:cNvPicPr/>
          <p:nvPr/>
        </p:nvPicPr>
        <p:blipFill rotWithShape="1">
          <a:blip r:embed="rId2" cstate="print"/>
          <a:srcRect l="-475" t="1320" r="88409" b="-1170"/>
          <a:stretch/>
        </p:blipFill>
        <p:spPr>
          <a:xfrm>
            <a:off x="-7799" y="1057974"/>
            <a:ext cx="1282145" cy="1090935"/>
          </a:xfrm>
          <a:prstGeom prst="rect">
            <a:avLst/>
          </a:prstGeom>
        </p:spPr>
      </p:pic>
      <p:pic>
        <p:nvPicPr>
          <p:cNvPr id="7" name="Picture 6"/>
          <p:cNvPicPr/>
          <p:nvPr/>
        </p:nvPicPr>
        <p:blipFill rotWithShape="1">
          <a:blip r:embed="rId2" cstate="print"/>
          <a:srcRect l="95257"/>
          <a:stretch/>
        </p:blipFill>
        <p:spPr bwMode="auto">
          <a:xfrm>
            <a:off x="8643638" y="1056347"/>
            <a:ext cx="500362" cy="1084695"/>
          </a:xfrm>
          <a:prstGeom prst="rect">
            <a:avLst/>
          </a:prstGeom>
          <a:ln>
            <a:noFill/>
          </a:ln>
          <a:extLst>
            <a:ext uri="{53640926-AAD7-44D8-BBD7-CCE9431645EC}">
              <a14:shadowObscured xmlns:a14="http://schemas.microsoft.com/office/drawing/2010/main" xmlns=""/>
            </a:ext>
          </a:extLst>
        </p:spPr>
      </p:pic>
      <p:pic>
        <p:nvPicPr>
          <p:cNvPr id="10" name="Imagen 5996"/>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180773" y="6080629"/>
            <a:ext cx="5039031" cy="593150"/>
          </a:xfrm>
          <a:prstGeom prst="rect">
            <a:avLst/>
          </a:prstGeom>
          <a:noFill/>
          <a:ln>
            <a:noFill/>
          </a:ln>
        </p:spPr>
      </p:pic>
    </p:spTree>
    <p:extLst>
      <p:ext uri="{BB962C8B-B14F-4D97-AF65-F5344CB8AC3E}">
        <p14:creationId xmlns:p14="http://schemas.microsoft.com/office/powerpoint/2010/main" xmlns="" val="672792022"/>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219200" y="3162359"/>
            <a:ext cx="2812473" cy="2590800"/>
          </a:xfrm>
          <a:prstGeom prst="rect">
            <a:avLst/>
          </a:prstGeom>
          <a:solidFill>
            <a:schemeClr val="bg2">
              <a:lumMod val="9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PY" sz="2800" b="1" dirty="0" smtClean="0">
                <a:solidFill>
                  <a:schemeClr val="bg2">
                    <a:lumMod val="25000"/>
                  </a:schemeClr>
                </a:solidFill>
                <a:latin typeface="Arial" panose="020B0604020202020204" pitchFamily="34" charset="0"/>
                <a:cs typeface="Arial" panose="020B0604020202020204" pitchFamily="34" charset="0"/>
              </a:rPr>
              <a:t>FRENTE</a:t>
            </a:r>
            <a:endParaRPr lang="es-PY" sz="2800" b="1" dirty="0">
              <a:solidFill>
                <a:schemeClr val="bg2">
                  <a:lumMod val="25000"/>
                </a:schemeClr>
              </a:solidFill>
              <a:latin typeface="Arial" panose="020B0604020202020204" pitchFamily="34" charset="0"/>
              <a:cs typeface="Arial" panose="020B0604020202020204" pitchFamily="34" charset="0"/>
            </a:endParaRPr>
          </a:p>
        </p:txBody>
      </p:sp>
      <p:cxnSp>
        <p:nvCxnSpPr>
          <p:cNvPr id="21" name="Straight Connector 20"/>
          <p:cNvCxnSpPr>
            <a:stCxn id="9" idx="3"/>
            <a:endCxn id="9" idx="1"/>
          </p:cNvCxnSpPr>
          <p:nvPr/>
        </p:nvCxnSpPr>
        <p:spPr>
          <a:xfrm flipH="1">
            <a:off x="1219200" y="4457759"/>
            <a:ext cx="2812473" cy="0"/>
          </a:xfrm>
          <a:prstGeom prst="line">
            <a:avLst/>
          </a:prstGeom>
          <a:ln w="38100">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ítulo 1"/>
          <p:cNvSpPr>
            <a:spLocks noGrp="1"/>
          </p:cNvSpPr>
          <p:nvPr>
            <p:ph type="title"/>
          </p:nvPr>
        </p:nvSpPr>
        <p:spPr>
          <a:xfrm>
            <a:off x="1219200" y="142753"/>
            <a:ext cx="7424437" cy="1320800"/>
          </a:xfrm>
        </p:spPr>
        <p:txBody>
          <a:bodyPr>
            <a:normAutofit/>
          </a:bodyPr>
          <a:lstStyle/>
          <a:p>
            <a:pPr algn="ctr"/>
            <a:r>
              <a:rPr lang="es-PY" dirty="0" smtClean="0">
                <a:solidFill>
                  <a:schemeClr val="tx1"/>
                </a:solidFill>
                <a:latin typeface="Arial Black" panose="020B0A04020102020204" pitchFamily="34" charset="0"/>
                <a:cs typeface="Calibri" pitchFamily="34" charset="0"/>
              </a:rPr>
              <a:t>Cómo usar los paños de limpieza</a:t>
            </a:r>
            <a:endParaRPr lang="es-PY" dirty="0">
              <a:solidFill>
                <a:schemeClr val="tx1"/>
              </a:solidFill>
              <a:latin typeface="Arial Black" panose="020B0A04020102020204" pitchFamily="34" charset="0"/>
              <a:cs typeface="Calibri" pitchFamily="34" charset="0"/>
            </a:endParaRPr>
          </a:p>
        </p:txBody>
      </p:sp>
      <p:sp>
        <p:nvSpPr>
          <p:cNvPr id="3" name="Marcador de contenido 2"/>
          <p:cNvSpPr>
            <a:spLocks noGrp="1"/>
          </p:cNvSpPr>
          <p:nvPr>
            <p:ph idx="1"/>
          </p:nvPr>
        </p:nvSpPr>
        <p:spPr>
          <a:xfrm>
            <a:off x="552238" y="1565171"/>
            <a:ext cx="8103310" cy="1330430"/>
          </a:xfrm>
        </p:spPr>
        <p:txBody>
          <a:bodyPr>
            <a:normAutofit/>
          </a:bodyPr>
          <a:lstStyle/>
          <a:p>
            <a:pPr>
              <a:buClrTx/>
              <a:buSzPct val="100000"/>
              <a:buFont typeface="Arial" panose="020B0604020202020204" pitchFamily="34" charset="0"/>
              <a:buChar char="•"/>
            </a:pPr>
            <a:r>
              <a:rPr lang="es-PY" sz="2000" dirty="0">
                <a:latin typeface="Arial" panose="020B0604020202020204" pitchFamily="34" charset="0"/>
                <a:cs typeface="Arial" panose="020B0604020202020204" pitchFamily="34" charset="0"/>
              </a:rPr>
              <a:t>La técnica de los 8 pliegues brinda mejor rendimiento</a:t>
            </a:r>
            <a:r>
              <a:rPr lang="es-PY" sz="2000" dirty="0" smtClean="0">
                <a:latin typeface="Arial" panose="020B0604020202020204" pitchFamily="34" charset="0"/>
                <a:cs typeface="Arial" panose="020B0604020202020204" pitchFamily="34" charset="0"/>
              </a:rPr>
              <a:t>.</a:t>
            </a:r>
            <a:endParaRPr lang="es-PY" sz="2000" dirty="0">
              <a:latin typeface="Arial" panose="020B0604020202020204" pitchFamily="34" charset="0"/>
              <a:cs typeface="Arial" panose="020B0604020202020204" pitchFamily="34" charset="0"/>
            </a:endParaRPr>
          </a:p>
          <a:p>
            <a:pPr>
              <a:buClrTx/>
              <a:buSzPct val="100000"/>
              <a:buFont typeface="Arial" panose="020B0604020202020204" pitchFamily="34" charset="0"/>
              <a:buChar char="•"/>
            </a:pPr>
            <a:r>
              <a:rPr lang="es-PY" sz="2000" dirty="0">
                <a:latin typeface="Arial" panose="020B0604020202020204" pitchFamily="34" charset="0"/>
                <a:cs typeface="Arial" panose="020B0604020202020204" pitchFamily="34" charset="0"/>
              </a:rPr>
              <a:t>Se utiliza cada pliegue en un área para no contaminar con el área posterior.</a:t>
            </a:r>
          </a:p>
        </p:txBody>
      </p:sp>
      <p:pic>
        <p:nvPicPr>
          <p:cNvPr id="6" name="Picture 5"/>
          <p:cNvPicPr/>
          <p:nvPr/>
        </p:nvPicPr>
        <p:blipFill rotWithShape="1">
          <a:blip r:embed="rId2" cstate="print"/>
          <a:srcRect l="-475" t="1320" r="88409" b="-1170"/>
          <a:stretch/>
        </p:blipFill>
        <p:spPr>
          <a:xfrm>
            <a:off x="0" y="0"/>
            <a:ext cx="1359048" cy="1156370"/>
          </a:xfrm>
          <a:prstGeom prst="rect">
            <a:avLst/>
          </a:prstGeom>
        </p:spPr>
      </p:pic>
      <p:pic>
        <p:nvPicPr>
          <p:cNvPr id="7" name="Picture 6"/>
          <p:cNvPicPr/>
          <p:nvPr/>
        </p:nvPicPr>
        <p:blipFill rotWithShape="1">
          <a:blip r:embed="rId2" cstate="print"/>
          <a:srcRect l="95257"/>
          <a:stretch/>
        </p:blipFill>
        <p:spPr bwMode="auto">
          <a:xfrm>
            <a:off x="8643638" y="-5058"/>
            <a:ext cx="500362" cy="1084695"/>
          </a:xfrm>
          <a:prstGeom prst="rect">
            <a:avLst/>
          </a:prstGeom>
          <a:ln>
            <a:noFill/>
          </a:ln>
          <a:extLst>
            <a:ext uri="{53640926-AAD7-44D8-BBD7-CCE9431645EC}">
              <a14:shadowObscured xmlns:a14="http://schemas.microsoft.com/office/drawing/2010/main" xmlns=""/>
            </a:ext>
          </a:extLst>
        </p:spPr>
      </p:pic>
      <p:pic>
        <p:nvPicPr>
          <p:cNvPr id="8" name="Imagen 5996"/>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084378" y="6149297"/>
            <a:ext cx="5039031" cy="593150"/>
          </a:xfrm>
          <a:prstGeom prst="rect">
            <a:avLst/>
          </a:prstGeom>
          <a:noFill/>
          <a:ln>
            <a:noFill/>
          </a:ln>
        </p:spPr>
      </p:pic>
      <p:sp>
        <p:nvSpPr>
          <p:cNvPr id="10" name="Rectangle 9"/>
          <p:cNvSpPr/>
          <p:nvPr/>
        </p:nvSpPr>
        <p:spPr>
          <a:xfrm>
            <a:off x="4603893" y="3200399"/>
            <a:ext cx="2812473" cy="2552759"/>
          </a:xfrm>
          <a:prstGeom prst="rect">
            <a:avLst/>
          </a:prstGeom>
          <a:solidFill>
            <a:schemeClr val="bg1">
              <a:lumMod val="75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PY" sz="2800" b="1" dirty="0" smtClean="0">
                <a:solidFill>
                  <a:schemeClr val="bg2">
                    <a:lumMod val="25000"/>
                  </a:schemeClr>
                </a:solidFill>
                <a:latin typeface="Arial" panose="020B0604020202020204" pitchFamily="34" charset="0"/>
                <a:cs typeface="Arial" panose="020B0604020202020204" pitchFamily="34" charset="0"/>
              </a:rPr>
              <a:t>REVERSO</a:t>
            </a:r>
            <a:endParaRPr lang="es-PY" sz="2800" b="1" dirty="0">
              <a:solidFill>
                <a:schemeClr val="bg2">
                  <a:lumMod val="25000"/>
                </a:schemeClr>
              </a:solidFill>
              <a:latin typeface="Arial" panose="020B0604020202020204" pitchFamily="34" charset="0"/>
              <a:cs typeface="Arial" panose="020B0604020202020204" pitchFamily="34" charset="0"/>
            </a:endParaRPr>
          </a:p>
        </p:txBody>
      </p:sp>
      <p:sp>
        <p:nvSpPr>
          <p:cNvPr id="11" name="TextBox 10"/>
          <p:cNvSpPr txBox="1"/>
          <p:nvPr/>
        </p:nvSpPr>
        <p:spPr>
          <a:xfrm>
            <a:off x="1537853" y="3422071"/>
            <a:ext cx="441146" cy="646331"/>
          </a:xfrm>
          <a:prstGeom prst="rect">
            <a:avLst/>
          </a:prstGeom>
          <a:noFill/>
        </p:spPr>
        <p:txBody>
          <a:bodyPr wrap="none" rtlCol="0">
            <a:spAutoFit/>
          </a:bodyPr>
          <a:lstStyle/>
          <a:p>
            <a:r>
              <a:rPr lang="es-PY" sz="3600" b="1" dirty="0" smtClean="0">
                <a:latin typeface="Arial" panose="020B0604020202020204" pitchFamily="34" charset="0"/>
                <a:cs typeface="Arial" panose="020B0604020202020204" pitchFamily="34" charset="0"/>
              </a:rPr>
              <a:t>1</a:t>
            </a:r>
            <a:endParaRPr lang="es-PY" sz="3600" b="1" dirty="0">
              <a:latin typeface="Arial" panose="020B0604020202020204" pitchFamily="34" charset="0"/>
              <a:cs typeface="Arial" panose="020B0604020202020204" pitchFamily="34" charset="0"/>
            </a:endParaRPr>
          </a:p>
        </p:txBody>
      </p:sp>
      <p:sp>
        <p:nvSpPr>
          <p:cNvPr id="12" name="TextBox 11"/>
          <p:cNvSpPr txBox="1"/>
          <p:nvPr/>
        </p:nvSpPr>
        <p:spPr>
          <a:xfrm>
            <a:off x="3269671" y="3422070"/>
            <a:ext cx="441146" cy="646331"/>
          </a:xfrm>
          <a:prstGeom prst="rect">
            <a:avLst/>
          </a:prstGeom>
          <a:noFill/>
        </p:spPr>
        <p:txBody>
          <a:bodyPr wrap="none" rtlCol="0">
            <a:spAutoFit/>
          </a:bodyPr>
          <a:lstStyle/>
          <a:p>
            <a:r>
              <a:rPr lang="es-PY" sz="3600" b="1" dirty="0" smtClean="0">
                <a:latin typeface="Arial" panose="020B0604020202020204" pitchFamily="34" charset="0"/>
                <a:cs typeface="Arial" panose="020B0604020202020204" pitchFamily="34" charset="0"/>
              </a:rPr>
              <a:t>2</a:t>
            </a:r>
            <a:endParaRPr lang="es-PY" sz="3600" b="1" dirty="0">
              <a:latin typeface="Arial" panose="020B0604020202020204" pitchFamily="34" charset="0"/>
              <a:cs typeface="Arial" panose="020B0604020202020204" pitchFamily="34" charset="0"/>
            </a:endParaRPr>
          </a:p>
        </p:txBody>
      </p:sp>
      <p:sp>
        <p:nvSpPr>
          <p:cNvPr id="13" name="TextBox 12"/>
          <p:cNvSpPr txBox="1"/>
          <p:nvPr/>
        </p:nvSpPr>
        <p:spPr>
          <a:xfrm>
            <a:off x="1537853" y="4862943"/>
            <a:ext cx="441146" cy="646331"/>
          </a:xfrm>
          <a:prstGeom prst="rect">
            <a:avLst/>
          </a:prstGeom>
          <a:noFill/>
        </p:spPr>
        <p:txBody>
          <a:bodyPr wrap="none" rtlCol="0">
            <a:spAutoFit/>
          </a:bodyPr>
          <a:lstStyle/>
          <a:p>
            <a:r>
              <a:rPr lang="es-PY" sz="3600" b="1" dirty="0">
                <a:latin typeface="Arial" panose="020B0604020202020204" pitchFamily="34" charset="0"/>
                <a:cs typeface="Arial" panose="020B0604020202020204" pitchFamily="34" charset="0"/>
              </a:rPr>
              <a:t>3</a:t>
            </a:r>
          </a:p>
        </p:txBody>
      </p:sp>
      <p:sp>
        <p:nvSpPr>
          <p:cNvPr id="14" name="TextBox 13"/>
          <p:cNvSpPr txBox="1"/>
          <p:nvPr/>
        </p:nvSpPr>
        <p:spPr>
          <a:xfrm>
            <a:off x="3253615" y="4862943"/>
            <a:ext cx="441146" cy="646331"/>
          </a:xfrm>
          <a:prstGeom prst="rect">
            <a:avLst/>
          </a:prstGeom>
          <a:noFill/>
        </p:spPr>
        <p:txBody>
          <a:bodyPr wrap="none" rtlCol="0">
            <a:spAutoFit/>
          </a:bodyPr>
          <a:lstStyle/>
          <a:p>
            <a:r>
              <a:rPr lang="es-PY" sz="3600" b="1" dirty="0" smtClean="0">
                <a:latin typeface="Arial" panose="020B0604020202020204" pitchFamily="34" charset="0"/>
                <a:cs typeface="Arial" panose="020B0604020202020204" pitchFamily="34" charset="0"/>
              </a:rPr>
              <a:t>4</a:t>
            </a:r>
            <a:endParaRPr lang="es-PY" sz="3600" b="1" dirty="0">
              <a:latin typeface="Arial" panose="020B0604020202020204" pitchFamily="34" charset="0"/>
              <a:cs typeface="Arial" panose="020B0604020202020204" pitchFamily="34" charset="0"/>
            </a:endParaRPr>
          </a:p>
        </p:txBody>
      </p:sp>
      <p:sp>
        <p:nvSpPr>
          <p:cNvPr id="15" name="TextBox 14"/>
          <p:cNvSpPr txBox="1"/>
          <p:nvPr/>
        </p:nvSpPr>
        <p:spPr>
          <a:xfrm>
            <a:off x="4981030" y="3422071"/>
            <a:ext cx="441146" cy="646331"/>
          </a:xfrm>
          <a:prstGeom prst="rect">
            <a:avLst/>
          </a:prstGeom>
          <a:noFill/>
        </p:spPr>
        <p:txBody>
          <a:bodyPr wrap="none" rtlCol="0">
            <a:spAutoFit/>
          </a:bodyPr>
          <a:lstStyle/>
          <a:p>
            <a:r>
              <a:rPr lang="es-PY" sz="3600" b="1" dirty="0">
                <a:latin typeface="Arial" panose="020B0604020202020204" pitchFamily="34" charset="0"/>
                <a:cs typeface="Arial" panose="020B0604020202020204" pitchFamily="34" charset="0"/>
              </a:rPr>
              <a:t>5</a:t>
            </a:r>
          </a:p>
        </p:txBody>
      </p:sp>
      <p:sp>
        <p:nvSpPr>
          <p:cNvPr id="16" name="TextBox 15"/>
          <p:cNvSpPr txBox="1"/>
          <p:nvPr/>
        </p:nvSpPr>
        <p:spPr>
          <a:xfrm>
            <a:off x="6712848" y="3422070"/>
            <a:ext cx="441146" cy="646331"/>
          </a:xfrm>
          <a:prstGeom prst="rect">
            <a:avLst/>
          </a:prstGeom>
          <a:noFill/>
        </p:spPr>
        <p:txBody>
          <a:bodyPr wrap="none" rtlCol="0">
            <a:spAutoFit/>
          </a:bodyPr>
          <a:lstStyle/>
          <a:p>
            <a:r>
              <a:rPr lang="es-PY" sz="3600" b="1" dirty="0">
                <a:latin typeface="Arial" panose="020B0604020202020204" pitchFamily="34" charset="0"/>
                <a:cs typeface="Arial" panose="020B0604020202020204" pitchFamily="34" charset="0"/>
              </a:rPr>
              <a:t>6</a:t>
            </a:r>
          </a:p>
        </p:txBody>
      </p:sp>
      <p:sp>
        <p:nvSpPr>
          <p:cNvPr id="17" name="TextBox 16"/>
          <p:cNvSpPr txBox="1"/>
          <p:nvPr/>
        </p:nvSpPr>
        <p:spPr>
          <a:xfrm>
            <a:off x="4981030" y="4862943"/>
            <a:ext cx="441146" cy="646331"/>
          </a:xfrm>
          <a:prstGeom prst="rect">
            <a:avLst/>
          </a:prstGeom>
          <a:noFill/>
        </p:spPr>
        <p:txBody>
          <a:bodyPr wrap="none" rtlCol="0">
            <a:spAutoFit/>
          </a:bodyPr>
          <a:lstStyle/>
          <a:p>
            <a:r>
              <a:rPr lang="es-PY" sz="3600" b="1" dirty="0" smtClean="0">
                <a:latin typeface="Arial" panose="020B0604020202020204" pitchFamily="34" charset="0"/>
                <a:cs typeface="Arial" panose="020B0604020202020204" pitchFamily="34" charset="0"/>
              </a:rPr>
              <a:t>7</a:t>
            </a:r>
            <a:endParaRPr lang="es-PY" sz="3600" b="1" dirty="0">
              <a:latin typeface="Arial" panose="020B0604020202020204" pitchFamily="34" charset="0"/>
              <a:cs typeface="Arial" panose="020B0604020202020204" pitchFamily="34" charset="0"/>
            </a:endParaRPr>
          </a:p>
        </p:txBody>
      </p:sp>
      <p:sp>
        <p:nvSpPr>
          <p:cNvPr id="18" name="TextBox 17"/>
          <p:cNvSpPr txBox="1"/>
          <p:nvPr/>
        </p:nvSpPr>
        <p:spPr>
          <a:xfrm>
            <a:off x="6696792" y="4862943"/>
            <a:ext cx="441146" cy="646331"/>
          </a:xfrm>
          <a:prstGeom prst="rect">
            <a:avLst/>
          </a:prstGeom>
          <a:noFill/>
        </p:spPr>
        <p:txBody>
          <a:bodyPr wrap="none" rtlCol="0">
            <a:spAutoFit/>
          </a:bodyPr>
          <a:lstStyle/>
          <a:p>
            <a:r>
              <a:rPr lang="es-PY" sz="3600" b="1" dirty="0">
                <a:latin typeface="Arial" panose="020B0604020202020204" pitchFamily="34" charset="0"/>
                <a:cs typeface="Arial" panose="020B0604020202020204" pitchFamily="34" charset="0"/>
              </a:rPr>
              <a:t>8</a:t>
            </a:r>
          </a:p>
        </p:txBody>
      </p:sp>
      <p:cxnSp>
        <p:nvCxnSpPr>
          <p:cNvPr id="20" name="Straight Connector 19"/>
          <p:cNvCxnSpPr>
            <a:stCxn id="9" idx="0"/>
            <a:endCxn id="9" idx="2"/>
          </p:cNvCxnSpPr>
          <p:nvPr/>
        </p:nvCxnSpPr>
        <p:spPr>
          <a:xfrm>
            <a:off x="2625437" y="3162359"/>
            <a:ext cx="0" cy="2590800"/>
          </a:xfrm>
          <a:prstGeom prst="line">
            <a:avLst/>
          </a:prstGeom>
          <a:ln w="38100">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H="1">
            <a:off x="4599709" y="4457759"/>
            <a:ext cx="2812473" cy="0"/>
          </a:xfrm>
          <a:prstGeom prst="line">
            <a:avLst/>
          </a:prstGeom>
          <a:ln w="38100">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6005946" y="3162359"/>
            <a:ext cx="0" cy="2590800"/>
          </a:xfrm>
          <a:prstGeom prst="line">
            <a:avLst/>
          </a:prstGeom>
          <a:ln w="38100">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5032380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2467" name="Rectangle 4">
            <a:extLst>
              <a:ext uri="{FF2B5EF4-FFF2-40B4-BE49-F238E27FC236}">
                <a16:creationId xmlns:a16="http://schemas.microsoft.com/office/drawing/2014/main" xmlns="" id="{7A475E86-B91D-4604-9975-6C1592366B16}"/>
              </a:ext>
            </a:extLst>
          </p:cNvPr>
          <p:cNvSpPr>
            <a:spLocks noRot="1" noChangeArrowheads="1"/>
          </p:cNvSpPr>
          <p:nvPr/>
        </p:nvSpPr>
        <p:spPr bwMode="auto">
          <a:xfrm>
            <a:off x="1071927" y="168422"/>
            <a:ext cx="7327752" cy="7377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es-ES" altLang="es-ES_tradnl" sz="3600" b="1" dirty="0" smtClean="0">
                <a:latin typeface="Arial Black" panose="020B0A04020102020204" pitchFamily="34" charset="0"/>
                <a:cs typeface="Calibri" pitchFamily="34" charset="0"/>
              </a:rPr>
              <a:t>Precauciones para el personal de limpieza</a:t>
            </a:r>
            <a:endParaRPr lang="es-ES" altLang="es-ES_tradnl" sz="3600" b="1" dirty="0">
              <a:latin typeface="Arial Black" panose="020B0A04020102020204" pitchFamily="34" charset="0"/>
              <a:cs typeface="Calibri" pitchFamily="34" charset="0"/>
            </a:endParaRPr>
          </a:p>
        </p:txBody>
      </p:sp>
      <p:sp>
        <p:nvSpPr>
          <p:cNvPr id="62468" name="Rectangle 5">
            <a:extLst>
              <a:ext uri="{FF2B5EF4-FFF2-40B4-BE49-F238E27FC236}">
                <a16:creationId xmlns:a16="http://schemas.microsoft.com/office/drawing/2014/main" xmlns="" id="{C8D97FD3-4EFF-425B-A3D7-F1258FE13F74}"/>
              </a:ext>
            </a:extLst>
          </p:cNvPr>
          <p:cNvSpPr>
            <a:spLocks noChangeArrowheads="1"/>
          </p:cNvSpPr>
          <p:nvPr/>
        </p:nvSpPr>
        <p:spPr bwMode="auto">
          <a:xfrm>
            <a:off x="309194" y="1324792"/>
            <a:ext cx="8584625" cy="581231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lvl1pPr marL="342900" indent="-342900"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just" eaLnBrk="1" hangingPunct="1">
              <a:spcBef>
                <a:spcPts val="0"/>
              </a:spcBef>
              <a:spcAft>
                <a:spcPts val="0"/>
              </a:spcAft>
              <a:buClr>
                <a:schemeClr val="tx2"/>
              </a:buClr>
              <a:buSzPct val="70000"/>
            </a:pPr>
            <a:r>
              <a:rPr lang="es-ES" altLang="es-ES_tradnl" sz="2000" dirty="0">
                <a:latin typeface="Arial" panose="020B0604020202020204" pitchFamily="34" charset="0"/>
                <a:ea typeface="Verdana"/>
                <a:cs typeface="Arial" panose="020B0604020202020204" pitchFamily="34" charset="0"/>
              </a:rPr>
              <a:t>El personal deberá </a:t>
            </a:r>
            <a:endParaRPr lang="es-ES" altLang="es-ES_tradnl" sz="2000" dirty="0" smtClean="0">
              <a:latin typeface="Arial" panose="020B0604020202020204" pitchFamily="34" charset="0"/>
              <a:ea typeface="Verdana"/>
              <a:cs typeface="Arial" panose="020B0604020202020204" pitchFamily="34" charset="0"/>
            </a:endParaRPr>
          </a:p>
          <a:p>
            <a:pPr algn="just" eaLnBrk="1" hangingPunct="1">
              <a:spcBef>
                <a:spcPts val="0"/>
              </a:spcBef>
              <a:spcAft>
                <a:spcPts val="0"/>
              </a:spcAft>
              <a:buClr>
                <a:schemeClr val="tx2"/>
              </a:buClr>
              <a:buSzPct val="70000"/>
            </a:pPr>
            <a:endParaRPr lang="es-ES" altLang="es-ES_tradnl" sz="2000" dirty="0">
              <a:latin typeface="Arial" panose="020B0604020202020204" pitchFamily="34" charset="0"/>
              <a:ea typeface="Verdana"/>
              <a:cs typeface="Arial" panose="020B0604020202020204" pitchFamily="34" charset="0"/>
            </a:endParaRPr>
          </a:p>
          <a:p>
            <a:pPr algn="just" eaLnBrk="1" hangingPunct="1">
              <a:spcBef>
                <a:spcPts val="0"/>
              </a:spcBef>
              <a:spcAft>
                <a:spcPts val="0"/>
              </a:spcAft>
              <a:buSzPct val="100000"/>
              <a:buFont typeface="Arial" panose="020B0604020202020204" pitchFamily="34" charset="0"/>
              <a:buChar char="•"/>
            </a:pPr>
            <a:r>
              <a:rPr lang="es-ES" altLang="es-ES_tradnl" sz="2000" dirty="0">
                <a:latin typeface="Arial" panose="020B0604020202020204" pitchFamily="34" charset="0"/>
                <a:ea typeface="Verdana"/>
                <a:cs typeface="Arial" panose="020B0604020202020204" pitchFamily="34" charset="0"/>
              </a:rPr>
              <a:t>Usar vestimenta adecuada. Utilizar el uniforme correspondiente dentro del establecimiento (chomba; pantalón; gorro; calzado cerrado de goma, impermeable, con suela antideslizante; guantes domésticos y delantal impermeable cuando sea necesario</a:t>
            </a:r>
            <a:r>
              <a:rPr lang="es-ES" altLang="es-ES_tradnl" sz="2000" dirty="0" smtClean="0">
                <a:latin typeface="Arial" panose="020B0604020202020204" pitchFamily="34" charset="0"/>
                <a:ea typeface="Verdana"/>
                <a:cs typeface="Arial" panose="020B0604020202020204" pitchFamily="34" charset="0"/>
              </a:rPr>
              <a:t>).</a:t>
            </a:r>
          </a:p>
          <a:p>
            <a:pPr algn="just" eaLnBrk="1" hangingPunct="1">
              <a:spcBef>
                <a:spcPts val="0"/>
              </a:spcBef>
              <a:spcAft>
                <a:spcPts val="0"/>
              </a:spcAft>
              <a:buSzPct val="100000"/>
              <a:buFont typeface="Arial" panose="020B0604020202020204" pitchFamily="34" charset="0"/>
              <a:buChar char="•"/>
            </a:pPr>
            <a:endParaRPr lang="es-ES" altLang="es-ES_tradnl" sz="2000" dirty="0">
              <a:latin typeface="Arial" panose="020B0604020202020204" pitchFamily="34" charset="0"/>
              <a:ea typeface="Verdana"/>
              <a:cs typeface="Arial" panose="020B0604020202020204" pitchFamily="34" charset="0"/>
            </a:endParaRPr>
          </a:p>
          <a:p>
            <a:pPr algn="just" eaLnBrk="1" hangingPunct="1">
              <a:spcBef>
                <a:spcPts val="0"/>
              </a:spcBef>
              <a:spcAft>
                <a:spcPts val="0"/>
              </a:spcAft>
              <a:buSzPct val="100000"/>
              <a:buFont typeface="Arial" panose="020B0604020202020204" pitchFamily="34" charset="0"/>
              <a:buChar char="•"/>
            </a:pPr>
            <a:r>
              <a:rPr lang="es-ES" altLang="es-ES_tradnl" sz="2000" dirty="0" smtClean="0">
                <a:latin typeface="Arial" panose="020B0604020202020204" pitchFamily="34" charset="0"/>
                <a:ea typeface="Verdana"/>
                <a:cs typeface="Arial" panose="020B0604020202020204" pitchFamily="34" charset="0"/>
              </a:rPr>
              <a:t>Cabello corto o recogido y barba corta. </a:t>
            </a:r>
          </a:p>
          <a:p>
            <a:pPr algn="just" eaLnBrk="1" hangingPunct="1">
              <a:spcBef>
                <a:spcPts val="0"/>
              </a:spcBef>
              <a:spcAft>
                <a:spcPts val="0"/>
              </a:spcAft>
              <a:buSzPct val="100000"/>
              <a:buFont typeface="Arial" panose="020B0604020202020204" pitchFamily="34" charset="0"/>
              <a:buChar char="•"/>
            </a:pPr>
            <a:endParaRPr lang="es-ES" altLang="es-ES_tradnl" sz="2000" dirty="0" smtClean="0">
              <a:latin typeface="Arial" panose="020B0604020202020204" pitchFamily="34" charset="0"/>
              <a:ea typeface="Verdana"/>
              <a:cs typeface="Arial" panose="020B0604020202020204" pitchFamily="34" charset="0"/>
            </a:endParaRPr>
          </a:p>
          <a:p>
            <a:pPr algn="just" eaLnBrk="1" hangingPunct="1">
              <a:spcBef>
                <a:spcPts val="0"/>
              </a:spcBef>
              <a:spcAft>
                <a:spcPts val="0"/>
              </a:spcAft>
              <a:buSzPct val="100000"/>
              <a:buFont typeface="Arial" panose="020B0604020202020204" pitchFamily="34" charset="0"/>
              <a:buChar char="•"/>
            </a:pPr>
            <a:r>
              <a:rPr lang="es-ES" altLang="es-ES_tradnl" sz="2000" dirty="0" smtClean="0">
                <a:latin typeface="Arial" panose="020B0604020202020204" pitchFamily="34" charset="0"/>
                <a:ea typeface="Verdana"/>
                <a:cs typeface="Arial" panose="020B0604020202020204" pitchFamily="34" charset="0"/>
              </a:rPr>
              <a:t>Uñas cortas, limpias y sin esmalte.</a:t>
            </a:r>
          </a:p>
          <a:p>
            <a:pPr algn="just" eaLnBrk="1" hangingPunct="1">
              <a:spcBef>
                <a:spcPts val="0"/>
              </a:spcBef>
              <a:spcAft>
                <a:spcPts val="0"/>
              </a:spcAft>
              <a:buSzPct val="100000"/>
              <a:buFont typeface="Arial" panose="020B0604020202020204" pitchFamily="34" charset="0"/>
              <a:buChar char="•"/>
            </a:pPr>
            <a:endParaRPr lang="es-ES" altLang="es-ES_tradnl" sz="2000" dirty="0" smtClean="0">
              <a:latin typeface="Arial" panose="020B0604020202020204" pitchFamily="34" charset="0"/>
              <a:ea typeface="Verdana"/>
              <a:cs typeface="Arial" panose="020B0604020202020204" pitchFamily="34" charset="0"/>
            </a:endParaRPr>
          </a:p>
          <a:p>
            <a:pPr algn="just" eaLnBrk="1" hangingPunct="1">
              <a:spcBef>
                <a:spcPts val="0"/>
              </a:spcBef>
              <a:spcAft>
                <a:spcPts val="0"/>
              </a:spcAft>
              <a:buSzPct val="100000"/>
              <a:buFont typeface="Arial" panose="020B0604020202020204" pitchFamily="34" charset="0"/>
              <a:buChar char="•"/>
            </a:pPr>
            <a:r>
              <a:rPr lang="es-ES" altLang="es-ES_tradnl" sz="2000" dirty="0" smtClean="0">
                <a:latin typeface="Arial" panose="020B0604020202020204" pitchFamily="34" charset="0"/>
                <a:ea typeface="Verdana"/>
                <a:cs typeface="Arial" panose="020B0604020202020204" pitchFamily="34" charset="0"/>
              </a:rPr>
              <a:t>No usar joyas.</a:t>
            </a:r>
          </a:p>
          <a:p>
            <a:pPr algn="just" eaLnBrk="1" hangingPunct="1">
              <a:spcBef>
                <a:spcPts val="0"/>
              </a:spcBef>
              <a:spcAft>
                <a:spcPts val="0"/>
              </a:spcAft>
              <a:buSzPct val="100000"/>
              <a:buFont typeface="Arial" panose="020B0604020202020204" pitchFamily="34" charset="0"/>
              <a:buChar char="•"/>
            </a:pPr>
            <a:endParaRPr lang="es-ES" altLang="es-ES_tradnl" sz="2000" dirty="0">
              <a:latin typeface="Arial" panose="020B0604020202020204" pitchFamily="34" charset="0"/>
              <a:ea typeface="Verdana"/>
              <a:cs typeface="Arial" panose="020B0604020202020204" pitchFamily="34" charset="0"/>
            </a:endParaRPr>
          </a:p>
          <a:p>
            <a:pPr marL="0" indent="0" algn="just" eaLnBrk="1" hangingPunct="1">
              <a:spcBef>
                <a:spcPts val="0"/>
              </a:spcBef>
              <a:spcAft>
                <a:spcPts val="0"/>
              </a:spcAft>
              <a:buSzPct val="100000"/>
            </a:pPr>
            <a:endParaRPr lang="es-ES" altLang="es-ES_tradnl" sz="2000" dirty="0">
              <a:latin typeface="Arial" panose="020B0604020202020204" pitchFamily="34" charset="0"/>
              <a:ea typeface="Verdana"/>
              <a:cs typeface="Arial" panose="020B0604020202020204" pitchFamily="34" charset="0"/>
            </a:endParaRPr>
          </a:p>
        </p:txBody>
      </p:sp>
      <p:sp>
        <p:nvSpPr>
          <p:cNvPr id="62469" name="Rectangle 7">
            <a:extLst>
              <a:ext uri="{FF2B5EF4-FFF2-40B4-BE49-F238E27FC236}">
                <a16:creationId xmlns:a16="http://schemas.microsoft.com/office/drawing/2014/main" xmlns="" id="{D2295899-B1CF-4EC5-B289-28A20250B5B2}"/>
              </a:ext>
            </a:extLst>
          </p:cNvPr>
          <p:cNvSpPr>
            <a:spLocks noChangeArrowheads="1"/>
          </p:cNvSpPr>
          <p:nvPr/>
        </p:nvSpPr>
        <p:spPr bwMode="auto">
          <a:xfrm>
            <a:off x="4643438" y="6461125"/>
            <a:ext cx="184731"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t">
            <a:spAutoFit/>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endParaRPr lang="en-US" altLang="es-ES_tradnl" sz="2000">
              <a:latin typeface="Calibri" pitchFamily="34" charset="0"/>
              <a:cs typeface="Calibri" pitchFamily="34" charset="0"/>
            </a:endParaRPr>
          </a:p>
        </p:txBody>
      </p:sp>
      <p:pic>
        <p:nvPicPr>
          <p:cNvPr id="6" name="Picture 5"/>
          <p:cNvPicPr/>
          <p:nvPr/>
        </p:nvPicPr>
        <p:blipFill rotWithShape="1">
          <a:blip r:embed="rId2" cstate="print"/>
          <a:srcRect l="-475" t="1320" r="88409" b="-1170"/>
          <a:stretch/>
        </p:blipFill>
        <p:spPr>
          <a:xfrm>
            <a:off x="0" y="0"/>
            <a:ext cx="1359048" cy="1156370"/>
          </a:xfrm>
          <a:prstGeom prst="rect">
            <a:avLst/>
          </a:prstGeom>
        </p:spPr>
      </p:pic>
      <p:pic>
        <p:nvPicPr>
          <p:cNvPr id="7" name="Picture 6"/>
          <p:cNvPicPr/>
          <p:nvPr/>
        </p:nvPicPr>
        <p:blipFill rotWithShape="1">
          <a:blip r:embed="rId2" cstate="print"/>
          <a:srcRect l="95257"/>
          <a:stretch/>
        </p:blipFill>
        <p:spPr bwMode="auto">
          <a:xfrm>
            <a:off x="8643638" y="-5058"/>
            <a:ext cx="500362" cy="1084695"/>
          </a:xfrm>
          <a:prstGeom prst="rect">
            <a:avLst/>
          </a:prstGeom>
          <a:ln>
            <a:noFill/>
          </a:ln>
          <a:extLst>
            <a:ext uri="{53640926-AAD7-44D8-BBD7-CCE9431645EC}">
              <a14:shadowObscured xmlns:a14="http://schemas.microsoft.com/office/drawing/2010/main" xmlns=""/>
            </a:ext>
          </a:extLst>
        </p:spPr>
      </p:pic>
      <p:pic>
        <p:nvPicPr>
          <p:cNvPr id="8" name="Imagen 5996"/>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084378" y="6149297"/>
            <a:ext cx="5039031" cy="593150"/>
          </a:xfrm>
          <a:prstGeom prst="rect">
            <a:avLst/>
          </a:prstGeom>
          <a:noFill/>
          <a:ln>
            <a:noFill/>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ángulo 1"/>
          <p:cNvSpPr/>
          <p:nvPr/>
        </p:nvSpPr>
        <p:spPr>
          <a:xfrm>
            <a:off x="248583" y="1044393"/>
            <a:ext cx="8645236" cy="5401479"/>
          </a:xfrm>
          <a:prstGeom prst="rect">
            <a:avLst/>
          </a:prstGeom>
        </p:spPr>
        <p:txBody>
          <a:bodyPr wrap="square">
            <a:spAutoFit/>
          </a:bodyPr>
          <a:lstStyle/>
          <a:p>
            <a:pPr marL="342900" lvl="0" indent="-342900" algn="just">
              <a:lnSpc>
                <a:spcPct val="150000"/>
              </a:lnSpc>
              <a:spcAft>
                <a:spcPts val="600"/>
              </a:spcAft>
              <a:buFont typeface="Arial" panose="020B0604020202020204" pitchFamily="34" charset="0"/>
              <a:buChar char="•"/>
            </a:pPr>
            <a:r>
              <a:rPr lang="es-PY" sz="2000" dirty="0">
                <a:latin typeface="Arial" panose="020B0604020202020204" pitchFamily="34" charset="0"/>
                <a:ea typeface="Times New Roman" panose="02020603050405020304" pitchFamily="18" charset="0"/>
                <a:cs typeface="Arial" panose="020B0604020202020204" pitchFamily="34" charset="0"/>
              </a:rPr>
              <a:t>Usar guantes resistentes, uso doméstico, al término de su uso deben ser convenientemente limpiados, descontaminados y almacenados</a:t>
            </a:r>
            <a:r>
              <a:rPr lang="es-PY" sz="2000" dirty="0" smtClean="0">
                <a:latin typeface="Arial" panose="020B0604020202020204" pitchFamily="34" charset="0"/>
                <a:ea typeface="Times New Roman" panose="02020603050405020304" pitchFamily="18" charset="0"/>
                <a:cs typeface="Arial" panose="020B0604020202020204" pitchFamily="34" charset="0"/>
              </a:rPr>
              <a:t>.</a:t>
            </a:r>
            <a:endParaRPr lang="es-PY" sz="2000" dirty="0">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lnSpc>
                <a:spcPct val="150000"/>
              </a:lnSpc>
              <a:spcAft>
                <a:spcPts val="600"/>
              </a:spcAft>
              <a:buFont typeface="Arial" panose="020B0604020202020204" pitchFamily="34" charset="0"/>
              <a:buChar char="•"/>
            </a:pPr>
            <a:r>
              <a:rPr lang="es-PY" sz="2000" dirty="0">
                <a:latin typeface="Arial" panose="020B0604020202020204" pitchFamily="34" charset="0"/>
                <a:ea typeface="Times New Roman" panose="02020603050405020304" pitchFamily="18" charset="0"/>
                <a:cs typeface="Arial" panose="020B0604020202020204" pitchFamily="34" charset="0"/>
              </a:rPr>
              <a:t>Usar bata o delantal impermeables y gafas protectoras o protector facial.</a:t>
            </a:r>
          </a:p>
          <a:p>
            <a:pPr marL="342900" lvl="0" indent="-342900" algn="just">
              <a:lnSpc>
                <a:spcPct val="150000"/>
              </a:lnSpc>
              <a:spcAft>
                <a:spcPts val="600"/>
              </a:spcAft>
              <a:buFont typeface="Arial" panose="020B0604020202020204" pitchFamily="34" charset="0"/>
              <a:buChar char="•"/>
            </a:pPr>
            <a:r>
              <a:rPr lang="es-PY" sz="2000" dirty="0" smtClean="0">
                <a:latin typeface="Arial" panose="020B0604020202020204" pitchFamily="34" charset="0"/>
                <a:ea typeface="Times New Roman" panose="02020603050405020304" pitchFamily="18" charset="0"/>
                <a:cs typeface="Arial" panose="020B0604020202020204" pitchFamily="34" charset="0"/>
              </a:rPr>
              <a:t>No podrá salir del establecimiento con el uniforme que utiliza para realizar la higiene. </a:t>
            </a:r>
            <a:endParaRPr lang="es-MX" sz="2000" dirty="0" smtClean="0">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lnSpc>
                <a:spcPct val="150000"/>
              </a:lnSpc>
              <a:spcAft>
                <a:spcPts val="0"/>
              </a:spcAft>
              <a:buFont typeface="Arial" panose="020B0604020202020204" pitchFamily="34" charset="0"/>
              <a:buChar char="•"/>
            </a:pPr>
            <a:r>
              <a:rPr lang="es-ES" sz="2000" dirty="0">
                <a:latin typeface="Arial" panose="020B0604020202020204" pitchFamily="34" charset="0"/>
                <a:ea typeface="Times New Roman" panose="02020603050405020304" pitchFamily="18" charset="0"/>
                <a:cs typeface="Arial" panose="020B0604020202020204" pitchFamily="34" charset="0"/>
              </a:rPr>
              <a:t>Descartar la ropa usada desacuerdo a normas si es de un solo </a:t>
            </a:r>
            <a:r>
              <a:rPr lang="es-ES" sz="2000" dirty="0" smtClean="0">
                <a:latin typeface="Arial" panose="020B0604020202020204" pitchFamily="34" charset="0"/>
                <a:ea typeface="Times New Roman" panose="02020603050405020304" pitchFamily="18" charset="0"/>
                <a:cs typeface="Arial" panose="020B0604020202020204" pitchFamily="34" charset="0"/>
              </a:rPr>
              <a:t>uso.</a:t>
            </a:r>
          </a:p>
          <a:p>
            <a:pPr marL="342900" lvl="0" indent="-342900" algn="just">
              <a:lnSpc>
                <a:spcPct val="150000"/>
              </a:lnSpc>
              <a:spcAft>
                <a:spcPts val="0"/>
              </a:spcAft>
              <a:buFont typeface="Arial" panose="020B0604020202020204" pitchFamily="34" charset="0"/>
              <a:buChar char="•"/>
            </a:pPr>
            <a:r>
              <a:rPr lang="es-ES" sz="2000" dirty="0" smtClean="0">
                <a:latin typeface="Arial" panose="020B0604020202020204" pitchFamily="34" charset="0"/>
                <a:ea typeface="Times New Roman" panose="02020603050405020304" pitchFamily="18" charset="0"/>
                <a:cs typeface="Arial" panose="020B0604020202020204" pitchFamily="34" charset="0"/>
              </a:rPr>
              <a:t>No </a:t>
            </a:r>
            <a:r>
              <a:rPr lang="es-ES" sz="2000" dirty="0">
                <a:latin typeface="Arial" panose="020B0604020202020204" pitchFamily="34" charset="0"/>
                <a:ea typeface="Times New Roman" panose="02020603050405020304" pitchFamily="18" charset="0"/>
                <a:cs typeface="Arial" panose="020B0604020202020204" pitchFamily="34" charset="0"/>
              </a:rPr>
              <a:t>podrá salir del establecimiento con el uniforme que utiliza para realizar la higiene. </a:t>
            </a:r>
          </a:p>
          <a:p>
            <a:pPr marL="342900" lvl="0" indent="-342900" algn="just">
              <a:lnSpc>
                <a:spcPct val="150000"/>
              </a:lnSpc>
              <a:spcAft>
                <a:spcPts val="0"/>
              </a:spcAft>
              <a:buFont typeface="Arial" panose="020B0604020202020204" pitchFamily="34" charset="0"/>
              <a:buChar char="•"/>
            </a:pPr>
            <a:r>
              <a:rPr lang="es-ES" sz="2000" dirty="0" smtClean="0">
                <a:latin typeface="Arial" panose="020B0604020202020204" pitchFamily="34" charset="0"/>
                <a:ea typeface="Times New Roman" panose="02020603050405020304" pitchFamily="18" charset="0"/>
                <a:cs typeface="Arial" panose="020B0604020202020204" pitchFamily="34" charset="0"/>
              </a:rPr>
              <a:t>Estar vacunado o vacunada contra </a:t>
            </a:r>
            <a:r>
              <a:rPr lang="es-ES" sz="2000" dirty="0">
                <a:latin typeface="Arial" panose="020B0604020202020204" pitchFamily="34" charset="0"/>
                <a:ea typeface="Times New Roman" panose="02020603050405020304" pitchFamily="18" charset="0"/>
                <a:cs typeface="Arial" panose="020B0604020202020204" pitchFamily="34" charset="0"/>
              </a:rPr>
              <a:t>la Hepatitis B, Influenza estacional, Antitetánica.</a:t>
            </a:r>
          </a:p>
        </p:txBody>
      </p:sp>
      <p:pic>
        <p:nvPicPr>
          <p:cNvPr id="3" name="Picture 2"/>
          <p:cNvPicPr/>
          <p:nvPr/>
        </p:nvPicPr>
        <p:blipFill rotWithShape="1">
          <a:blip r:embed="rId2" cstate="print"/>
          <a:srcRect l="-475" t="1320" r="88409" b="-1170"/>
          <a:stretch/>
        </p:blipFill>
        <p:spPr>
          <a:xfrm>
            <a:off x="0" y="0"/>
            <a:ext cx="1359048" cy="1156370"/>
          </a:xfrm>
          <a:prstGeom prst="rect">
            <a:avLst/>
          </a:prstGeom>
        </p:spPr>
      </p:pic>
      <p:pic>
        <p:nvPicPr>
          <p:cNvPr id="4" name="Picture 3"/>
          <p:cNvPicPr/>
          <p:nvPr/>
        </p:nvPicPr>
        <p:blipFill rotWithShape="1">
          <a:blip r:embed="rId2" cstate="print"/>
          <a:srcRect l="95257"/>
          <a:stretch/>
        </p:blipFill>
        <p:spPr bwMode="auto">
          <a:xfrm>
            <a:off x="8643638" y="-5058"/>
            <a:ext cx="500362" cy="1084695"/>
          </a:xfrm>
          <a:prstGeom prst="rect">
            <a:avLst/>
          </a:prstGeom>
          <a:ln>
            <a:noFill/>
          </a:ln>
          <a:extLst>
            <a:ext uri="{53640926-AAD7-44D8-BBD7-CCE9431645EC}">
              <a14:shadowObscured xmlns:a14="http://schemas.microsoft.com/office/drawing/2010/main" xmlns=""/>
            </a:ext>
          </a:extLst>
        </p:spPr>
      </p:pic>
      <p:pic>
        <p:nvPicPr>
          <p:cNvPr id="5" name="Imagen 5996"/>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084378" y="6149297"/>
            <a:ext cx="5039031" cy="593150"/>
          </a:xfrm>
          <a:prstGeom prst="rect">
            <a:avLst/>
          </a:prstGeom>
          <a:noFill/>
          <a:ln>
            <a:noFill/>
          </a:ln>
        </p:spPr>
      </p:pic>
      <p:sp>
        <p:nvSpPr>
          <p:cNvPr id="6" name="Rectangle 4">
            <a:extLst>
              <a:ext uri="{FF2B5EF4-FFF2-40B4-BE49-F238E27FC236}">
                <a16:creationId xmlns:a16="http://schemas.microsoft.com/office/drawing/2014/main" xmlns="" id="{7A475E86-B91D-4604-9975-6C1592366B16}"/>
              </a:ext>
            </a:extLst>
          </p:cNvPr>
          <p:cNvSpPr>
            <a:spLocks noRot="1" noChangeArrowheads="1"/>
          </p:cNvSpPr>
          <p:nvPr/>
        </p:nvSpPr>
        <p:spPr bwMode="auto">
          <a:xfrm>
            <a:off x="1071927" y="168422"/>
            <a:ext cx="7327752" cy="7377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es-ES" altLang="es-ES_tradnl" sz="3600" b="1" dirty="0" smtClean="0">
                <a:latin typeface="Arial Black" panose="020B0A04020102020204" pitchFamily="34" charset="0"/>
                <a:cs typeface="Calibri" pitchFamily="34" charset="0"/>
              </a:rPr>
              <a:t>Precauciones para el personal de limpieza</a:t>
            </a:r>
            <a:endParaRPr lang="es-ES" altLang="es-ES_tradnl" sz="3600" b="1" dirty="0">
              <a:latin typeface="Arial Black" panose="020B0A04020102020204" pitchFamily="34" charset="0"/>
              <a:cs typeface="Calibri" pitchFamily="34" charset="0"/>
            </a:endParaRPr>
          </a:p>
        </p:txBody>
      </p:sp>
    </p:spTree>
    <p:extLst>
      <p:ext uri="{BB962C8B-B14F-4D97-AF65-F5344CB8AC3E}">
        <p14:creationId xmlns:p14="http://schemas.microsoft.com/office/powerpoint/2010/main" xmlns="" val="39418871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ángulo 1"/>
          <p:cNvSpPr/>
          <p:nvPr/>
        </p:nvSpPr>
        <p:spPr>
          <a:xfrm>
            <a:off x="144343" y="1577549"/>
            <a:ext cx="8645236" cy="4247317"/>
          </a:xfrm>
          <a:prstGeom prst="rect">
            <a:avLst/>
          </a:prstGeom>
        </p:spPr>
        <p:txBody>
          <a:bodyPr wrap="square">
            <a:spAutoFit/>
          </a:bodyPr>
          <a:lstStyle/>
          <a:p>
            <a:pPr marL="342900" lvl="0" indent="-342900" algn="just">
              <a:lnSpc>
                <a:spcPct val="150000"/>
              </a:lnSpc>
              <a:spcAft>
                <a:spcPts val="0"/>
              </a:spcAft>
              <a:buFont typeface="Arial" panose="020B0604020202020204" pitchFamily="34" charset="0"/>
              <a:buChar char="•"/>
            </a:pPr>
            <a:r>
              <a:rPr lang="es-PY" sz="2000" dirty="0" smtClean="0">
                <a:latin typeface="Arial" panose="020B0604020202020204" pitchFamily="34" charset="0"/>
                <a:ea typeface="Times New Roman" panose="02020603050405020304" pitchFamily="18" charset="0"/>
                <a:cs typeface="Arial" panose="020B0604020202020204" pitchFamily="34" charset="0"/>
              </a:rPr>
              <a:t>Mantener </a:t>
            </a:r>
            <a:r>
              <a:rPr lang="es-PY" sz="2000" dirty="0">
                <a:latin typeface="Arial" panose="020B0604020202020204" pitchFamily="34" charset="0"/>
                <a:ea typeface="Times New Roman" panose="02020603050405020304" pitchFamily="18" charset="0"/>
                <a:cs typeface="Arial" panose="020B0604020202020204" pitchFamily="34" charset="0"/>
              </a:rPr>
              <a:t>el uniforme visiblemente </a:t>
            </a:r>
            <a:r>
              <a:rPr lang="es-PY" sz="2000" dirty="0" smtClean="0">
                <a:latin typeface="Arial" panose="020B0604020202020204" pitchFamily="34" charset="0"/>
                <a:ea typeface="Times New Roman" panose="02020603050405020304" pitchFamily="18" charset="0"/>
                <a:cs typeface="Arial" panose="020B0604020202020204" pitchFamily="34" charset="0"/>
              </a:rPr>
              <a:t>limpio.</a:t>
            </a:r>
            <a:endParaRPr lang="es-MX" sz="2000" dirty="0">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lnSpc>
                <a:spcPct val="150000"/>
              </a:lnSpc>
              <a:spcAft>
                <a:spcPts val="0"/>
              </a:spcAft>
              <a:buFont typeface="Arial" panose="020B0604020202020204" pitchFamily="34" charset="0"/>
              <a:buChar char="•"/>
            </a:pPr>
            <a:r>
              <a:rPr lang="es-PY" sz="2000" dirty="0">
                <a:latin typeface="Arial" panose="020B0604020202020204" pitchFamily="34" charset="0"/>
                <a:ea typeface="Times New Roman" panose="02020603050405020304" pitchFamily="18" charset="0"/>
                <a:cs typeface="Arial" panose="020B0604020202020204" pitchFamily="34" charset="0"/>
              </a:rPr>
              <a:t>Antes del inicio de sus labores lavarse las manos, al término de un procedimiento, al retirarse los guantes, antes de tomar sus alimentos y después de ir al baño. </a:t>
            </a:r>
            <a:endParaRPr lang="es-MX" sz="2000" dirty="0">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lnSpc>
                <a:spcPct val="150000"/>
              </a:lnSpc>
              <a:spcAft>
                <a:spcPts val="0"/>
              </a:spcAft>
              <a:buFont typeface="Arial" panose="020B0604020202020204" pitchFamily="34" charset="0"/>
              <a:buChar char="•"/>
            </a:pPr>
            <a:r>
              <a:rPr lang="es-PY" sz="2000" dirty="0">
                <a:latin typeface="Arial" panose="020B0604020202020204" pitchFamily="34" charset="0"/>
                <a:ea typeface="Times New Roman" panose="02020603050405020304" pitchFamily="18" charset="0"/>
                <a:cs typeface="Arial" panose="020B0604020202020204" pitchFamily="34" charset="0"/>
              </a:rPr>
              <a:t>No debe atender el teléfono con manos enguantadas, ni en el momento que se encuentre realizando su </a:t>
            </a:r>
            <a:r>
              <a:rPr lang="es-PY" sz="2000" dirty="0" smtClean="0">
                <a:latin typeface="Arial" panose="020B0604020202020204" pitchFamily="34" charset="0"/>
                <a:ea typeface="Times New Roman" panose="02020603050405020304" pitchFamily="18" charset="0"/>
                <a:cs typeface="Arial" panose="020B0604020202020204" pitchFamily="34" charset="0"/>
              </a:rPr>
              <a:t>labor.</a:t>
            </a:r>
            <a:endParaRPr lang="es-MX" sz="2000" dirty="0">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lnSpc>
                <a:spcPct val="150000"/>
              </a:lnSpc>
              <a:spcAft>
                <a:spcPts val="0"/>
              </a:spcAft>
              <a:buFont typeface="Arial" panose="020B0604020202020204" pitchFamily="34" charset="0"/>
              <a:buChar char="•"/>
            </a:pPr>
            <a:r>
              <a:rPr lang="es-PY" sz="2000" dirty="0">
                <a:latin typeface="Arial" panose="020B0604020202020204" pitchFamily="34" charset="0"/>
                <a:ea typeface="Times New Roman" panose="02020603050405020304" pitchFamily="18" charset="0"/>
                <a:cs typeface="Arial" panose="020B0604020202020204" pitchFamily="34" charset="0"/>
              </a:rPr>
              <a:t>Cerrar y sellar los recipientes resistentes que contienen corto-punzantes antes de que sobresalgan del contenedor. (previa capacitación DIGESA</a:t>
            </a:r>
            <a:r>
              <a:rPr lang="es-PY" sz="2000" dirty="0" smtClean="0">
                <a:latin typeface="Arial" panose="020B0604020202020204" pitchFamily="34" charset="0"/>
                <a:ea typeface="Times New Roman" panose="02020603050405020304" pitchFamily="18" charset="0"/>
                <a:cs typeface="Arial" panose="020B0604020202020204" pitchFamily="34" charset="0"/>
              </a:rPr>
              <a:t>).</a:t>
            </a:r>
            <a:endParaRPr lang="es-MX" sz="2000" dirty="0">
              <a:latin typeface="Arial" panose="020B0604020202020204" pitchFamily="34" charset="0"/>
              <a:ea typeface="Times New Roman" panose="02020603050405020304" pitchFamily="18" charset="0"/>
              <a:cs typeface="Arial" panose="020B0604020202020204" pitchFamily="34" charset="0"/>
            </a:endParaRPr>
          </a:p>
        </p:txBody>
      </p:sp>
      <p:pic>
        <p:nvPicPr>
          <p:cNvPr id="3" name="Picture 2"/>
          <p:cNvPicPr/>
          <p:nvPr/>
        </p:nvPicPr>
        <p:blipFill rotWithShape="1">
          <a:blip r:embed="rId2" cstate="print"/>
          <a:srcRect l="-475" t="1320" r="88409" b="-1170"/>
          <a:stretch/>
        </p:blipFill>
        <p:spPr>
          <a:xfrm>
            <a:off x="0" y="0"/>
            <a:ext cx="1359048" cy="1156370"/>
          </a:xfrm>
          <a:prstGeom prst="rect">
            <a:avLst/>
          </a:prstGeom>
        </p:spPr>
      </p:pic>
      <p:pic>
        <p:nvPicPr>
          <p:cNvPr id="4" name="Picture 3"/>
          <p:cNvPicPr/>
          <p:nvPr/>
        </p:nvPicPr>
        <p:blipFill rotWithShape="1">
          <a:blip r:embed="rId2" cstate="print"/>
          <a:srcRect l="95257"/>
          <a:stretch/>
        </p:blipFill>
        <p:spPr bwMode="auto">
          <a:xfrm>
            <a:off x="8643638" y="-5058"/>
            <a:ext cx="500362" cy="1084695"/>
          </a:xfrm>
          <a:prstGeom prst="rect">
            <a:avLst/>
          </a:prstGeom>
          <a:ln>
            <a:noFill/>
          </a:ln>
          <a:extLst>
            <a:ext uri="{53640926-AAD7-44D8-BBD7-CCE9431645EC}">
              <a14:shadowObscured xmlns:a14="http://schemas.microsoft.com/office/drawing/2010/main" xmlns=""/>
            </a:ext>
          </a:extLst>
        </p:spPr>
      </p:pic>
      <p:pic>
        <p:nvPicPr>
          <p:cNvPr id="5" name="Imagen 5996"/>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084378" y="6149297"/>
            <a:ext cx="5039031" cy="593150"/>
          </a:xfrm>
          <a:prstGeom prst="rect">
            <a:avLst/>
          </a:prstGeom>
          <a:noFill/>
          <a:ln>
            <a:noFill/>
          </a:ln>
        </p:spPr>
      </p:pic>
      <p:sp>
        <p:nvSpPr>
          <p:cNvPr id="6" name="Rectangle 4">
            <a:extLst>
              <a:ext uri="{FF2B5EF4-FFF2-40B4-BE49-F238E27FC236}">
                <a16:creationId xmlns:a16="http://schemas.microsoft.com/office/drawing/2014/main" xmlns="" id="{7A475E86-B91D-4604-9975-6C1592366B16}"/>
              </a:ext>
            </a:extLst>
          </p:cNvPr>
          <p:cNvSpPr>
            <a:spLocks noRot="1" noChangeArrowheads="1"/>
          </p:cNvSpPr>
          <p:nvPr/>
        </p:nvSpPr>
        <p:spPr bwMode="auto">
          <a:xfrm>
            <a:off x="1071927" y="168422"/>
            <a:ext cx="7327752" cy="7377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es-ES" altLang="es-ES_tradnl" sz="3600" b="1" dirty="0" smtClean="0">
                <a:latin typeface="Arial Black" panose="020B0A04020102020204" pitchFamily="34" charset="0"/>
                <a:cs typeface="Calibri" pitchFamily="34" charset="0"/>
              </a:rPr>
              <a:t>Precauciones para el personal de limpieza</a:t>
            </a:r>
            <a:endParaRPr lang="es-ES" altLang="es-ES_tradnl" sz="3600" b="1" dirty="0">
              <a:latin typeface="Arial Black" panose="020B0A04020102020204" pitchFamily="34" charset="0"/>
              <a:cs typeface="Calibri" pitchFamily="34" charset="0"/>
            </a:endParaRPr>
          </a:p>
        </p:txBody>
      </p:sp>
    </p:spTree>
    <p:extLst>
      <p:ext uri="{BB962C8B-B14F-4D97-AF65-F5344CB8AC3E}">
        <p14:creationId xmlns:p14="http://schemas.microsoft.com/office/powerpoint/2010/main" xmlns="" val="38219985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6563" name="Rectangle 4">
            <a:extLst>
              <a:ext uri="{FF2B5EF4-FFF2-40B4-BE49-F238E27FC236}">
                <a16:creationId xmlns:a16="http://schemas.microsoft.com/office/drawing/2014/main" xmlns="" id="{50BF714C-10ED-4130-B446-D2ECA1655003}"/>
              </a:ext>
            </a:extLst>
          </p:cNvPr>
          <p:cNvSpPr>
            <a:spLocks noChangeArrowheads="1"/>
          </p:cNvSpPr>
          <p:nvPr/>
        </p:nvSpPr>
        <p:spPr bwMode="auto">
          <a:xfrm>
            <a:off x="1949069" y="23014"/>
            <a:ext cx="5309647"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es-ES_tradnl" altLang="es-ES_tradnl" sz="3600" b="1" dirty="0" smtClean="0">
                <a:solidFill>
                  <a:schemeClr val="tx2"/>
                </a:solidFill>
                <a:latin typeface="Arial Black" panose="020B0A04020102020204" pitchFamily="34" charset="0"/>
              </a:rPr>
              <a:t>Para recordar</a:t>
            </a:r>
            <a:endParaRPr lang="es-ES" altLang="es-ES_tradnl" sz="3600" b="1" dirty="0">
              <a:solidFill>
                <a:schemeClr val="tx2"/>
              </a:solidFill>
              <a:latin typeface="Arial Black" panose="020B0A04020102020204" pitchFamily="34" charset="0"/>
            </a:endParaRPr>
          </a:p>
        </p:txBody>
      </p:sp>
      <p:sp>
        <p:nvSpPr>
          <p:cNvPr id="2" name="Rectángulo 1"/>
          <p:cNvSpPr/>
          <p:nvPr/>
        </p:nvSpPr>
        <p:spPr>
          <a:xfrm>
            <a:off x="537962" y="1166014"/>
            <a:ext cx="8480548" cy="4832092"/>
          </a:xfrm>
          <a:prstGeom prst="rect">
            <a:avLst/>
          </a:prstGeom>
        </p:spPr>
        <p:txBody>
          <a:bodyPr wrap="square">
            <a:spAutoFit/>
          </a:bodyPr>
          <a:lstStyle/>
          <a:p>
            <a:pPr algn="just">
              <a:lnSpc>
                <a:spcPct val="115000"/>
              </a:lnSpc>
              <a:spcAft>
                <a:spcPts val="600"/>
              </a:spcAft>
            </a:pPr>
            <a:r>
              <a:rPr lang="es-PY" sz="2000" b="1" dirty="0">
                <a:latin typeface="Arial" panose="020B0604020202020204" pitchFamily="34" charset="0"/>
                <a:ea typeface="Times New Roman" panose="02020603050405020304" pitchFamily="18" charset="0"/>
                <a:cs typeface="Arial" panose="020B0604020202020204" pitchFamily="34" charset="0"/>
              </a:rPr>
              <a:t>El personal de limpieza NO debe: </a:t>
            </a:r>
            <a:endParaRPr lang="es-MX" sz="2000" dirty="0">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spcAft>
                <a:spcPts val="0"/>
              </a:spcAft>
              <a:buFont typeface="Arial" panose="020B0604020202020204" pitchFamily="34" charset="0"/>
              <a:buChar char="•"/>
            </a:pPr>
            <a:r>
              <a:rPr lang="es-PY" sz="2000" dirty="0">
                <a:latin typeface="Arial" panose="020B0604020202020204" pitchFamily="34" charset="0"/>
                <a:ea typeface="Times New Roman" panose="02020603050405020304" pitchFamily="18" charset="0"/>
                <a:cs typeface="Arial" panose="020B0604020202020204" pitchFamily="34" charset="0"/>
              </a:rPr>
              <a:t>Tocar el picaporte de la puerta de la unidad del paciente o salas de enfermería en el momento de la limpieza, con manos enguantadas</a:t>
            </a:r>
            <a:r>
              <a:rPr lang="es-PY" sz="2000" dirty="0" smtClean="0">
                <a:latin typeface="Arial" panose="020B0604020202020204" pitchFamily="34" charset="0"/>
                <a:ea typeface="Times New Roman" panose="02020603050405020304" pitchFamily="18" charset="0"/>
                <a:cs typeface="Arial" panose="020B0604020202020204" pitchFamily="34" charset="0"/>
              </a:rPr>
              <a:t>.</a:t>
            </a:r>
          </a:p>
          <a:p>
            <a:pPr lvl="0" algn="just">
              <a:spcAft>
                <a:spcPts val="0"/>
              </a:spcAft>
            </a:pPr>
            <a:endParaRPr lang="es-MX" sz="2000" dirty="0">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spcAft>
                <a:spcPts val="0"/>
              </a:spcAft>
              <a:buFont typeface="Arial" panose="020B0604020202020204" pitchFamily="34" charset="0"/>
              <a:buChar char="•"/>
            </a:pPr>
            <a:r>
              <a:rPr lang="es-PY" sz="2000" dirty="0">
                <a:latin typeface="Arial" panose="020B0604020202020204" pitchFamily="34" charset="0"/>
                <a:ea typeface="Times New Roman" panose="02020603050405020304" pitchFamily="18" charset="0"/>
                <a:cs typeface="Arial" panose="020B0604020202020204" pitchFamily="34" charset="0"/>
              </a:rPr>
              <a:t>Nunca debe mezclar compuestos químicos sin especificaciones del </a:t>
            </a:r>
            <a:r>
              <a:rPr lang="es-PY" sz="2000" dirty="0" smtClean="0">
                <a:latin typeface="Arial" panose="020B0604020202020204" pitchFamily="34" charset="0"/>
                <a:ea typeface="Times New Roman" panose="02020603050405020304" pitchFamily="18" charset="0"/>
                <a:cs typeface="Arial" panose="020B0604020202020204" pitchFamily="34" charset="0"/>
              </a:rPr>
              <a:t>fabricante.</a:t>
            </a:r>
          </a:p>
          <a:p>
            <a:pPr lvl="0" algn="just">
              <a:spcAft>
                <a:spcPts val="0"/>
              </a:spcAft>
            </a:pPr>
            <a:endParaRPr lang="es-MX" sz="2000" dirty="0">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spcAft>
                <a:spcPts val="0"/>
              </a:spcAft>
              <a:buFont typeface="Arial" panose="020B0604020202020204" pitchFamily="34" charset="0"/>
              <a:buChar char="•"/>
            </a:pPr>
            <a:r>
              <a:rPr lang="es-PY" sz="2000" dirty="0">
                <a:latin typeface="Arial" panose="020B0604020202020204" pitchFamily="34" charset="0"/>
                <a:ea typeface="Times New Roman" panose="02020603050405020304" pitchFamily="18" charset="0"/>
                <a:cs typeface="Arial" panose="020B0604020202020204" pitchFamily="34" charset="0"/>
              </a:rPr>
              <a:t>Nunca debe depositar la basura en pasillos ni en lugares de mucho tránsito de personas. </a:t>
            </a:r>
            <a:endParaRPr lang="es-PY" sz="2000" dirty="0" smtClean="0">
              <a:latin typeface="Arial" panose="020B0604020202020204" pitchFamily="34" charset="0"/>
              <a:ea typeface="Times New Roman" panose="02020603050405020304" pitchFamily="18" charset="0"/>
              <a:cs typeface="Arial" panose="020B0604020202020204" pitchFamily="34" charset="0"/>
            </a:endParaRPr>
          </a:p>
          <a:p>
            <a:pPr lvl="0" algn="just">
              <a:spcAft>
                <a:spcPts val="0"/>
              </a:spcAft>
            </a:pPr>
            <a:endParaRPr lang="es-MX" sz="2000" dirty="0">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spcAft>
                <a:spcPts val="0"/>
              </a:spcAft>
              <a:buFont typeface="Arial" panose="020B0604020202020204" pitchFamily="34" charset="0"/>
              <a:buChar char="•"/>
            </a:pPr>
            <a:r>
              <a:rPr lang="es-PY" sz="2000" dirty="0">
                <a:latin typeface="Arial" panose="020B0604020202020204" pitchFamily="34" charset="0"/>
                <a:ea typeface="Times New Roman" panose="02020603050405020304" pitchFamily="18" charset="0"/>
                <a:cs typeface="Arial" panose="020B0604020202020204" pitchFamily="34" charset="0"/>
              </a:rPr>
              <a:t>Nunca debe presionar con las manos envoltorios aparentemente vacíos (puede haber elementos corto-punzantes y causar accidentes</a:t>
            </a:r>
            <a:r>
              <a:rPr lang="es-PY" sz="2000" dirty="0" smtClean="0">
                <a:latin typeface="Arial" panose="020B0604020202020204" pitchFamily="34" charset="0"/>
                <a:ea typeface="Times New Roman" panose="02020603050405020304" pitchFamily="18" charset="0"/>
                <a:cs typeface="Arial" panose="020B0604020202020204" pitchFamily="34" charset="0"/>
              </a:rPr>
              <a:t>).</a:t>
            </a:r>
          </a:p>
          <a:p>
            <a:pPr lvl="0" algn="just">
              <a:spcAft>
                <a:spcPts val="0"/>
              </a:spcAft>
            </a:pPr>
            <a:endParaRPr lang="es-MX" sz="2000" dirty="0">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spcAft>
                <a:spcPts val="0"/>
              </a:spcAft>
              <a:buFont typeface="Arial" panose="020B0604020202020204" pitchFamily="34" charset="0"/>
              <a:buChar char="•"/>
            </a:pPr>
            <a:r>
              <a:rPr lang="es-PY" sz="2000" dirty="0">
                <a:latin typeface="Arial" panose="020B0604020202020204" pitchFamily="34" charset="0"/>
                <a:ea typeface="Times New Roman" panose="02020603050405020304" pitchFamily="18" charset="0"/>
                <a:cs typeface="Arial" panose="020B0604020202020204" pitchFamily="34" charset="0"/>
              </a:rPr>
              <a:t>El personal de limpieza no debe ir de una habitación a otra con los guantes </a:t>
            </a:r>
            <a:r>
              <a:rPr lang="es-PY" sz="2000" dirty="0" smtClean="0">
                <a:latin typeface="Arial" panose="020B0604020202020204" pitchFamily="34" charset="0"/>
                <a:ea typeface="Times New Roman" panose="02020603050405020304" pitchFamily="18" charset="0"/>
                <a:cs typeface="Arial" panose="020B0604020202020204" pitchFamily="34" charset="0"/>
              </a:rPr>
              <a:t>colocados.</a:t>
            </a:r>
            <a:endParaRPr lang="es-MX" sz="2000" dirty="0">
              <a:effectLst/>
              <a:latin typeface="Arial" panose="020B0604020202020204" pitchFamily="34" charset="0"/>
              <a:ea typeface="Times New Roman" panose="02020603050405020304" pitchFamily="18" charset="0"/>
              <a:cs typeface="Arial" panose="020B0604020202020204" pitchFamily="34" charset="0"/>
            </a:endParaRPr>
          </a:p>
        </p:txBody>
      </p:sp>
      <p:pic>
        <p:nvPicPr>
          <p:cNvPr id="5" name="Picture 4"/>
          <p:cNvPicPr/>
          <p:nvPr/>
        </p:nvPicPr>
        <p:blipFill rotWithShape="1">
          <a:blip r:embed="rId3" cstate="print"/>
          <a:srcRect l="-475" t="1320" r="88409" b="-1170"/>
          <a:stretch/>
        </p:blipFill>
        <p:spPr>
          <a:xfrm>
            <a:off x="0" y="0"/>
            <a:ext cx="1359048" cy="1156370"/>
          </a:xfrm>
          <a:prstGeom prst="rect">
            <a:avLst/>
          </a:prstGeom>
        </p:spPr>
      </p:pic>
      <p:pic>
        <p:nvPicPr>
          <p:cNvPr id="6" name="Picture 5"/>
          <p:cNvPicPr/>
          <p:nvPr/>
        </p:nvPicPr>
        <p:blipFill rotWithShape="1">
          <a:blip r:embed="rId3" cstate="print"/>
          <a:srcRect l="95257"/>
          <a:stretch/>
        </p:blipFill>
        <p:spPr bwMode="auto">
          <a:xfrm>
            <a:off x="8643638" y="-5058"/>
            <a:ext cx="500362" cy="1084695"/>
          </a:xfrm>
          <a:prstGeom prst="rect">
            <a:avLst/>
          </a:prstGeom>
          <a:ln>
            <a:noFill/>
          </a:ln>
          <a:extLst>
            <a:ext uri="{53640926-AAD7-44D8-BBD7-CCE9431645EC}">
              <a14:shadowObscured xmlns:a14="http://schemas.microsoft.com/office/drawing/2010/main" xmlns=""/>
            </a:ext>
          </a:extLst>
        </p:spPr>
      </p:pic>
      <p:pic>
        <p:nvPicPr>
          <p:cNvPr id="7" name="Imagen 5996"/>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084378" y="6149297"/>
            <a:ext cx="5039031" cy="593150"/>
          </a:xfrm>
          <a:prstGeom prst="rect">
            <a:avLst/>
          </a:prstGeom>
          <a:noFill/>
          <a:ln>
            <a:noFill/>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679524" y="1156370"/>
            <a:ext cx="7848761" cy="4708981"/>
          </a:xfrm>
          <a:prstGeom prst="rect">
            <a:avLst/>
          </a:prstGeom>
        </p:spPr>
        <p:txBody>
          <a:bodyPr wrap="square">
            <a:spAutoFit/>
          </a:bodyPr>
          <a:lstStyle/>
          <a:p>
            <a:pPr marL="342900" indent="-342900">
              <a:buFont typeface="+mj-lt"/>
              <a:buAutoNum type="arabicPeriod"/>
            </a:pPr>
            <a:r>
              <a:rPr lang="es-PY" sz="2000" dirty="0">
                <a:latin typeface="Arial" panose="020B0604020202020204" pitchFamily="34" charset="0"/>
                <a:cs typeface="Arial" panose="020B0604020202020204" pitchFamily="34" charset="0"/>
              </a:rPr>
              <a:t>Carros de </a:t>
            </a:r>
            <a:r>
              <a:rPr lang="es-PY" sz="2000" dirty="0" smtClean="0">
                <a:latin typeface="Arial" panose="020B0604020202020204" pitchFamily="34" charset="0"/>
                <a:cs typeface="Arial" panose="020B0604020202020204" pitchFamily="34" charset="0"/>
              </a:rPr>
              <a:t>limpieza.</a:t>
            </a:r>
            <a:endParaRPr lang="es-MX" sz="2000" dirty="0">
              <a:latin typeface="Arial" panose="020B0604020202020204" pitchFamily="34" charset="0"/>
              <a:cs typeface="Arial" panose="020B0604020202020204" pitchFamily="34" charset="0"/>
            </a:endParaRPr>
          </a:p>
          <a:p>
            <a:pPr marL="342900" indent="-342900">
              <a:buFont typeface="+mj-lt"/>
              <a:buAutoNum type="arabicPeriod"/>
            </a:pPr>
            <a:r>
              <a:rPr lang="es-PY" sz="2000" dirty="0">
                <a:latin typeface="Arial" panose="020B0604020202020204" pitchFamily="34" charset="0"/>
                <a:cs typeface="Arial" panose="020B0604020202020204" pitchFamily="34" charset="0"/>
              </a:rPr>
              <a:t>Guantes de uso </a:t>
            </a:r>
            <a:r>
              <a:rPr lang="es-PY" sz="2000" dirty="0" smtClean="0">
                <a:latin typeface="Arial" panose="020B0604020202020204" pitchFamily="34" charset="0"/>
                <a:cs typeface="Arial" panose="020B0604020202020204" pitchFamily="34" charset="0"/>
              </a:rPr>
              <a:t>Doméstico.</a:t>
            </a:r>
            <a:endParaRPr lang="es-MX" sz="2000" dirty="0">
              <a:latin typeface="Arial" panose="020B0604020202020204" pitchFamily="34" charset="0"/>
              <a:cs typeface="Arial" panose="020B0604020202020204" pitchFamily="34" charset="0"/>
            </a:endParaRPr>
          </a:p>
          <a:p>
            <a:pPr marL="342900" indent="-342900">
              <a:buFont typeface="+mj-lt"/>
              <a:buAutoNum type="arabicPeriod"/>
            </a:pPr>
            <a:r>
              <a:rPr lang="es-PY" sz="2000" dirty="0">
                <a:latin typeface="Arial" panose="020B0604020202020204" pitchFamily="34" charset="0"/>
                <a:cs typeface="Arial" panose="020B0604020202020204" pitchFamily="34" charset="0"/>
              </a:rPr>
              <a:t>Cepillos de mango </a:t>
            </a:r>
            <a:r>
              <a:rPr lang="es-PY" sz="2000" dirty="0" smtClean="0">
                <a:latin typeface="Arial" panose="020B0604020202020204" pitchFamily="34" charset="0"/>
                <a:cs typeface="Arial" panose="020B0604020202020204" pitchFamily="34" charset="0"/>
              </a:rPr>
              <a:t>largo.</a:t>
            </a:r>
            <a:endParaRPr lang="es-MX" sz="2000" dirty="0">
              <a:latin typeface="Arial" panose="020B0604020202020204" pitchFamily="34" charset="0"/>
              <a:cs typeface="Arial" panose="020B0604020202020204" pitchFamily="34" charset="0"/>
            </a:endParaRPr>
          </a:p>
          <a:p>
            <a:pPr marL="342900" indent="-342900">
              <a:buFont typeface="+mj-lt"/>
              <a:buAutoNum type="arabicPeriod"/>
            </a:pPr>
            <a:r>
              <a:rPr lang="es-PY" sz="2000" dirty="0">
                <a:latin typeface="Arial" panose="020B0604020202020204" pitchFamily="34" charset="0"/>
                <a:cs typeface="Arial" panose="020B0604020202020204" pitchFamily="34" charset="0"/>
              </a:rPr>
              <a:t>Trapo rejilla de microfibra para uso de </a:t>
            </a:r>
            <a:r>
              <a:rPr lang="es-PY" sz="2000" dirty="0" smtClean="0">
                <a:latin typeface="Arial" panose="020B0604020202020204" pitchFamily="34" charset="0"/>
                <a:cs typeface="Arial" panose="020B0604020202020204" pitchFamily="34" charset="0"/>
              </a:rPr>
              <a:t>mobiliarios.</a:t>
            </a:r>
            <a:endParaRPr lang="es-MX" sz="2000" dirty="0">
              <a:latin typeface="Arial" panose="020B0604020202020204" pitchFamily="34" charset="0"/>
              <a:cs typeface="Arial" panose="020B0604020202020204" pitchFamily="34" charset="0"/>
            </a:endParaRPr>
          </a:p>
          <a:p>
            <a:pPr marL="342900" indent="-342900">
              <a:buFont typeface="+mj-lt"/>
              <a:buAutoNum type="arabicPeriod"/>
            </a:pPr>
            <a:r>
              <a:rPr lang="es-PY" sz="2000" dirty="0">
                <a:latin typeface="Arial" panose="020B0604020202020204" pitchFamily="34" charset="0"/>
                <a:cs typeface="Arial" panose="020B0604020202020204" pitchFamily="34" charset="0"/>
              </a:rPr>
              <a:t>Trapo rejilla de microfibra para uso exclusivo en </a:t>
            </a:r>
            <a:r>
              <a:rPr lang="es-PY" sz="2000" dirty="0" smtClean="0">
                <a:latin typeface="Arial" panose="020B0604020202020204" pitchFamily="34" charset="0"/>
                <a:cs typeface="Arial" panose="020B0604020202020204" pitchFamily="34" charset="0"/>
              </a:rPr>
              <a:t>baños.</a:t>
            </a:r>
            <a:endParaRPr lang="es-MX" sz="2000" dirty="0">
              <a:latin typeface="Arial" panose="020B0604020202020204" pitchFamily="34" charset="0"/>
              <a:cs typeface="Arial" panose="020B0604020202020204" pitchFamily="34" charset="0"/>
            </a:endParaRPr>
          </a:p>
          <a:p>
            <a:pPr marL="342900" indent="-342900">
              <a:buFont typeface="+mj-lt"/>
              <a:buAutoNum type="arabicPeriod"/>
            </a:pPr>
            <a:r>
              <a:rPr lang="es-PY" sz="2000" dirty="0">
                <a:latin typeface="Arial" panose="020B0604020202020204" pitchFamily="34" charset="0"/>
                <a:cs typeface="Arial" panose="020B0604020202020204" pitchFamily="34" charset="0"/>
              </a:rPr>
              <a:t>Trapo rejillas para sectores </a:t>
            </a:r>
            <a:r>
              <a:rPr lang="es-PY" sz="2000" dirty="0" smtClean="0">
                <a:latin typeface="Arial" panose="020B0604020202020204" pitchFamily="34" charset="0"/>
                <a:cs typeface="Arial" panose="020B0604020202020204" pitchFamily="34" charset="0"/>
              </a:rPr>
              <a:t>administrativos.</a:t>
            </a:r>
            <a:endParaRPr lang="es-MX" sz="2000" dirty="0">
              <a:latin typeface="Arial" panose="020B0604020202020204" pitchFamily="34" charset="0"/>
              <a:cs typeface="Arial" panose="020B0604020202020204" pitchFamily="34" charset="0"/>
            </a:endParaRPr>
          </a:p>
          <a:p>
            <a:pPr marL="342900" indent="-342900">
              <a:buFont typeface="+mj-lt"/>
              <a:buAutoNum type="arabicPeriod"/>
            </a:pPr>
            <a:r>
              <a:rPr lang="es-PY" sz="2000" dirty="0">
                <a:latin typeface="Arial" panose="020B0604020202020204" pitchFamily="34" charset="0"/>
                <a:cs typeface="Arial" panose="020B0604020202020204" pitchFamily="34" charset="0"/>
              </a:rPr>
              <a:t>Cartel de </a:t>
            </a:r>
            <a:r>
              <a:rPr lang="es-PY" sz="2000" dirty="0" smtClean="0">
                <a:latin typeface="Arial" panose="020B0604020202020204" pitchFamily="34" charset="0"/>
                <a:cs typeface="Arial" panose="020B0604020202020204" pitchFamily="34" charset="0"/>
              </a:rPr>
              <a:t>señalización.</a:t>
            </a:r>
            <a:endParaRPr lang="es-PY" sz="2000" dirty="0">
              <a:latin typeface="Arial" panose="020B0604020202020204" pitchFamily="34" charset="0"/>
              <a:cs typeface="Arial" panose="020B0604020202020204" pitchFamily="34" charset="0"/>
            </a:endParaRPr>
          </a:p>
          <a:p>
            <a:pPr marL="342900" indent="-342900">
              <a:buFont typeface="+mj-lt"/>
              <a:buAutoNum type="arabicPeriod"/>
            </a:pPr>
            <a:r>
              <a:rPr lang="es-PY" sz="2000" dirty="0" smtClean="0">
                <a:latin typeface="Arial" panose="020B0604020202020204" pitchFamily="34" charset="0"/>
                <a:cs typeface="Arial" panose="020B0604020202020204" pitchFamily="34" charset="0"/>
              </a:rPr>
              <a:t>Escurridor.</a:t>
            </a:r>
            <a:endParaRPr lang="es-MX" sz="2000" dirty="0">
              <a:latin typeface="Arial" panose="020B0604020202020204" pitchFamily="34" charset="0"/>
              <a:cs typeface="Arial" panose="020B0604020202020204" pitchFamily="34" charset="0"/>
            </a:endParaRPr>
          </a:p>
          <a:p>
            <a:pPr marL="342900" indent="-342900">
              <a:buFont typeface="+mj-lt"/>
              <a:buAutoNum type="arabicPeriod"/>
            </a:pPr>
            <a:r>
              <a:rPr lang="es-PY" sz="2000" dirty="0" err="1">
                <a:latin typeface="Arial" panose="020B0604020202020204" pitchFamily="34" charset="0"/>
                <a:cs typeface="Arial" panose="020B0604020202020204" pitchFamily="34" charset="0"/>
              </a:rPr>
              <a:t>Mopa</a:t>
            </a:r>
            <a:r>
              <a:rPr lang="es-PY" sz="2000" dirty="0">
                <a:latin typeface="Arial" panose="020B0604020202020204" pitchFamily="34" charset="0"/>
                <a:cs typeface="Arial" panose="020B0604020202020204" pitchFamily="34" charset="0"/>
              </a:rPr>
              <a:t> </a:t>
            </a:r>
            <a:r>
              <a:rPr lang="es-PY" sz="2000" dirty="0" smtClean="0">
                <a:latin typeface="Arial" panose="020B0604020202020204" pitchFamily="34" charset="0"/>
                <a:cs typeface="Arial" panose="020B0604020202020204" pitchFamily="34" charset="0"/>
              </a:rPr>
              <a:t>barredora.</a:t>
            </a:r>
            <a:endParaRPr lang="es-MX" sz="2000" dirty="0">
              <a:latin typeface="Arial" panose="020B0604020202020204" pitchFamily="34" charset="0"/>
              <a:cs typeface="Arial" panose="020B0604020202020204" pitchFamily="34" charset="0"/>
            </a:endParaRPr>
          </a:p>
          <a:p>
            <a:pPr marL="342900" indent="-342900">
              <a:buFont typeface="+mj-lt"/>
              <a:buAutoNum type="arabicPeriod"/>
            </a:pPr>
            <a:r>
              <a:rPr lang="es-PY" sz="2000" dirty="0">
                <a:latin typeface="Arial" panose="020B0604020202020204" pitchFamily="34" charset="0"/>
                <a:cs typeface="Arial" panose="020B0604020202020204" pitchFamily="34" charset="0"/>
              </a:rPr>
              <a:t>Doble </a:t>
            </a:r>
            <a:r>
              <a:rPr lang="es-PY" sz="2000" dirty="0" smtClean="0">
                <a:latin typeface="Arial" panose="020B0604020202020204" pitchFamily="34" charset="0"/>
                <a:cs typeface="Arial" panose="020B0604020202020204" pitchFamily="34" charset="0"/>
              </a:rPr>
              <a:t>Balde </a:t>
            </a:r>
            <a:r>
              <a:rPr lang="es-PY" sz="2000" dirty="0">
                <a:latin typeface="Arial" panose="020B0604020202020204" pitchFamily="34" charset="0"/>
                <a:cs typeface="Arial" panose="020B0604020202020204" pitchFamily="34" charset="0"/>
              </a:rPr>
              <a:t>o dos baldes con sistema de </a:t>
            </a:r>
            <a:r>
              <a:rPr lang="es-PY" sz="2000" dirty="0" smtClean="0">
                <a:latin typeface="Arial" panose="020B0604020202020204" pitchFamily="34" charset="0"/>
                <a:cs typeface="Arial" panose="020B0604020202020204" pitchFamily="34" charset="0"/>
              </a:rPr>
              <a:t>escurrir.</a:t>
            </a:r>
            <a:endParaRPr lang="es-MX" sz="2000" dirty="0">
              <a:latin typeface="Arial" panose="020B0604020202020204" pitchFamily="34" charset="0"/>
              <a:cs typeface="Arial" panose="020B0604020202020204" pitchFamily="34" charset="0"/>
            </a:endParaRPr>
          </a:p>
          <a:p>
            <a:pPr marL="342900" indent="-342900">
              <a:buFont typeface="+mj-lt"/>
              <a:buAutoNum type="arabicPeriod"/>
            </a:pPr>
            <a:r>
              <a:rPr lang="es-PY" sz="2000" dirty="0">
                <a:latin typeface="Arial" panose="020B0604020202020204" pitchFamily="34" charset="0"/>
                <a:cs typeface="Arial" panose="020B0604020202020204" pitchFamily="34" charset="0"/>
              </a:rPr>
              <a:t>Bolsas para </a:t>
            </a:r>
            <a:r>
              <a:rPr lang="es-PY" sz="2000" dirty="0" smtClean="0">
                <a:latin typeface="Arial" panose="020B0604020202020204" pitchFamily="34" charset="0"/>
                <a:cs typeface="Arial" panose="020B0604020202020204" pitchFamily="34" charset="0"/>
              </a:rPr>
              <a:t>residuos.                                                        </a:t>
            </a:r>
            <a:endParaRPr lang="es-MX" sz="2000" dirty="0">
              <a:latin typeface="Arial" panose="020B0604020202020204" pitchFamily="34" charset="0"/>
              <a:cs typeface="Arial" panose="020B0604020202020204" pitchFamily="34" charset="0"/>
            </a:endParaRPr>
          </a:p>
          <a:p>
            <a:pPr marL="342900" indent="-342900">
              <a:buFont typeface="+mj-lt"/>
              <a:buAutoNum type="arabicPeriod"/>
            </a:pPr>
            <a:r>
              <a:rPr lang="es-PY" sz="2000" dirty="0">
                <a:latin typeface="Arial" panose="020B0604020202020204" pitchFamily="34" charset="0"/>
                <a:cs typeface="Arial" panose="020B0604020202020204" pitchFamily="34" charset="0"/>
              </a:rPr>
              <a:t> Contenedores </a:t>
            </a:r>
            <a:r>
              <a:rPr lang="es-PY" sz="2000" dirty="0" smtClean="0">
                <a:latin typeface="Arial" panose="020B0604020202020204" pitchFamily="34" charset="0"/>
                <a:cs typeface="Arial" panose="020B0604020202020204" pitchFamily="34" charset="0"/>
              </a:rPr>
              <a:t>rígidos. </a:t>
            </a:r>
            <a:endParaRPr lang="es-MX" sz="2000" dirty="0">
              <a:latin typeface="Arial" panose="020B0604020202020204" pitchFamily="34" charset="0"/>
              <a:cs typeface="Arial" panose="020B0604020202020204" pitchFamily="34" charset="0"/>
            </a:endParaRPr>
          </a:p>
          <a:p>
            <a:pPr marL="342900" indent="-342900">
              <a:buFont typeface="+mj-lt"/>
              <a:buAutoNum type="arabicPeriod"/>
            </a:pPr>
            <a:r>
              <a:rPr lang="es-PY" sz="2000" dirty="0">
                <a:latin typeface="Arial" panose="020B0604020202020204" pitchFamily="34" charset="0"/>
                <a:cs typeface="Arial" panose="020B0604020202020204" pitchFamily="34" charset="0"/>
              </a:rPr>
              <a:t>Detergente biodegradables -  </a:t>
            </a:r>
            <a:r>
              <a:rPr lang="es-PY" sz="2000" dirty="0" smtClean="0">
                <a:latin typeface="Arial" panose="020B0604020202020204" pitchFamily="34" charset="0"/>
                <a:cs typeface="Arial" panose="020B0604020202020204" pitchFamily="34" charset="0"/>
              </a:rPr>
              <a:t>desinfectante.</a:t>
            </a:r>
            <a:endParaRPr lang="es-MX" sz="2000" dirty="0">
              <a:latin typeface="Arial" panose="020B0604020202020204" pitchFamily="34" charset="0"/>
              <a:cs typeface="Arial" panose="020B0604020202020204" pitchFamily="34" charset="0"/>
            </a:endParaRPr>
          </a:p>
          <a:p>
            <a:pPr marL="342900" indent="-342900">
              <a:buFont typeface="+mj-lt"/>
              <a:buAutoNum type="arabicPeriod"/>
            </a:pPr>
            <a:r>
              <a:rPr lang="es-PY" sz="2000" dirty="0">
                <a:latin typeface="Arial" panose="020B0604020202020204" pitchFamily="34" charset="0"/>
                <a:cs typeface="Arial" panose="020B0604020202020204" pitchFamily="34" charset="0"/>
              </a:rPr>
              <a:t>Materiales para reposición (papel higiénico, bolsas de residuos, jabones, papel seca manos</a:t>
            </a:r>
            <a:r>
              <a:rPr lang="es-PY" sz="2000" dirty="0" smtClean="0">
                <a:latin typeface="Arial" panose="020B0604020202020204" pitchFamily="34" charset="0"/>
                <a:cs typeface="Arial" panose="020B0604020202020204" pitchFamily="34" charset="0"/>
              </a:rPr>
              <a:t>).</a:t>
            </a:r>
            <a:endParaRPr lang="es-MX" sz="2000" dirty="0">
              <a:latin typeface="Arial" panose="020B0604020202020204" pitchFamily="34" charset="0"/>
              <a:cs typeface="Arial" panose="020B0604020202020204" pitchFamily="34" charset="0"/>
            </a:endParaRPr>
          </a:p>
        </p:txBody>
      </p:sp>
      <p:sp>
        <p:nvSpPr>
          <p:cNvPr id="5" name="Rectangle 2">
            <a:extLst>
              <a:ext uri="{FF2B5EF4-FFF2-40B4-BE49-F238E27FC236}">
                <a16:creationId xmlns:a16="http://schemas.microsoft.com/office/drawing/2014/main" xmlns="" id="{14D67C39-0D96-4415-A33F-6B44D5F8E691}"/>
              </a:ext>
            </a:extLst>
          </p:cNvPr>
          <p:cNvSpPr txBox="1">
            <a:spLocks noChangeArrowheads="1"/>
          </p:cNvSpPr>
          <p:nvPr/>
        </p:nvSpPr>
        <p:spPr>
          <a:xfrm>
            <a:off x="1064049" y="215301"/>
            <a:ext cx="7313612" cy="492962"/>
          </a:xfrm>
          <a:prstGeom prst="rect">
            <a:avLst/>
          </a:prstGeom>
        </p:spPr>
        <p:txBody>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ES" sz="3600" b="1" u="none" strike="noStrike" kern="1200" cap="none" spc="0" normalizeH="0" baseline="0" noProof="0" dirty="0" smtClean="0">
                <a:ln>
                  <a:noFill/>
                </a:ln>
                <a:effectLst/>
                <a:uLnTx/>
                <a:uFillTx/>
                <a:latin typeface="Arial Black" panose="020B0A04020102020204" pitchFamily="34" charset="0"/>
                <a:ea typeface="+mj-ea"/>
                <a:cs typeface="Calibri" pitchFamily="34" charset="0"/>
              </a:rPr>
              <a:t> Insumos para limpieza</a:t>
            </a:r>
            <a:endParaRPr kumimoji="0" lang="es-ES" sz="3600" b="1" u="none" strike="noStrike" kern="1200" cap="none" spc="0" normalizeH="0" baseline="0" noProof="0" dirty="0">
              <a:ln>
                <a:noFill/>
              </a:ln>
              <a:effectLst/>
              <a:uLnTx/>
              <a:uFillTx/>
              <a:latin typeface="Arial Black" panose="020B0A04020102020204" pitchFamily="34" charset="0"/>
              <a:ea typeface="+mj-ea"/>
              <a:cs typeface="Calibri" pitchFamily="34" charset="0"/>
            </a:endParaRPr>
          </a:p>
        </p:txBody>
      </p:sp>
      <p:pic>
        <p:nvPicPr>
          <p:cNvPr id="7" name="Picture 6"/>
          <p:cNvPicPr/>
          <p:nvPr/>
        </p:nvPicPr>
        <p:blipFill rotWithShape="1">
          <a:blip r:embed="rId2" cstate="print"/>
          <a:srcRect l="-475" t="1320" r="88409" b="-1170"/>
          <a:stretch/>
        </p:blipFill>
        <p:spPr>
          <a:xfrm>
            <a:off x="0" y="0"/>
            <a:ext cx="1359048" cy="1156370"/>
          </a:xfrm>
          <a:prstGeom prst="rect">
            <a:avLst/>
          </a:prstGeom>
        </p:spPr>
      </p:pic>
      <p:pic>
        <p:nvPicPr>
          <p:cNvPr id="8" name="Picture 7"/>
          <p:cNvPicPr/>
          <p:nvPr/>
        </p:nvPicPr>
        <p:blipFill rotWithShape="1">
          <a:blip r:embed="rId2" cstate="print"/>
          <a:srcRect l="95257"/>
          <a:stretch/>
        </p:blipFill>
        <p:spPr bwMode="auto">
          <a:xfrm>
            <a:off x="8643638" y="-5058"/>
            <a:ext cx="500362" cy="1084695"/>
          </a:xfrm>
          <a:prstGeom prst="rect">
            <a:avLst/>
          </a:prstGeom>
          <a:ln>
            <a:noFill/>
          </a:ln>
          <a:extLst>
            <a:ext uri="{53640926-AAD7-44D8-BBD7-CCE9431645EC}">
              <a14:shadowObscured xmlns:a14="http://schemas.microsoft.com/office/drawing/2010/main" xmlns=""/>
            </a:ext>
          </a:extLst>
        </p:spPr>
      </p:pic>
      <p:pic>
        <p:nvPicPr>
          <p:cNvPr id="9" name="Imagen 5996"/>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084378" y="6149297"/>
            <a:ext cx="5039031" cy="593150"/>
          </a:xfrm>
          <a:prstGeom prst="rect">
            <a:avLst/>
          </a:prstGeom>
          <a:noFill/>
          <a:ln>
            <a:noFill/>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Título"/>
          <p:cNvSpPr>
            <a:spLocks noGrp="1"/>
          </p:cNvSpPr>
          <p:nvPr>
            <p:ph type="title"/>
          </p:nvPr>
        </p:nvSpPr>
        <p:spPr>
          <a:xfrm>
            <a:off x="770545" y="64164"/>
            <a:ext cx="8123274" cy="772631"/>
          </a:xfrm>
        </p:spPr>
        <p:txBody>
          <a:bodyPr>
            <a:noAutofit/>
          </a:bodyPr>
          <a:lstStyle/>
          <a:p>
            <a:pPr algn="ctr"/>
            <a:r>
              <a:rPr lang="es-ES" b="1" dirty="0" smtClean="0">
                <a:solidFill>
                  <a:schemeClr val="tx1"/>
                </a:solidFill>
                <a:latin typeface="Arial Black" panose="020B0A04020102020204" pitchFamily="34" charset="0"/>
                <a:cs typeface="Calibri" pitchFamily="34" charset="0"/>
              </a:rPr>
              <a:t>Insumos para limpieza y </a:t>
            </a:r>
            <a:br>
              <a:rPr lang="es-ES" b="1" dirty="0" smtClean="0">
                <a:solidFill>
                  <a:schemeClr val="tx1"/>
                </a:solidFill>
                <a:latin typeface="Arial Black" panose="020B0A04020102020204" pitchFamily="34" charset="0"/>
                <a:cs typeface="Calibri" pitchFamily="34" charset="0"/>
              </a:rPr>
            </a:br>
            <a:r>
              <a:rPr lang="es-ES" b="1" dirty="0" smtClean="0">
                <a:solidFill>
                  <a:schemeClr val="tx1"/>
                </a:solidFill>
                <a:latin typeface="Arial Black" panose="020B0A04020102020204" pitchFamily="34" charset="0"/>
                <a:cs typeface="Calibri" pitchFamily="34" charset="0"/>
              </a:rPr>
              <a:t>desinfección COVID-19</a:t>
            </a:r>
            <a:endParaRPr lang="es-ES" dirty="0">
              <a:latin typeface="Arial Black" panose="020B0A04020102020204" pitchFamily="34" charset="0"/>
            </a:endParaRPr>
          </a:p>
        </p:txBody>
      </p:sp>
      <p:sp>
        <p:nvSpPr>
          <p:cNvPr id="10" name="9 Marcador de contenido"/>
          <p:cNvSpPr>
            <a:spLocks noGrp="1"/>
          </p:cNvSpPr>
          <p:nvPr>
            <p:ph sz="half" idx="1"/>
          </p:nvPr>
        </p:nvSpPr>
        <p:spPr>
          <a:xfrm>
            <a:off x="467092" y="1910653"/>
            <a:ext cx="3992474" cy="4181324"/>
          </a:xfrm>
        </p:spPr>
        <p:txBody>
          <a:bodyPr>
            <a:noAutofit/>
          </a:bodyPr>
          <a:lstStyle/>
          <a:p>
            <a:pPr marL="0" indent="0">
              <a:buNone/>
            </a:pPr>
            <a:r>
              <a:rPr lang="es-ES" sz="2000" u="sng" dirty="0" smtClean="0">
                <a:solidFill>
                  <a:schemeClr val="tx1"/>
                </a:solidFill>
                <a:latin typeface="Arial" panose="020B0604020202020204" pitchFamily="34" charset="0"/>
                <a:cs typeface="Arial" panose="020B0604020202020204" pitchFamily="34" charset="0"/>
              </a:rPr>
              <a:t>Productos </a:t>
            </a:r>
            <a:r>
              <a:rPr lang="es-ES" sz="2000" u="sng" dirty="0">
                <a:solidFill>
                  <a:schemeClr val="tx1"/>
                </a:solidFill>
                <a:latin typeface="Arial" panose="020B0604020202020204" pitchFamily="34" charset="0"/>
                <a:cs typeface="Arial" panose="020B0604020202020204" pitchFamily="34" charset="0"/>
              </a:rPr>
              <a:t>convalidados y disponibles en LIME </a:t>
            </a:r>
          </a:p>
          <a:p>
            <a:pPr>
              <a:spcBef>
                <a:spcPts val="0"/>
              </a:spcBef>
              <a:buClr>
                <a:schemeClr val="tx1"/>
              </a:buClr>
              <a:buSzPct val="100000"/>
              <a:buFont typeface="Arial" panose="020B0604020202020204" pitchFamily="34" charset="0"/>
              <a:buChar char="•"/>
            </a:pPr>
            <a:r>
              <a:rPr lang="es-ES" sz="2000" dirty="0">
                <a:solidFill>
                  <a:schemeClr val="tx1"/>
                </a:solidFill>
                <a:latin typeface="Arial" panose="020B0604020202020204" pitchFamily="34" charset="0"/>
                <a:cs typeface="Arial" panose="020B0604020202020204" pitchFamily="34" charset="0"/>
                <a:sym typeface="Wingdings" panose="05000000000000000000" pitchFamily="2" charset="2"/>
              </a:rPr>
              <a:t>Hipoclorito de sodio 8% </a:t>
            </a:r>
            <a:r>
              <a:rPr lang="es-ES" sz="2000" dirty="0" smtClean="0">
                <a:solidFill>
                  <a:schemeClr val="tx1"/>
                </a:solidFill>
                <a:latin typeface="Arial" panose="020B0604020202020204" pitchFamily="34" charset="0"/>
                <a:cs typeface="Arial" panose="020B0604020202020204" pitchFamily="34" charset="0"/>
                <a:sym typeface="Wingdings" panose="05000000000000000000" pitchFamily="2" charset="2"/>
              </a:rPr>
              <a:t>.</a:t>
            </a:r>
            <a:endParaRPr lang="es-ES" sz="2000" dirty="0">
              <a:solidFill>
                <a:schemeClr val="tx1"/>
              </a:solidFill>
              <a:latin typeface="Arial" panose="020B0604020202020204" pitchFamily="34" charset="0"/>
              <a:cs typeface="Arial" panose="020B0604020202020204" pitchFamily="34" charset="0"/>
              <a:sym typeface="Wingdings" panose="05000000000000000000" pitchFamily="2" charset="2"/>
            </a:endParaRPr>
          </a:p>
          <a:p>
            <a:pPr>
              <a:spcBef>
                <a:spcPts val="0"/>
              </a:spcBef>
              <a:buClr>
                <a:schemeClr val="tx1"/>
              </a:buClr>
              <a:buSzPct val="100000"/>
              <a:buFont typeface="Arial" panose="020B0604020202020204" pitchFamily="34" charset="0"/>
              <a:buChar char="•"/>
            </a:pPr>
            <a:r>
              <a:rPr lang="es-ES" sz="2000" dirty="0" smtClean="0">
                <a:solidFill>
                  <a:schemeClr val="tx1"/>
                </a:solidFill>
                <a:latin typeface="Arial" panose="020B0604020202020204" pitchFamily="34" charset="0"/>
                <a:cs typeface="Arial" panose="020B0604020202020204" pitchFamily="34" charset="0"/>
                <a:sym typeface="Wingdings" panose="05000000000000000000" pitchFamily="2" charset="2"/>
              </a:rPr>
              <a:t>Alcohol </a:t>
            </a:r>
            <a:r>
              <a:rPr lang="es-ES" sz="2000" dirty="0">
                <a:solidFill>
                  <a:schemeClr val="tx1"/>
                </a:solidFill>
                <a:latin typeface="Arial" panose="020B0604020202020204" pitchFamily="34" charset="0"/>
                <a:cs typeface="Arial" panose="020B0604020202020204" pitchFamily="34" charset="0"/>
                <a:sym typeface="Wingdings" panose="05000000000000000000" pitchFamily="2" charset="2"/>
              </a:rPr>
              <a:t>líquido y en gel 70</a:t>
            </a:r>
            <a:r>
              <a:rPr lang="es-ES" sz="2000" dirty="0" smtClean="0">
                <a:solidFill>
                  <a:schemeClr val="tx1"/>
                </a:solidFill>
                <a:latin typeface="Arial" panose="020B0604020202020204" pitchFamily="34" charset="0"/>
                <a:cs typeface="Arial" panose="020B0604020202020204" pitchFamily="34" charset="0"/>
                <a:sym typeface="Wingdings" panose="05000000000000000000" pitchFamily="2" charset="2"/>
              </a:rPr>
              <a:t>%.</a:t>
            </a:r>
            <a:endParaRPr lang="es-ES" sz="2000" dirty="0">
              <a:solidFill>
                <a:schemeClr val="tx1"/>
              </a:solidFill>
              <a:latin typeface="Arial" panose="020B0604020202020204" pitchFamily="34" charset="0"/>
              <a:cs typeface="Arial" panose="020B0604020202020204" pitchFamily="34" charset="0"/>
              <a:sym typeface="Wingdings" panose="05000000000000000000" pitchFamily="2" charset="2"/>
            </a:endParaRPr>
          </a:p>
          <a:p>
            <a:pPr>
              <a:spcBef>
                <a:spcPts val="0"/>
              </a:spcBef>
              <a:buClr>
                <a:schemeClr val="tx1"/>
              </a:buClr>
              <a:buSzPct val="100000"/>
              <a:buFont typeface="Arial" panose="020B0604020202020204" pitchFamily="34" charset="0"/>
              <a:buChar char="•"/>
            </a:pPr>
            <a:r>
              <a:rPr lang="es-ES" sz="2000" dirty="0" smtClean="0">
                <a:solidFill>
                  <a:schemeClr val="tx1"/>
                </a:solidFill>
                <a:latin typeface="Arial" panose="020B0604020202020204" pitchFamily="34" charset="0"/>
                <a:cs typeface="Arial" panose="020B0604020202020204" pitchFamily="34" charset="0"/>
                <a:sym typeface="Wingdings" panose="05000000000000000000" pitchFamily="2" charset="2"/>
              </a:rPr>
              <a:t>Clorhexidina </a:t>
            </a:r>
            <a:r>
              <a:rPr lang="es-ES" sz="2000" dirty="0">
                <a:solidFill>
                  <a:schemeClr val="tx1"/>
                </a:solidFill>
                <a:latin typeface="Arial" panose="020B0604020202020204" pitchFamily="34" charset="0"/>
                <a:cs typeface="Arial" panose="020B0604020202020204" pitchFamily="34" charset="0"/>
                <a:sym typeface="Wingdings" panose="05000000000000000000" pitchFamily="2" charset="2"/>
              </a:rPr>
              <a:t>4% solución y </a:t>
            </a:r>
            <a:r>
              <a:rPr lang="es-ES" sz="2000" dirty="0" smtClean="0">
                <a:solidFill>
                  <a:schemeClr val="tx1"/>
                </a:solidFill>
                <a:latin typeface="Arial" panose="020B0604020202020204" pitchFamily="34" charset="0"/>
                <a:cs typeface="Arial" panose="020B0604020202020204" pitchFamily="34" charset="0"/>
                <a:sym typeface="Wingdings" panose="05000000000000000000" pitchFamily="2" charset="2"/>
              </a:rPr>
              <a:t>jabón.</a:t>
            </a:r>
            <a:endParaRPr lang="es-ES" sz="2000" dirty="0">
              <a:solidFill>
                <a:schemeClr val="tx1"/>
              </a:solidFill>
              <a:latin typeface="Arial" panose="020B0604020202020204" pitchFamily="34" charset="0"/>
              <a:cs typeface="Arial" panose="020B0604020202020204" pitchFamily="34" charset="0"/>
              <a:sym typeface="Wingdings" panose="05000000000000000000" pitchFamily="2" charset="2"/>
            </a:endParaRPr>
          </a:p>
          <a:p>
            <a:pPr>
              <a:spcBef>
                <a:spcPts val="0"/>
              </a:spcBef>
              <a:buClr>
                <a:schemeClr val="tx1"/>
              </a:buClr>
              <a:buSzPct val="100000"/>
              <a:buFont typeface="Arial" panose="020B0604020202020204" pitchFamily="34" charset="0"/>
              <a:buChar char="•"/>
            </a:pPr>
            <a:r>
              <a:rPr lang="es-ES" sz="2000" dirty="0" smtClean="0">
                <a:solidFill>
                  <a:schemeClr val="tx1"/>
                </a:solidFill>
                <a:latin typeface="Arial" panose="020B0604020202020204" pitchFamily="34" charset="0"/>
                <a:cs typeface="Arial" panose="020B0604020202020204" pitchFamily="34" charset="0"/>
                <a:sym typeface="Wingdings" panose="05000000000000000000" pitchFamily="2" charset="2"/>
              </a:rPr>
              <a:t>Iodopovidona </a:t>
            </a:r>
            <a:r>
              <a:rPr lang="es-ES" sz="2000" dirty="0">
                <a:solidFill>
                  <a:schemeClr val="tx1"/>
                </a:solidFill>
                <a:latin typeface="Arial" panose="020B0604020202020204" pitchFamily="34" charset="0"/>
                <a:cs typeface="Arial" panose="020B0604020202020204" pitchFamily="34" charset="0"/>
                <a:sym typeface="Wingdings" panose="05000000000000000000" pitchFamily="2" charset="2"/>
              </a:rPr>
              <a:t>solución y jabón </a:t>
            </a:r>
            <a:r>
              <a:rPr lang="es-ES" sz="2000" dirty="0" smtClean="0">
                <a:solidFill>
                  <a:schemeClr val="tx1"/>
                </a:solidFill>
                <a:latin typeface="Arial" panose="020B0604020202020204" pitchFamily="34" charset="0"/>
                <a:cs typeface="Arial" panose="020B0604020202020204" pitchFamily="34" charset="0"/>
                <a:sym typeface="Wingdings" panose="05000000000000000000" pitchFamily="2" charset="2"/>
              </a:rPr>
              <a:t>7.5.</a:t>
            </a:r>
            <a:endParaRPr lang="es-ES" sz="2000" dirty="0">
              <a:solidFill>
                <a:schemeClr val="tx1"/>
              </a:solidFill>
              <a:latin typeface="Arial" panose="020B0604020202020204" pitchFamily="34" charset="0"/>
              <a:cs typeface="Arial" panose="020B0604020202020204" pitchFamily="34" charset="0"/>
              <a:sym typeface="Wingdings" panose="05000000000000000000" pitchFamily="2" charset="2"/>
            </a:endParaRPr>
          </a:p>
          <a:p>
            <a:pPr>
              <a:spcBef>
                <a:spcPts val="0"/>
              </a:spcBef>
              <a:buClr>
                <a:schemeClr val="tx1"/>
              </a:buClr>
              <a:buSzPct val="100000"/>
              <a:buFont typeface="Arial" panose="020B0604020202020204" pitchFamily="34" charset="0"/>
              <a:buChar char="•"/>
            </a:pPr>
            <a:r>
              <a:rPr lang="es-ES" sz="2000" dirty="0">
                <a:solidFill>
                  <a:schemeClr val="tx1"/>
                </a:solidFill>
                <a:latin typeface="Arial" panose="020B0604020202020204" pitchFamily="34" charset="0"/>
                <a:cs typeface="Arial" panose="020B0604020202020204" pitchFamily="34" charset="0"/>
                <a:sym typeface="Wingdings" panose="05000000000000000000" pitchFamily="2" charset="2"/>
              </a:rPr>
              <a:t>Agua destilada (dilución de medicamentos</a:t>
            </a:r>
            <a:r>
              <a:rPr lang="es-ES" sz="2000" dirty="0" smtClean="0">
                <a:solidFill>
                  <a:schemeClr val="tx1"/>
                </a:solidFill>
                <a:latin typeface="Arial" panose="020B0604020202020204" pitchFamily="34" charset="0"/>
                <a:cs typeface="Arial" panose="020B0604020202020204" pitchFamily="34" charset="0"/>
                <a:sym typeface="Wingdings" panose="05000000000000000000" pitchFamily="2" charset="2"/>
              </a:rPr>
              <a:t>).</a:t>
            </a:r>
            <a:endParaRPr lang="es-ES" sz="2000" dirty="0">
              <a:solidFill>
                <a:schemeClr val="tx1"/>
              </a:solidFill>
              <a:latin typeface="Arial" panose="020B0604020202020204" pitchFamily="34" charset="0"/>
              <a:cs typeface="Arial" panose="020B0604020202020204" pitchFamily="34" charset="0"/>
              <a:sym typeface="Wingdings" panose="05000000000000000000" pitchFamily="2" charset="2"/>
            </a:endParaRPr>
          </a:p>
          <a:p>
            <a:pPr>
              <a:spcBef>
                <a:spcPts val="0"/>
              </a:spcBef>
              <a:buClr>
                <a:schemeClr val="tx1"/>
              </a:buClr>
              <a:buSzPct val="100000"/>
              <a:buFont typeface="Arial" panose="020B0604020202020204" pitchFamily="34" charset="0"/>
              <a:buChar char="•"/>
            </a:pPr>
            <a:r>
              <a:rPr lang="es-ES" sz="2000" dirty="0">
                <a:solidFill>
                  <a:schemeClr val="tx1"/>
                </a:solidFill>
                <a:latin typeface="Arial" panose="020B0604020202020204" pitchFamily="34" charset="0"/>
                <a:cs typeface="Arial" panose="020B0604020202020204" pitchFamily="34" charset="0"/>
                <a:sym typeface="Wingdings" panose="05000000000000000000" pitchFamily="2" charset="2"/>
              </a:rPr>
              <a:t>Peróxido de hidrógeno </a:t>
            </a:r>
            <a:r>
              <a:rPr lang="es-ES" sz="2000" dirty="0" smtClean="0">
                <a:solidFill>
                  <a:schemeClr val="tx1"/>
                </a:solidFill>
                <a:latin typeface="Arial" panose="020B0604020202020204" pitchFamily="34" charset="0"/>
                <a:cs typeface="Arial" panose="020B0604020202020204" pitchFamily="34" charset="0"/>
                <a:sym typeface="Wingdings" panose="05000000000000000000" pitchFamily="2" charset="2"/>
              </a:rPr>
              <a:t>vol. 10.</a:t>
            </a:r>
            <a:endParaRPr lang="es-ES" sz="2000" dirty="0">
              <a:solidFill>
                <a:schemeClr val="tx1"/>
              </a:solidFill>
              <a:latin typeface="Arial" panose="020B0604020202020204" pitchFamily="34" charset="0"/>
              <a:cs typeface="Arial" panose="020B0604020202020204" pitchFamily="34" charset="0"/>
              <a:sym typeface="Wingdings" panose="05000000000000000000" pitchFamily="2" charset="2"/>
            </a:endParaRPr>
          </a:p>
          <a:p>
            <a:endParaRPr lang="es-ES" sz="2000" dirty="0">
              <a:latin typeface="Arial" panose="020B0604020202020204" pitchFamily="34" charset="0"/>
              <a:cs typeface="Arial" panose="020B0604020202020204" pitchFamily="34" charset="0"/>
            </a:endParaRPr>
          </a:p>
        </p:txBody>
      </p:sp>
      <p:sp>
        <p:nvSpPr>
          <p:cNvPr id="11" name="10 Marcador de contenido"/>
          <p:cNvSpPr>
            <a:spLocks noGrp="1"/>
          </p:cNvSpPr>
          <p:nvPr>
            <p:ph sz="half" idx="2"/>
          </p:nvPr>
        </p:nvSpPr>
        <p:spPr>
          <a:xfrm>
            <a:off x="4764308" y="1910653"/>
            <a:ext cx="3877674" cy="3880773"/>
          </a:xfrm>
        </p:spPr>
        <p:txBody>
          <a:bodyPr>
            <a:noAutofit/>
          </a:bodyPr>
          <a:lstStyle/>
          <a:p>
            <a:pPr marL="0" indent="0">
              <a:buNone/>
            </a:pPr>
            <a:r>
              <a:rPr lang="es-ES" sz="2000" u="sng" dirty="0">
                <a:solidFill>
                  <a:schemeClr val="tx1"/>
                </a:solidFill>
                <a:latin typeface="Arial" panose="020B0604020202020204" pitchFamily="34" charset="0"/>
                <a:cs typeface="Arial" panose="020B0604020202020204" pitchFamily="34" charset="0"/>
                <a:sym typeface="Wingdings" panose="05000000000000000000" pitchFamily="2" charset="2"/>
              </a:rPr>
              <a:t>Demostrada eficacia y opcional de acuerdo a disponibilidad</a:t>
            </a:r>
          </a:p>
          <a:p>
            <a:pPr>
              <a:spcBef>
                <a:spcPts val="0"/>
              </a:spcBef>
              <a:buClr>
                <a:schemeClr val="tx1"/>
              </a:buClr>
              <a:buSzPct val="100000"/>
              <a:buFont typeface="Arial" panose="020B0604020202020204" pitchFamily="34" charset="0"/>
              <a:buChar char="•"/>
            </a:pPr>
            <a:r>
              <a:rPr lang="es-ES" sz="2000" dirty="0">
                <a:solidFill>
                  <a:schemeClr val="tx1"/>
                </a:solidFill>
                <a:latin typeface="Arial" panose="020B0604020202020204" pitchFamily="34" charset="0"/>
                <a:cs typeface="Arial" panose="020B0604020202020204" pitchFamily="34" charset="0"/>
                <a:sym typeface="Wingdings" panose="05000000000000000000" pitchFamily="2" charset="2"/>
              </a:rPr>
              <a:t>Paños húmedos con peróxido de </a:t>
            </a:r>
            <a:r>
              <a:rPr lang="es-ES" sz="2000" dirty="0" smtClean="0">
                <a:solidFill>
                  <a:schemeClr val="tx1"/>
                </a:solidFill>
                <a:latin typeface="Arial" panose="020B0604020202020204" pitchFamily="34" charset="0"/>
                <a:cs typeface="Arial" panose="020B0604020202020204" pitchFamily="34" charset="0"/>
                <a:sym typeface="Wingdings" panose="05000000000000000000" pitchFamily="2" charset="2"/>
              </a:rPr>
              <a:t>hidrógeno.</a:t>
            </a:r>
            <a:endParaRPr lang="es-ES" sz="2000" dirty="0">
              <a:solidFill>
                <a:schemeClr val="tx1"/>
              </a:solidFill>
              <a:latin typeface="Arial" panose="020B0604020202020204" pitchFamily="34" charset="0"/>
              <a:cs typeface="Arial" panose="020B0604020202020204" pitchFamily="34" charset="0"/>
              <a:sym typeface="Wingdings" panose="05000000000000000000" pitchFamily="2" charset="2"/>
            </a:endParaRPr>
          </a:p>
          <a:p>
            <a:pPr>
              <a:spcBef>
                <a:spcPts val="0"/>
              </a:spcBef>
              <a:buClr>
                <a:schemeClr val="tx1"/>
              </a:buClr>
              <a:buSzPct val="100000"/>
              <a:buFont typeface="Arial" panose="020B0604020202020204" pitchFamily="34" charset="0"/>
              <a:buChar char="•"/>
            </a:pPr>
            <a:r>
              <a:rPr lang="es-ES" sz="2000" dirty="0">
                <a:solidFill>
                  <a:schemeClr val="tx1"/>
                </a:solidFill>
                <a:latin typeface="Arial" panose="020B0604020202020204" pitchFamily="34" charset="0"/>
                <a:cs typeface="Arial" panose="020B0604020202020204" pitchFamily="34" charset="0"/>
                <a:sym typeface="Wingdings" panose="05000000000000000000" pitchFamily="2" charset="2"/>
              </a:rPr>
              <a:t>Paños húmedos con </a:t>
            </a:r>
            <a:r>
              <a:rPr lang="es-ES" sz="2000" dirty="0" smtClean="0">
                <a:solidFill>
                  <a:schemeClr val="tx1"/>
                </a:solidFill>
                <a:latin typeface="Arial" panose="020B0604020202020204" pitchFamily="34" charset="0"/>
                <a:cs typeface="Arial" panose="020B0604020202020204" pitchFamily="34" charset="0"/>
                <a:sym typeface="Wingdings" panose="05000000000000000000" pitchFamily="2" charset="2"/>
              </a:rPr>
              <a:t>hipoclorito.</a:t>
            </a:r>
            <a:endParaRPr lang="es-ES" sz="2000" dirty="0">
              <a:solidFill>
                <a:schemeClr val="tx1"/>
              </a:solidFill>
              <a:latin typeface="Arial" panose="020B0604020202020204" pitchFamily="34" charset="0"/>
              <a:cs typeface="Arial" panose="020B0604020202020204" pitchFamily="34" charset="0"/>
              <a:sym typeface="Wingdings" panose="05000000000000000000" pitchFamily="2" charset="2"/>
            </a:endParaRPr>
          </a:p>
          <a:p>
            <a:pPr>
              <a:spcBef>
                <a:spcPts val="0"/>
              </a:spcBef>
              <a:buClr>
                <a:schemeClr val="tx1"/>
              </a:buClr>
              <a:buSzPct val="100000"/>
              <a:buFont typeface="Arial" panose="020B0604020202020204" pitchFamily="34" charset="0"/>
              <a:buChar char="•"/>
            </a:pPr>
            <a:r>
              <a:rPr lang="es-ES" sz="2000" dirty="0">
                <a:solidFill>
                  <a:schemeClr val="tx1"/>
                </a:solidFill>
                <a:latin typeface="Arial" panose="020B0604020202020204" pitchFamily="34" charset="0"/>
                <a:cs typeface="Arial" panose="020B0604020202020204" pitchFamily="34" charset="0"/>
                <a:sym typeface="Wingdings" panose="05000000000000000000" pitchFamily="2" charset="2"/>
              </a:rPr>
              <a:t>Detergente biodegradable </a:t>
            </a:r>
            <a:r>
              <a:rPr lang="es-ES" sz="2000" dirty="0" smtClean="0">
                <a:solidFill>
                  <a:schemeClr val="tx1"/>
                </a:solidFill>
                <a:latin typeface="Arial" panose="020B0604020202020204" pitchFamily="34" charset="0"/>
                <a:cs typeface="Arial" panose="020B0604020202020204" pitchFamily="34" charset="0"/>
                <a:sym typeface="Wingdings" panose="05000000000000000000" pitchFamily="2" charset="2"/>
              </a:rPr>
              <a:t>líquido.</a:t>
            </a:r>
            <a:endParaRPr lang="es-ES" sz="2000" dirty="0">
              <a:solidFill>
                <a:schemeClr val="tx1"/>
              </a:solidFill>
              <a:latin typeface="Arial" panose="020B0604020202020204" pitchFamily="34" charset="0"/>
              <a:cs typeface="Arial" panose="020B0604020202020204" pitchFamily="34" charset="0"/>
            </a:endParaRPr>
          </a:p>
          <a:p>
            <a:pPr>
              <a:spcBef>
                <a:spcPts val="0"/>
              </a:spcBef>
              <a:buClr>
                <a:schemeClr val="tx1"/>
              </a:buClr>
              <a:buSzPct val="100000"/>
              <a:buFont typeface="Arial" panose="020B0604020202020204" pitchFamily="34" charset="0"/>
              <a:buChar char="•"/>
            </a:pPr>
            <a:endParaRPr lang="es-ES" sz="2000" dirty="0">
              <a:solidFill>
                <a:schemeClr val="tx1"/>
              </a:solidFill>
              <a:latin typeface="Arial" panose="020B0604020202020204" pitchFamily="34" charset="0"/>
              <a:cs typeface="Arial" panose="020B0604020202020204" pitchFamily="34" charset="0"/>
            </a:endParaRPr>
          </a:p>
        </p:txBody>
      </p:sp>
      <p:sp>
        <p:nvSpPr>
          <p:cNvPr id="12" name="11 Rectángulo"/>
          <p:cNvSpPr/>
          <p:nvPr/>
        </p:nvSpPr>
        <p:spPr>
          <a:xfrm>
            <a:off x="2530993" y="1230469"/>
            <a:ext cx="3857146" cy="400110"/>
          </a:xfrm>
          <a:prstGeom prst="rect">
            <a:avLst/>
          </a:prstGeom>
        </p:spPr>
        <p:txBody>
          <a:bodyPr wrap="none">
            <a:spAutoFit/>
          </a:bodyPr>
          <a:lstStyle/>
          <a:p>
            <a:r>
              <a:rPr lang="es-ES" sz="2000" b="1" dirty="0">
                <a:latin typeface="Arial" panose="020B0604020202020204" pitchFamily="34" charset="0"/>
                <a:cs typeface="Arial" panose="020B0604020202020204" pitchFamily="34" charset="0"/>
              </a:rPr>
              <a:t>1.- Establecimientos de </a:t>
            </a:r>
            <a:r>
              <a:rPr lang="es-ES" sz="2000" b="1" dirty="0" smtClean="0">
                <a:latin typeface="Arial" panose="020B0604020202020204" pitchFamily="34" charset="0"/>
                <a:cs typeface="Arial" panose="020B0604020202020204" pitchFamily="34" charset="0"/>
              </a:rPr>
              <a:t>salud</a:t>
            </a:r>
            <a:endParaRPr lang="es-ES" sz="2000" dirty="0">
              <a:latin typeface="Arial" panose="020B0604020202020204" pitchFamily="34" charset="0"/>
              <a:cs typeface="Arial" panose="020B0604020202020204" pitchFamily="34" charset="0"/>
            </a:endParaRPr>
          </a:p>
        </p:txBody>
      </p:sp>
      <p:sp>
        <p:nvSpPr>
          <p:cNvPr id="14" name="Marcador de contenido 2"/>
          <p:cNvSpPr txBox="1">
            <a:spLocks/>
          </p:cNvSpPr>
          <p:nvPr/>
        </p:nvSpPr>
        <p:spPr>
          <a:xfrm>
            <a:off x="259927" y="5566877"/>
            <a:ext cx="9008763" cy="779506"/>
          </a:xfrm>
          <a:prstGeom prst="rect">
            <a:avLst/>
          </a:prstGeom>
        </p:spPr>
        <p:txBody>
          <a:bodyPr vert="horz" lIns="91440" tIns="45720" rIns="91440" bIns="45720" rtlCol="0">
            <a:noAutofit/>
          </a:bodyPr>
          <a:lstStyle/>
          <a:p>
            <a:pPr marL="0" marR="0" lvl="0" indent="0" algn="l" defTabSz="457200" rtl="0" eaLnBrk="1" fontAlgn="auto" latinLnBrk="0" hangingPunct="1">
              <a:lnSpc>
                <a:spcPct val="100000"/>
              </a:lnSpc>
              <a:spcBef>
                <a:spcPts val="1000"/>
              </a:spcBef>
              <a:spcAft>
                <a:spcPts val="0"/>
              </a:spcAft>
              <a:buClr>
                <a:schemeClr val="accent1"/>
              </a:buClr>
              <a:buSzPct val="80000"/>
              <a:buFont typeface="Wingdings 3" charset="2"/>
              <a:buNone/>
              <a:tabLst/>
              <a:defRPr/>
            </a:pPr>
            <a:r>
              <a:rPr kumimoji="0" lang="es-PY" sz="1600" b="0" i="0" u="none" strike="noStrike" kern="1200" cap="none" spc="0" normalizeH="0" baseline="0" noProof="0" dirty="0">
                <a:ln>
                  <a:noFill/>
                </a:ln>
                <a:effectLst/>
                <a:uLnTx/>
                <a:uFillTx/>
                <a:latin typeface="Arial" panose="020B0604020202020204" pitchFamily="34" charset="0"/>
                <a:cs typeface="Arial" panose="020B0604020202020204" pitchFamily="34" charset="0"/>
                <a:hlinkClick r:id="rId2"/>
              </a:rPr>
              <a:t>https://redemc.net/campus/wp-content/uploads/2020/02/List-N-Products-with-Emerging-Viral-Pathogens-AND-Human-Coronavirus-claims-for-use-against-SARS-CoV-2Date-Accessed-05182020.pdf</a:t>
            </a:r>
            <a:endParaRPr kumimoji="0" lang="es-PY" sz="1600" b="0"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a:p>
            <a:pPr marL="342900" marR="0" lvl="0" indent="-342900" algn="l" defTabSz="457200" rtl="0" eaLnBrk="1" fontAlgn="auto" latinLnBrk="0" hangingPunct="1">
              <a:lnSpc>
                <a:spcPct val="100000"/>
              </a:lnSpc>
              <a:spcBef>
                <a:spcPts val="1000"/>
              </a:spcBef>
              <a:spcAft>
                <a:spcPts val="0"/>
              </a:spcAft>
              <a:buClr>
                <a:schemeClr val="accent1"/>
              </a:buClr>
              <a:buSzPct val="80000"/>
              <a:buFont typeface="Wingdings 3" charset="2"/>
              <a:buChar char=""/>
              <a:tabLst/>
              <a:defRPr/>
            </a:pPr>
            <a:endParaRPr kumimoji="0" lang="es-ES" sz="1600" b="0"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p:txBody>
      </p:sp>
      <p:pic>
        <p:nvPicPr>
          <p:cNvPr id="7" name="Picture 6"/>
          <p:cNvPicPr/>
          <p:nvPr/>
        </p:nvPicPr>
        <p:blipFill rotWithShape="1">
          <a:blip r:embed="rId3" cstate="print"/>
          <a:srcRect l="-475" t="1320" r="88409" b="-1170"/>
          <a:stretch/>
        </p:blipFill>
        <p:spPr>
          <a:xfrm>
            <a:off x="0" y="0"/>
            <a:ext cx="1359048" cy="1156370"/>
          </a:xfrm>
          <a:prstGeom prst="rect">
            <a:avLst/>
          </a:prstGeom>
        </p:spPr>
      </p:pic>
      <p:pic>
        <p:nvPicPr>
          <p:cNvPr id="8" name="Picture 7"/>
          <p:cNvPicPr/>
          <p:nvPr/>
        </p:nvPicPr>
        <p:blipFill rotWithShape="1">
          <a:blip r:embed="rId3" cstate="print"/>
          <a:srcRect l="95257"/>
          <a:stretch/>
        </p:blipFill>
        <p:spPr bwMode="auto">
          <a:xfrm>
            <a:off x="8643638" y="-5058"/>
            <a:ext cx="500362" cy="1084695"/>
          </a:xfrm>
          <a:prstGeom prst="rect">
            <a:avLst/>
          </a:prstGeom>
          <a:ln>
            <a:noFill/>
          </a:ln>
          <a:extLst>
            <a:ext uri="{53640926-AAD7-44D8-BBD7-CCE9431645EC}">
              <a14:shadowObscured xmlns:a14="http://schemas.microsoft.com/office/drawing/2010/main" xmlns=""/>
            </a:ext>
          </a:extLst>
        </p:spPr>
      </p:pic>
      <p:pic>
        <p:nvPicPr>
          <p:cNvPr id="13" name="Imagen 5996"/>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084377" y="6200104"/>
            <a:ext cx="5039031" cy="593150"/>
          </a:xfrm>
          <a:prstGeom prst="rect">
            <a:avLst/>
          </a:prstGeom>
          <a:noFill/>
          <a:ln>
            <a:noFill/>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Título"/>
          <p:cNvSpPr>
            <a:spLocks noGrp="1"/>
          </p:cNvSpPr>
          <p:nvPr>
            <p:ph type="title"/>
          </p:nvPr>
        </p:nvSpPr>
        <p:spPr>
          <a:xfrm>
            <a:off x="770545" y="25797"/>
            <a:ext cx="8123274" cy="772631"/>
          </a:xfrm>
        </p:spPr>
        <p:txBody>
          <a:bodyPr>
            <a:noAutofit/>
          </a:bodyPr>
          <a:lstStyle/>
          <a:p>
            <a:pPr algn="ctr"/>
            <a:r>
              <a:rPr lang="es-ES" b="1" dirty="0" smtClean="0">
                <a:solidFill>
                  <a:schemeClr val="tx1"/>
                </a:solidFill>
                <a:latin typeface="Arial Black" panose="020B0A04020102020204" pitchFamily="34" charset="0"/>
                <a:cs typeface="Calibri" pitchFamily="34" charset="0"/>
              </a:rPr>
              <a:t>Insumos para limpieza y </a:t>
            </a:r>
            <a:br>
              <a:rPr lang="es-ES" b="1" dirty="0" smtClean="0">
                <a:solidFill>
                  <a:schemeClr val="tx1"/>
                </a:solidFill>
                <a:latin typeface="Arial Black" panose="020B0A04020102020204" pitchFamily="34" charset="0"/>
                <a:cs typeface="Calibri" pitchFamily="34" charset="0"/>
              </a:rPr>
            </a:br>
            <a:r>
              <a:rPr lang="es-ES" b="1" dirty="0" smtClean="0">
                <a:solidFill>
                  <a:schemeClr val="tx1"/>
                </a:solidFill>
                <a:latin typeface="Arial Black" panose="020B0A04020102020204" pitchFamily="34" charset="0"/>
                <a:cs typeface="Calibri" pitchFamily="34" charset="0"/>
              </a:rPr>
              <a:t>desinfección COVID-19</a:t>
            </a:r>
            <a:endParaRPr lang="es-ES" dirty="0">
              <a:latin typeface="Arial Black" panose="020B0A04020102020204" pitchFamily="34" charset="0"/>
            </a:endParaRPr>
          </a:p>
        </p:txBody>
      </p:sp>
      <p:sp>
        <p:nvSpPr>
          <p:cNvPr id="10" name="9 Marcador de contenido"/>
          <p:cNvSpPr>
            <a:spLocks noGrp="1"/>
          </p:cNvSpPr>
          <p:nvPr>
            <p:ph sz="half" idx="1"/>
          </p:nvPr>
        </p:nvSpPr>
        <p:spPr>
          <a:xfrm>
            <a:off x="259927" y="1629140"/>
            <a:ext cx="3993418" cy="2873589"/>
          </a:xfrm>
        </p:spPr>
        <p:txBody>
          <a:bodyPr>
            <a:noAutofit/>
          </a:bodyPr>
          <a:lstStyle/>
          <a:p>
            <a:pPr marL="0" indent="0">
              <a:buNone/>
            </a:pPr>
            <a:r>
              <a:rPr lang="es-ES" sz="2000" u="sng" dirty="0" smtClean="0">
                <a:solidFill>
                  <a:schemeClr val="tx1"/>
                </a:solidFill>
                <a:latin typeface="Arial" panose="020B0604020202020204" pitchFamily="34" charset="0"/>
                <a:cs typeface="Arial" panose="020B0604020202020204" pitchFamily="34" charset="0"/>
              </a:rPr>
              <a:t>Productos </a:t>
            </a:r>
            <a:r>
              <a:rPr lang="es-ES" sz="2000" u="sng" dirty="0">
                <a:solidFill>
                  <a:schemeClr val="tx1"/>
                </a:solidFill>
                <a:latin typeface="Arial" panose="020B0604020202020204" pitchFamily="34" charset="0"/>
                <a:cs typeface="Arial" panose="020B0604020202020204" pitchFamily="34" charset="0"/>
              </a:rPr>
              <a:t>convalidados y disponibles en LIME </a:t>
            </a:r>
          </a:p>
          <a:p>
            <a:pPr>
              <a:spcBef>
                <a:spcPts val="0"/>
              </a:spcBef>
              <a:buClr>
                <a:schemeClr val="tx1"/>
              </a:buClr>
              <a:buSzPct val="100000"/>
              <a:buFont typeface="Arial" panose="020B0604020202020204" pitchFamily="34" charset="0"/>
              <a:buChar char="•"/>
            </a:pPr>
            <a:r>
              <a:rPr lang="es-ES" sz="2000" dirty="0">
                <a:solidFill>
                  <a:schemeClr val="tx1"/>
                </a:solidFill>
                <a:latin typeface="Arial" panose="020B0604020202020204" pitchFamily="34" charset="0"/>
                <a:cs typeface="Arial" panose="020B0604020202020204" pitchFamily="34" charset="0"/>
                <a:sym typeface="Wingdings" panose="05000000000000000000" pitchFamily="2" charset="2"/>
              </a:rPr>
              <a:t>Hipoclorito de sodio 8% </a:t>
            </a:r>
            <a:r>
              <a:rPr lang="es-ES" sz="2000" dirty="0" smtClean="0">
                <a:solidFill>
                  <a:schemeClr val="tx1"/>
                </a:solidFill>
                <a:latin typeface="Arial" panose="020B0604020202020204" pitchFamily="34" charset="0"/>
                <a:cs typeface="Arial" panose="020B0604020202020204" pitchFamily="34" charset="0"/>
                <a:sym typeface="Wingdings" panose="05000000000000000000" pitchFamily="2" charset="2"/>
              </a:rPr>
              <a:t>.</a:t>
            </a:r>
            <a:endParaRPr lang="es-ES" sz="2000" dirty="0">
              <a:solidFill>
                <a:schemeClr val="tx1"/>
              </a:solidFill>
              <a:latin typeface="Arial" panose="020B0604020202020204" pitchFamily="34" charset="0"/>
              <a:cs typeface="Arial" panose="020B0604020202020204" pitchFamily="34" charset="0"/>
              <a:sym typeface="Wingdings" panose="05000000000000000000" pitchFamily="2" charset="2"/>
            </a:endParaRPr>
          </a:p>
          <a:p>
            <a:pPr>
              <a:spcBef>
                <a:spcPts val="0"/>
              </a:spcBef>
              <a:buClr>
                <a:schemeClr val="tx1"/>
              </a:buClr>
              <a:buSzPct val="100000"/>
              <a:buFont typeface="Arial" panose="020B0604020202020204" pitchFamily="34" charset="0"/>
              <a:buChar char="•"/>
            </a:pPr>
            <a:r>
              <a:rPr lang="es-ES" sz="2000" dirty="0" smtClean="0">
                <a:solidFill>
                  <a:schemeClr val="tx1"/>
                </a:solidFill>
                <a:latin typeface="Arial" panose="020B0604020202020204" pitchFamily="34" charset="0"/>
                <a:cs typeface="Arial" panose="020B0604020202020204" pitchFamily="34" charset="0"/>
                <a:sym typeface="Wingdings" panose="05000000000000000000" pitchFamily="2" charset="2"/>
              </a:rPr>
              <a:t>Alcohol </a:t>
            </a:r>
            <a:r>
              <a:rPr lang="es-ES" sz="2000" dirty="0">
                <a:solidFill>
                  <a:schemeClr val="tx1"/>
                </a:solidFill>
                <a:latin typeface="Arial" panose="020B0604020202020204" pitchFamily="34" charset="0"/>
                <a:cs typeface="Arial" panose="020B0604020202020204" pitchFamily="34" charset="0"/>
                <a:sym typeface="Wingdings" panose="05000000000000000000" pitchFamily="2" charset="2"/>
              </a:rPr>
              <a:t>líquido y en gel 70</a:t>
            </a:r>
            <a:r>
              <a:rPr lang="es-ES" sz="2000" dirty="0" smtClean="0">
                <a:solidFill>
                  <a:schemeClr val="tx1"/>
                </a:solidFill>
                <a:latin typeface="Arial" panose="020B0604020202020204" pitchFamily="34" charset="0"/>
                <a:cs typeface="Arial" panose="020B0604020202020204" pitchFamily="34" charset="0"/>
                <a:sym typeface="Wingdings" panose="05000000000000000000" pitchFamily="2" charset="2"/>
              </a:rPr>
              <a:t>%.</a:t>
            </a:r>
            <a:endParaRPr lang="es-ES" sz="2000" dirty="0">
              <a:solidFill>
                <a:schemeClr val="tx1"/>
              </a:solidFill>
              <a:latin typeface="Arial" panose="020B0604020202020204" pitchFamily="34" charset="0"/>
              <a:cs typeface="Arial" panose="020B0604020202020204" pitchFamily="34" charset="0"/>
              <a:sym typeface="Wingdings" panose="05000000000000000000" pitchFamily="2" charset="2"/>
            </a:endParaRPr>
          </a:p>
          <a:p>
            <a:pPr>
              <a:spcBef>
                <a:spcPts val="0"/>
              </a:spcBef>
              <a:buClr>
                <a:schemeClr val="tx1"/>
              </a:buClr>
              <a:buSzPct val="100000"/>
              <a:buFont typeface="Arial" panose="020B0604020202020204" pitchFamily="34" charset="0"/>
              <a:buChar char="•"/>
            </a:pPr>
            <a:r>
              <a:rPr lang="es-ES" sz="2000" dirty="0" smtClean="0">
                <a:solidFill>
                  <a:schemeClr val="tx1"/>
                </a:solidFill>
                <a:latin typeface="Arial" panose="020B0604020202020204" pitchFamily="34" charset="0"/>
                <a:cs typeface="Arial" panose="020B0604020202020204" pitchFamily="34" charset="0"/>
                <a:sym typeface="Wingdings" panose="05000000000000000000" pitchFamily="2" charset="2"/>
              </a:rPr>
              <a:t>Agua </a:t>
            </a:r>
            <a:r>
              <a:rPr lang="es-ES" sz="2000" dirty="0">
                <a:solidFill>
                  <a:schemeClr val="tx1"/>
                </a:solidFill>
                <a:latin typeface="Arial" panose="020B0604020202020204" pitchFamily="34" charset="0"/>
                <a:cs typeface="Arial" panose="020B0604020202020204" pitchFamily="34" charset="0"/>
                <a:sym typeface="Wingdings" panose="05000000000000000000" pitchFamily="2" charset="2"/>
              </a:rPr>
              <a:t>destilada (dilución de medicamentos</a:t>
            </a:r>
            <a:r>
              <a:rPr lang="es-ES" sz="2000" dirty="0" smtClean="0">
                <a:solidFill>
                  <a:schemeClr val="tx1"/>
                </a:solidFill>
                <a:latin typeface="Arial" panose="020B0604020202020204" pitchFamily="34" charset="0"/>
                <a:cs typeface="Arial" panose="020B0604020202020204" pitchFamily="34" charset="0"/>
                <a:sym typeface="Wingdings" panose="05000000000000000000" pitchFamily="2" charset="2"/>
              </a:rPr>
              <a:t>).</a:t>
            </a:r>
            <a:endParaRPr lang="es-ES" sz="2000" dirty="0">
              <a:solidFill>
                <a:schemeClr val="tx1"/>
              </a:solidFill>
              <a:latin typeface="Arial" panose="020B0604020202020204" pitchFamily="34" charset="0"/>
              <a:cs typeface="Arial" panose="020B0604020202020204" pitchFamily="34" charset="0"/>
              <a:sym typeface="Wingdings" panose="05000000000000000000" pitchFamily="2" charset="2"/>
            </a:endParaRPr>
          </a:p>
          <a:p>
            <a:pPr>
              <a:spcBef>
                <a:spcPts val="0"/>
              </a:spcBef>
              <a:buClr>
                <a:schemeClr val="tx1"/>
              </a:buClr>
              <a:buSzPct val="100000"/>
              <a:buFont typeface="Arial" panose="020B0604020202020204" pitchFamily="34" charset="0"/>
              <a:buChar char="•"/>
            </a:pPr>
            <a:r>
              <a:rPr lang="es-ES" sz="2000" dirty="0">
                <a:solidFill>
                  <a:schemeClr val="tx1"/>
                </a:solidFill>
                <a:latin typeface="Arial" panose="020B0604020202020204" pitchFamily="34" charset="0"/>
                <a:cs typeface="Arial" panose="020B0604020202020204" pitchFamily="34" charset="0"/>
                <a:sym typeface="Wingdings" panose="05000000000000000000" pitchFamily="2" charset="2"/>
              </a:rPr>
              <a:t>Peróxido de hidrógeno </a:t>
            </a:r>
            <a:r>
              <a:rPr lang="es-ES" sz="2000" dirty="0" smtClean="0">
                <a:solidFill>
                  <a:schemeClr val="tx1"/>
                </a:solidFill>
                <a:latin typeface="Arial" panose="020B0604020202020204" pitchFamily="34" charset="0"/>
                <a:cs typeface="Arial" panose="020B0604020202020204" pitchFamily="34" charset="0"/>
                <a:sym typeface="Wingdings" panose="05000000000000000000" pitchFamily="2" charset="2"/>
              </a:rPr>
              <a:t>vol</a:t>
            </a:r>
            <a:r>
              <a:rPr lang="es-ES" sz="2000" dirty="0">
                <a:solidFill>
                  <a:schemeClr val="tx1"/>
                </a:solidFill>
                <a:latin typeface="Arial" panose="020B0604020202020204" pitchFamily="34" charset="0"/>
                <a:cs typeface="Arial" panose="020B0604020202020204" pitchFamily="34" charset="0"/>
                <a:sym typeface="Wingdings" panose="05000000000000000000" pitchFamily="2" charset="2"/>
              </a:rPr>
              <a:t>.</a:t>
            </a:r>
            <a:r>
              <a:rPr lang="es-ES" sz="2000" dirty="0" smtClean="0">
                <a:solidFill>
                  <a:schemeClr val="tx1"/>
                </a:solidFill>
                <a:latin typeface="Arial" panose="020B0604020202020204" pitchFamily="34" charset="0"/>
                <a:cs typeface="Arial" panose="020B0604020202020204" pitchFamily="34" charset="0"/>
                <a:sym typeface="Wingdings" panose="05000000000000000000" pitchFamily="2" charset="2"/>
              </a:rPr>
              <a:t> 10.</a:t>
            </a:r>
            <a:endParaRPr lang="es-ES" sz="2000" dirty="0">
              <a:solidFill>
                <a:schemeClr val="tx1"/>
              </a:solidFill>
              <a:latin typeface="Arial" panose="020B0604020202020204" pitchFamily="34" charset="0"/>
              <a:cs typeface="Arial" panose="020B0604020202020204" pitchFamily="34" charset="0"/>
              <a:sym typeface="Wingdings" panose="05000000000000000000" pitchFamily="2" charset="2"/>
            </a:endParaRPr>
          </a:p>
        </p:txBody>
      </p:sp>
      <p:sp>
        <p:nvSpPr>
          <p:cNvPr id="11" name="10 Marcador de contenido"/>
          <p:cNvSpPr>
            <a:spLocks noGrp="1"/>
          </p:cNvSpPr>
          <p:nvPr>
            <p:ph sz="half" idx="2"/>
          </p:nvPr>
        </p:nvSpPr>
        <p:spPr>
          <a:xfrm>
            <a:off x="4973782" y="1629141"/>
            <a:ext cx="3920037" cy="2554934"/>
          </a:xfrm>
        </p:spPr>
        <p:txBody>
          <a:bodyPr>
            <a:noAutofit/>
          </a:bodyPr>
          <a:lstStyle/>
          <a:p>
            <a:pPr marL="0" indent="0">
              <a:spcBef>
                <a:spcPts val="0"/>
              </a:spcBef>
              <a:buNone/>
            </a:pPr>
            <a:r>
              <a:rPr lang="es-ES" sz="2000" u="sng" dirty="0">
                <a:solidFill>
                  <a:schemeClr val="tx1"/>
                </a:solidFill>
                <a:latin typeface="Arial" panose="020B0604020202020204" pitchFamily="34" charset="0"/>
                <a:cs typeface="Arial" panose="020B0604020202020204" pitchFamily="34" charset="0"/>
                <a:sym typeface="Wingdings" panose="05000000000000000000" pitchFamily="2" charset="2"/>
              </a:rPr>
              <a:t>Demostrada eficacia y opcional de acuerdo a disponibilidad</a:t>
            </a:r>
          </a:p>
          <a:p>
            <a:pPr>
              <a:spcBef>
                <a:spcPts val="0"/>
              </a:spcBef>
              <a:buClrTx/>
              <a:buSzPct val="100000"/>
              <a:buFont typeface="Arial" panose="020B0604020202020204" pitchFamily="34" charset="0"/>
              <a:buChar char="•"/>
            </a:pPr>
            <a:r>
              <a:rPr lang="es-ES" sz="2000" dirty="0">
                <a:solidFill>
                  <a:schemeClr val="tx1"/>
                </a:solidFill>
                <a:latin typeface="Arial" panose="020B0604020202020204" pitchFamily="34" charset="0"/>
                <a:cs typeface="Arial" panose="020B0604020202020204" pitchFamily="34" charset="0"/>
                <a:sym typeface="Wingdings" panose="05000000000000000000" pitchFamily="2" charset="2"/>
              </a:rPr>
              <a:t>Paños húmedos con peróxido de </a:t>
            </a:r>
            <a:r>
              <a:rPr lang="es-ES" sz="2000" dirty="0" smtClean="0">
                <a:solidFill>
                  <a:schemeClr val="tx1"/>
                </a:solidFill>
                <a:latin typeface="Arial" panose="020B0604020202020204" pitchFamily="34" charset="0"/>
                <a:cs typeface="Arial" panose="020B0604020202020204" pitchFamily="34" charset="0"/>
                <a:sym typeface="Wingdings" panose="05000000000000000000" pitchFamily="2" charset="2"/>
              </a:rPr>
              <a:t>hidrógeno. </a:t>
            </a:r>
            <a:endParaRPr lang="es-ES" sz="2000" dirty="0">
              <a:solidFill>
                <a:schemeClr val="tx1"/>
              </a:solidFill>
              <a:latin typeface="Arial" panose="020B0604020202020204" pitchFamily="34" charset="0"/>
              <a:cs typeface="Arial" panose="020B0604020202020204" pitchFamily="34" charset="0"/>
              <a:sym typeface="Wingdings" panose="05000000000000000000" pitchFamily="2" charset="2"/>
            </a:endParaRPr>
          </a:p>
          <a:p>
            <a:pPr>
              <a:spcBef>
                <a:spcPts val="0"/>
              </a:spcBef>
              <a:buClrTx/>
              <a:buSzPct val="100000"/>
              <a:buFont typeface="Arial" panose="020B0604020202020204" pitchFamily="34" charset="0"/>
              <a:buChar char="•"/>
            </a:pPr>
            <a:r>
              <a:rPr lang="es-ES" sz="2000" dirty="0">
                <a:solidFill>
                  <a:schemeClr val="tx1"/>
                </a:solidFill>
                <a:latin typeface="Arial" panose="020B0604020202020204" pitchFamily="34" charset="0"/>
                <a:cs typeface="Arial" panose="020B0604020202020204" pitchFamily="34" charset="0"/>
                <a:sym typeface="Wingdings" panose="05000000000000000000" pitchFamily="2" charset="2"/>
              </a:rPr>
              <a:t>Paños húmedos con </a:t>
            </a:r>
            <a:r>
              <a:rPr lang="es-ES" sz="2000" dirty="0" smtClean="0">
                <a:solidFill>
                  <a:schemeClr val="tx1"/>
                </a:solidFill>
                <a:latin typeface="Arial" panose="020B0604020202020204" pitchFamily="34" charset="0"/>
                <a:cs typeface="Arial" panose="020B0604020202020204" pitchFamily="34" charset="0"/>
                <a:sym typeface="Wingdings" panose="05000000000000000000" pitchFamily="2" charset="2"/>
              </a:rPr>
              <a:t>hipoclorito.</a:t>
            </a:r>
            <a:endParaRPr lang="es-ES" sz="2000" dirty="0">
              <a:solidFill>
                <a:schemeClr val="tx1"/>
              </a:solidFill>
              <a:latin typeface="Arial" panose="020B0604020202020204" pitchFamily="34" charset="0"/>
              <a:cs typeface="Arial" panose="020B0604020202020204" pitchFamily="34" charset="0"/>
              <a:sym typeface="Wingdings" panose="05000000000000000000" pitchFamily="2" charset="2"/>
            </a:endParaRPr>
          </a:p>
          <a:p>
            <a:pPr>
              <a:spcBef>
                <a:spcPts val="0"/>
              </a:spcBef>
              <a:buClrTx/>
              <a:buSzPct val="100000"/>
              <a:buFont typeface="Arial" panose="020B0604020202020204" pitchFamily="34" charset="0"/>
              <a:buChar char="•"/>
            </a:pPr>
            <a:r>
              <a:rPr lang="es-ES" sz="2000" dirty="0">
                <a:solidFill>
                  <a:schemeClr val="tx1"/>
                </a:solidFill>
                <a:latin typeface="Arial" panose="020B0604020202020204" pitchFamily="34" charset="0"/>
                <a:cs typeface="Arial" panose="020B0604020202020204" pitchFamily="34" charset="0"/>
                <a:sym typeface="Wingdings" panose="05000000000000000000" pitchFamily="2" charset="2"/>
              </a:rPr>
              <a:t>Detergente biodegradable </a:t>
            </a:r>
            <a:r>
              <a:rPr lang="es-ES" sz="2000" dirty="0" smtClean="0">
                <a:solidFill>
                  <a:schemeClr val="tx1"/>
                </a:solidFill>
                <a:latin typeface="Arial" panose="020B0604020202020204" pitchFamily="34" charset="0"/>
                <a:cs typeface="Arial" panose="020B0604020202020204" pitchFamily="34" charset="0"/>
                <a:sym typeface="Wingdings" panose="05000000000000000000" pitchFamily="2" charset="2"/>
              </a:rPr>
              <a:t>líquido.</a:t>
            </a:r>
            <a:endParaRPr lang="es-ES" sz="2000" dirty="0">
              <a:solidFill>
                <a:schemeClr val="tx1"/>
              </a:solidFill>
              <a:latin typeface="Arial" panose="020B0604020202020204" pitchFamily="34" charset="0"/>
              <a:cs typeface="Arial" panose="020B0604020202020204" pitchFamily="34" charset="0"/>
            </a:endParaRPr>
          </a:p>
          <a:p>
            <a:pPr marL="0" indent="0">
              <a:buNone/>
            </a:pPr>
            <a:endParaRPr lang="es-ES" sz="2000" dirty="0">
              <a:latin typeface="Arial" panose="020B0604020202020204" pitchFamily="34" charset="0"/>
              <a:cs typeface="Arial" panose="020B0604020202020204" pitchFamily="34" charset="0"/>
            </a:endParaRPr>
          </a:p>
        </p:txBody>
      </p:sp>
      <p:sp>
        <p:nvSpPr>
          <p:cNvPr id="12" name="11 Rectángulo"/>
          <p:cNvSpPr/>
          <p:nvPr/>
        </p:nvSpPr>
        <p:spPr>
          <a:xfrm>
            <a:off x="2691969" y="1175660"/>
            <a:ext cx="3579954" cy="400110"/>
          </a:xfrm>
          <a:prstGeom prst="rect">
            <a:avLst/>
          </a:prstGeom>
        </p:spPr>
        <p:txBody>
          <a:bodyPr wrap="none">
            <a:spAutoFit/>
          </a:bodyPr>
          <a:lstStyle/>
          <a:p>
            <a:r>
              <a:rPr lang="es-ES" sz="2000" b="1" dirty="0" smtClean="0">
                <a:latin typeface="Arial" panose="020B0604020202020204" pitchFamily="34" charset="0"/>
                <a:cs typeface="Arial" panose="020B0604020202020204" pitchFamily="34" charset="0"/>
              </a:rPr>
              <a:t>2</a:t>
            </a:r>
            <a:r>
              <a:rPr lang="es-ES" sz="2000" b="1" dirty="0">
                <a:latin typeface="Arial" panose="020B0604020202020204" pitchFamily="34" charset="0"/>
                <a:cs typeface="Arial" panose="020B0604020202020204" pitchFamily="34" charset="0"/>
              </a:rPr>
              <a:t>.- </a:t>
            </a:r>
            <a:r>
              <a:rPr lang="es-ES" sz="2000" b="1" dirty="0" smtClean="0">
                <a:latin typeface="Arial" panose="020B0604020202020204" pitchFamily="34" charset="0"/>
                <a:cs typeface="Arial" panose="020B0604020202020204" pitchFamily="34" charset="0"/>
              </a:rPr>
              <a:t>Albergues y Comunidad</a:t>
            </a:r>
            <a:endParaRPr lang="es-ES" sz="2000" dirty="0">
              <a:latin typeface="Arial" panose="020B0604020202020204" pitchFamily="34" charset="0"/>
              <a:cs typeface="Arial" panose="020B0604020202020204" pitchFamily="34" charset="0"/>
            </a:endParaRPr>
          </a:p>
        </p:txBody>
      </p:sp>
      <p:sp>
        <p:nvSpPr>
          <p:cNvPr id="14" name="Marcador de contenido 2"/>
          <p:cNvSpPr txBox="1">
            <a:spLocks/>
          </p:cNvSpPr>
          <p:nvPr/>
        </p:nvSpPr>
        <p:spPr>
          <a:xfrm>
            <a:off x="259927" y="5241406"/>
            <a:ext cx="8731673" cy="779506"/>
          </a:xfrm>
          <a:prstGeom prst="rect">
            <a:avLst/>
          </a:prstGeom>
        </p:spPr>
        <p:txBody>
          <a:bodyPr vert="horz" lIns="91440" tIns="45720" rIns="91440" bIns="45720" rtlCol="0">
            <a:noAutofit/>
          </a:bodyPr>
          <a:lstStyle/>
          <a:p>
            <a:pPr marL="0" marR="0" lvl="0" indent="0" algn="just" defTabSz="457200" rtl="0" eaLnBrk="1" fontAlgn="auto" latinLnBrk="0" hangingPunct="1">
              <a:lnSpc>
                <a:spcPct val="100000"/>
              </a:lnSpc>
              <a:spcBef>
                <a:spcPts val="1000"/>
              </a:spcBef>
              <a:spcAft>
                <a:spcPts val="0"/>
              </a:spcAft>
              <a:buClr>
                <a:schemeClr val="accent1"/>
              </a:buClr>
              <a:buSzPct val="80000"/>
              <a:buFont typeface="Wingdings 3" charset="2"/>
              <a:buNone/>
              <a:tabLst/>
              <a:defRPr/>
            </a:pPr>
            <a:r>
              <a:rPr kumimoji="0" lang="es-PY" sz="1600" b="0" i="0" u="none" strike="noStrike" kern="1200" cap="none" spc="0" normalizeH="0" baseline="0" noProof="0" dirty="0">
                <a:ln>
                  <a:noFill/>
                </a:ln>
                <a:solidFill>
                  <a:schemeClr val="bg2">
                    <a:lumMod val="25000"/>
                  </a:schemeClr>
                </a:solidFill>
                <a:effectLst/>
                <a:uLnTx/>
                <a:uFillTx/>
                <a:latin typeface="Arial" panose="020B0604020202020204" pitchFamily="34" charset="0"/>
                <a:cs typeface="Arial" panose="020B0604020202020204" pitchFamily="34" charset="0"/>
                <a:hlinkClick r:id="rId2"/>
              </a:rPr>
              <a:t>https://redemc.net/campus/wp-content/uploads/2020/02/List-N-Products-with-Emerging-Viral-Pathogens-AND-Human-Coronavirus-claims-for-use-against-SARS-CoV-2Date-Accessed-05182020.pdf</a:t>
            </a:r>
            <a:endParaRPr kumimoji="0" lang="es-PY" sz="1600" b="0" i="0" u="none" strike="noStrike" kern="1200" cap="none" spc="0" normalizeH="0" baseline="0" noProof="0" dirty="0">
              <a:ln>
                <a:noFill/>
              </a:ln>
              <a:solidFill>
                <a:schemeClr val="bg2">
                  <a:lumMod val="25000"/>
                </a:schemeClr>
              </a:solidFill>
              <a:effectLst/>
              <a:uLnTx/>
              <a:uFillTx/>
              <a:latin typeface="Arial" panose="020B0604020202020204" pitchFamily="34" charset="0"/>
              <a:cs typeface="Arial" panose="020B0604020202020204" pitchFamily="34" charset="0"/>
            </a:endParaRPr>
          </a:p>
          <a:p>
            <a:pPr marL="342900" marR="0" lvl="0" indent="-342900" algn="just" defTabSz="457200" rtl="0" eaLnBrk="1" fontAlgn="auto" latinLnBrk="0" hangingPunct="1">
              <a:lnSpc>
                <a:spcPct val="100000"/>
              </a:lnSpc>
              <a:spcBef>
                <a:spcPts val="1000"/>
              </a:spcBef>
              <a:spcAft>
                <a:spcPts val="0"/>
              </a:spcAft>
              <a:buClr>
                <a:schemeClr val="accent1"/>
              </a:buClr>
              <a:buSzPct val="80000"/>
              <a:buFont typeface="Wingdings 3" charset="2"/>
              <a:buChar char=""/>
              <a:tabLst/>
              <a:defRPr/>
            </a:pPr>
            <a:endParaRPr kumimoji="0" lang="es-ES" sz="1600" b="0" i="0" u="none" strike="noStrike" kern="1200" cap="none" spc="0" normalizeH="0" baseline="0" noProof="0" dirty="0">
              <a:ln>
                <a:noFill/>
              </a:ln>
              <a:solidFill>
                <a:schemeClr val="bg2">
                  <a:lumMod val="25000"/>
                </a:schemeClr>
              </a:solidFill>
              <a:effectLst/>
              <a:uLnTx/>
              <a:uFillTx/>
              <a:latin typeface="Arial" panose="020B0604020202020204" pitchFamily="34" charset="0"/>
              <a:cs typeface="Arial" panose="020B0604020202020204" pitchFamily="34" charset="0"/>
            </a:endParaRPr>
          </a:p>
        </p:txBody>
      </p:sp>
      <p:pic>
        <p:nvPicPr>
          <p:cNvPr id="7" name="Picture 6"/>
          <p:cNvPicPr/>
          <p:nvPr/>
        </p:nvPicPr>
        <p:blipFill rotWithShape="1">
          <a:blip r:embed="rId3" cstate="print"/>
          <a:srcRect l="-475" t="1320" r="88409" b="-1170"/>
          <a:stretch/>
        </p:blipFill>
        <p:spPr>
          <a:xfrm>
            <a:off x="0" y="0"/>
            <a:ext cx="1359048" cy="1156370"/>
          </a:xfrm>
          <a:prstGeom prst="rect">
            <a:avLst/>
          </a:prstGeom>
        </p:spPr>
      </p:pic>
      <p:pic>
        <p:nvPicPr>
          <p:cNvPr id="8" name="Picture 7"/>
          <p:cNvPicPr/>
          <p:nvPr/>
        </p:nvPicPr>
        <p:blipFill rotWithShape="1">
          <a:blip r:embed="rId3" cstate="print"/>
          <a:srcRect l="95257"/>
          <a:stretch/>
        </p:blipFill>
        <p:spPr bwMode="auto">
          <a:xfrm>
            <a:off x="8643638" y="-5058"/>
            <a:ext cx="500362" cy="1084695"/>
          </a:xfrm>
          <a:prstGeom prst="rect">
            <a:avLst/>
          </a:prstGeom>
          <a:ln>
            <a:noFill/>
          </a:ln>
          <a:extLst>
            <a:ext uri="{53640926-AAD7-44D8-BBD7-CCE9431645EC}">
              <a14:shadowObscured xmlns:a14="http://schemas.microsoft.com/office/drawing/2010/main" xmlns=""/>
            </a:ext>
          </a:extLst>
        </p:spPr>
      </p:pic>
      <p:pic>
        <p:nvPicPr>
          <p:cNvPr id="13" name="Imagen 5996"/>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084378" y="6149297"/>
            <a:ext cx="5039031" cy="593150"/>
          </a:xfrm>
          <a:prstGeom prst="rect">
            <a:avLst/>
          </a:prstGeom>
          <a:noFill/>
          <a:ln>
            <a:noFill/>
          </a:ln>
        </p:spPr>
      </p:pic>
      <p:sp>
        <p:nvSpPr>
          <p:cNvPr id="2" name="Rectangle 1"/>
          <p:cNvSpPr/>
          <p:nvPr/>
        </p:nvSpPr>
        <p:spPr>
          <a:xfrm>
            <a:off x="2317892" y="4569203"/>
            <a:ext cx="4572000" cy="707886"/>
          </a:xfrm>
          <a:prstGeom prst="rect">
            <a:avLst/>
          </a:prstGeom>
          <a:solidFill>
            <a:schemeClr val="bg2"/>
          </a:solidFill>
        </p:spPr>
        <p:txBody>
          <a:bodyPr>
            <a:spAutoFit/>
          </a:bodyPr>
          <a:lstStyle/>
          <a:p>
            <a:pPr algn="ctr"/>
            <a:r>
              <a:rPr lang="es-ES" sz="2000" b="1" dirty="0">
                <a:latin typeface="Arial" panose="020B0604020202020204" pitchFamily="34" charset="0"/>
                <a:cs typeface="Arial" panose="020B0604020202020204" pitchFamily="34" charset="0"/>
              </a:rPr>
              <a:t>No </a:t>
            </a:r>
            <a:r>
              <a:rPr lang="es-ES" sz="2000" b="1" dirty="0" smtClean="0">
                <a:latin typeface="Arial" panose="020B0604020202020204" pitchFamily="34" charset="0"/>
                <a:cs typeface="Arial" panose="020B0604020202020204" pitchFamily="34" charset="0"/>
              </a:rPr>
              <a:t>usar </a:t>
            </a:r>
            <a:r>
              <a:rPr lang="es-ES" sz="2000" b="1" dirty="0">
                <a:latin typeface="Arial" panose="020B0604020202020204" pitchFamily="34" charset="0"/>
                <a:cs typeface="Arial" panose="020B0604020202020204" pitchFamily="34" charset="0"/>
              </a:rPr>
              <a:t>clorhexidina 4</a:t>
            </a:r>
            <a:r>
              <a:rPr lang="es-ES" sz="2000" b="1" dirty="0" smtClean="0">
                <a:latin typeface="Arial" panose="020B0604020202020204" pitchFamily="34" charset="0"/>
                <a:cs typeface="Arial" panose="020B0604020202020204" pitchFamily="34" charset="0"/>
              </a:rPr>
              <a:t>%.</a:t>
            </a:r>
            <a:endParaRPr lang="es-ES" sz="2000" b="1" dirty="0">
              <a:latin typeface="Arial" panose="020B0604020202020204" pitchFamily="34" charset="0"/>
              <a:cs typeface="Arial" panose="020B0604020202020204" pitchFamily="34" charset="0"/>
            </a:endParaRPr>
          </a:p>
          <a:p>
            <a:pPr algn="ctr"/>
            <a:r>
              <a:rPr lang="es-ES" sz="2000" b="1" dirty="0" smtClean="0">
                <a:latin typeface="Arial" panose="020B0604020202020204" pitchFamily="34" charset="0"/>
                <a:cs typeface="Arial" panose="020B0604020202020204" pitchFamily="34" charset="0"/>
              </a:rPr>
              <a:t>No usar Iodopovidona.</a:t>
            </a:r>
            <a:endParaRPr lang="es-E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122344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4">
            <a:extLst>
              <a:ext uri="{FF2B5EF4-FFF2-40B4-BE49-F238E27FC236}">
                <a16:creationId xmlns:a16="http://schemas.microsoft.com/office/drawing/2014/main" xmlns="" id="{A2BC9434-5F11-4133-AC72-8556FC9229F0}"/>
              </a:ext>
            </a:extLst>
          </p:cNvPr>
          <p:cNvSpPr>
            <a:spLocks noChangeArrowheads="1"/>
          </p:cNvSpPr>
          <p:nvPr/>
        </p:nvSpPr>
        <p:spPr bwMode="auto">
          <a:xfrm>
            <a:off x="1003125" y="1384207"/>
            <a:ext cx="7314270" cy="7078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nchor="ctr">
            <a:spAutoFit/>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r>
              <a:rPr lang="es-PY" sz="2000" b="1" dirty="0">
                <a:latin typeface="Arial" panose="020B0604020202020204" pitchFamily="34" charset="0"/>
                <a:cs typeface="Arial" panose="020B0604020202020204" pitchFamily="34" charset="0"/>
              </a:rPr>
              <a:t>Solución clorada al 1%. </a:t>
            </a:r>
            <a:r>
              <a:rPr lang="es-PY" sz="2000" dirty="0">
                <a:latin typeface="Arial" panose="020B0604020202020204" pitchFamily="34" charset="0"/>
                <a:cs typeface="Arial" panose="020B0604020202020204" pitchFamily="34" charset="0"/>
              </a:rPr>
              <a:t>Concentración para desinfección de derrames, previa limpieza.</a:t>
            </a:r>
          </a:p>
        </p:txBody>
      </p:sp>
      <p:graphicFrame>
        <p:nvGraphicFramePr>
          <p:cNvPr id="19614" name="Group 158">
            <a:extLst>
              <a:ext uri="{FF2B5EF4-FFF2-40B4-BE49-F238E27FC236}">
                <a16:creationId xmlns:a16="http://schemas.microsoft.com/office/drawing/2014/main" xmlns="" id="{6E7F3697-A730-4C3E-A9C0-8AF433C605E5}"/>
              </a:ext>
            </a:extLst>
          </p:cNvPr>
          <p:cNvGraphicFramePr>
            <a:graphicFrameLocks noGrp="1"/>
          </p:cNvGraphicFramePr>
          <p:nvPr>
            <p:extLst>
              <p:ext uri="{D42A27DB-BD31-4B8C-83A1-F6EECF244321}">
                <p14:modId xmlns:p14="http://schemas.microsoft.com/office/powerpoint/2010/main" xmlns="" val="193586167"/>
              </p:ext>
            </p:extLst>
          </p:nvPr>
        </p:nvGraphicFramePr>
        <p:xfrm>
          <a:off x="1003125" y="2196401"/>
          <a:ext cx="7314270" cy="1889760"/>
        </p:xfrm>
        <a:graphic>
          <a:graphicData uri="http://schemas.openxmlformats.org/drawingml/2006/table">
            <a:tbl>
              <a:tblPr/>
              <a:tblGrid>
                <a:gridCol w="3145976">
                  <a:extLst>
                    <a:ext uri="{9D8B030D-6E8A-4147-A177-3AD203B41FA5}">
                      <a16:colId xmlns:a16="http://schemas.microsoft.com/office/drawing/2014/main" xmlns="" val="20000"/>
                    </a:ext>
                  </a:extLst>
                </a:gridCol>
                <a:gridCol w="1407154">
                  <a:extLst>
                    <a:ext uri="{9D8B030D-6E8A-4147-A177-3AD203B41FA5}">
                      <a16:colId xmlns:a16="http://schemas.microsoft.com/office/drawing/2014/main" xmlns="" val="20001"/>
                    </a:ext>
                  </a:extLst>
                </a:gridCol>
                <a:gridCol w="2761140">
                  <a:extLst>
                    <a:ext uri="{9D8B030D-6E8A-4147-A177-3AD203B41FA5}">
                      <a16:colId xmlns:a16="http://schemas.microsoft.com/office/drawing/2014/main" xmlns="" val="20002"/>
                    </a:ext>
                  </a:extLst>
                </a:gridCol>
              </a:tblGrid>
              <a:tr h="433946">
                <a:tc>
                  <a:txBody>
                    <a:bodyPr/>
                    <a:lstStyle/>
                    <a:p>
                      <a:pPr marL="0" marR="0" lvl="0" indent="0" algn="ctr" defTabSz="914400" rtl="0" eaLnBrk="1" fontAlgn="base" latinLnBrk="0" hangingPunct="1">
                        <a:lnSpc>
                          <a:spcPct val="100000"/>
                        </a:lnSpc>
                        <a:spcBef>
                          <a:spcPct val="0"/>
                        </a:spcBef>
                        <a:spcAft>
                          <a:spcPct val="0"/>
                        </a:spcAft>
                        <a:buClr>
                          <a:schemeClr val="tx2"/>
                        </a:buClr>
                        <a:buSzPct val="70000"/>
                        <a:buFont typeface="Wingdings" pitchFamily="2" charset="2"/>
                        <a:buNone/>
                        <a:tabLst/>
                      </a:pPr>
                      <a:r>
                        <a:rPr kumimoji="0" lang="es-ES_tradnl" sz="20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Hipoclorito de Sodio al 8%</a:t>
                      </a:r>
                      <a:endParaRPr kumimoji="0" lang="es-ES_tradnl" sz="2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tx2"/>
                        </a:buClr>
                        <a:buSzPct val="70000"/>
                        <a:buFont typeface="Wingdings" pitchFamily="2" charset="2"/>
                        <a:buNone/>
                        <a:tabLst/>
                      </a:pPr>
                      <a:r>
                        <a:rPr kumimoji="0" lang="es-ES_tradnl" sz="20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Agua</a:t>
                      </a:r>
                      <a:endParaRPr kumimoji="0" lang="es-ES_tradnl" sz="2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tx2"/>
                        </a:buClr>
                        <a:buSzPct val="70000"/>
                        <a:buFont typeface="Wingdings" pitchFamily="2" charset="2"/>
                        <a:buNone/>
                        <a:tabLst/>
                      </a:pPr>
                      <a:r>
                        <a:rPr kumimoji="0" lang="es-ES_tradnl" sz="20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Resultado solución al 1%</a:t>
                      </a:r>
                      <a:endParaRPr kumimoji="0" lang="es-ES_tradnl" sz="2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368297">
                <a:tc>
                  <a:txBody>
                    <a:bodyPr/>
                    <a:lstStyle/>
                    <a:p>
                      <a:pPr marL="0" marR="0" lvl="0" indent="0" algn="ctr" defTabSz="914400" rtl="0" eaLnBrk="1" fontAlgn="base" latinLnBrk="0" hangingPunct="1">
                        <a:lnSpc>
                          <a:spcPct val="100000"/>
                        </a:lnSpc>
                        <a:spcBef>
                          <a:spcPct val="0"/>
                        </a:spcBef>
                        <a:spcAft>
                          <a:spcPct val="0"/>
                        </a:spcAft>
                        <a:buClr>
                          <a:schemeClr val="tx2"/>
                        </a:buClr>
                        <a:buSzPct val="70000"/>
                        <a:buFont typeface="Wingdings" pitchFamily="2" charset="2"/>
                        <a:buNone/>
                        <a:tabLst/>
                      </a:pPr>
                      <a:r>
                        <a:rPr kumimoji="0" lang="es-ES_tradnl"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125cc</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tx2"/>
                        </a:buClr>
                        <a:buSzPct val="70000"/>
                        <a:buFont typeface="Wingdings" pitchFamily="2" charset="2"/>
                        <a:buNone/>
                        <a:tabLst/>
                      </a:pPr>
                      <a:r>
                        <a:rPr kumimoji="0" lang="es-ES_tradnl"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875cc</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tx2"/>
                        </a:buClr>
                        <a:buSzPct val="70000"/>
                        <a:buFont typeface="Wingdings" pitchFamily="2" charset="2"/>
                        <a:buNone/>
                        <a:tabLst/>
                      </a:pPr>
                      <a:r>
                        <a:rPr kumimoji="0" lang="es-ES_tradnl"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 litro de solución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366896">
                <a:tc>
                  <a:txBody>
                    <a:bodyPr/>
                    <a:lstStyle/>
                    <a:p>
                      <a:pPr marL="0" marR="0" lvl="0" indent="0" algn="ctr" defTabSz="914400" rtl="0" eaLnBrk="1" fontAlgn="base" latinLnBrk="0" hangingPunct="1">
                        <a:lnSpc>
                          <a:spcPct val="100000"/>
                        </a:lnSpc>
                        <a:spcBef>
                          <a:spcPct val="0"/>
                        </a:spcBef>
                        <a:spcAft>
                          <a:spcPct val="0"/>
                        </a:spcAft>
                        <a:buClr>
                          <a:schemeClr val="tx2"/>
                        </a:buClr>
                        <a:buSzPct val="70000"/>
                        <a:buFont typeface="Wingdings" pitchFamily="2" charset="2"/>
                        <a:buNone/>
                        <a:tabLst/>
                      </a:pPr>
                      <a:r>
                        <a:rPr kumimoji="0" lang="es-ES_tradnl"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625cc</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tx2"/>
                        </a:buClr>
                        <a:buSzPct val="70000"/>
                        <a:buFont typeface="Wingdings" pitchFamily="2" charset="2"/>
                        <a:buNone/>
                        <a:tabLst/>
                      </a:pPr>
                      <a:r>
                        <a:rPr kumimoji="0" lang="es-ES_tradnl"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4375cc</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tx2"/>
                        </a:buClr>
                        <a:buSzPct val="70000"/>
                        <a:buFont typeface="Wingdings" pitchFamily="2" charset="2"/>
                        <a:buNone/>
                        <a:tabLst/>
                      </a:pPr>
                      <a:r>
                        <a:rPr kumimoji="0" lang="es-ES_tradnl"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5 litros de solución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320279">
                <a:tc>
                  <a:txBody>
                    <a:bodyPr/>
                    <a:lstStyle/>
                    <a:p>
                      <a:pPr marL="0" marR="0" lvl="0" indent="0" algn="ctr" defTabSz="914400" rtl="0" eaLnBrk="1" fontAlgn="base" latinLnBrk="0" hangingPunct="1">
                        <a:lnSpc>
                          <a:spcPct val="100000"/>
                        </a:lnSpc>
                        <a:spcBef>
                          <a:spcPct val="0"/>
                        </a:spcBef>
                        <a:spcAft>
                          <a:spcPct val="0"/>
                        </a:spcAft>
                        <a:buClr>
                          <a:schemeClr val="tx2"/>
                        </a:buClr>
                        <a:buSzPct val="70000"/>
                        <a:buFont typeface="Wingdings" pitchFamily="2" charset="2"/>
                        <a:buNone/>
                        <a:tabLst/>
                      </a:pPr>
                      <a:r>
                        <a:rPr kumimoji="0" lang="es-ES_tradnl"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1250cc</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tx2"/>
                        </a:buClr>
                        <a:buSzPct val="70000"/>
                        <a:buFont typeface="Wingdings" pitchFamily="2" charset="2"/>
                        <a:buNone/>
                        <a:tabLst/>
                      </a:pPr>
                      <a:r>
                        <a:rPr kumimoji="0" lang="es-ES_tradnl"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8750cc</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tx2"/>
                        </a:buClr>
                        <a:buSzPct val="70000"/>
                        <a:buFont typeface="Wingdings" pitchFamily="2" charset="2"/>
                        <a:buNone/>
                        <a:tabLst/>
                      </a:pPr>
                      <a:r>
                        <a:rPr kumimoji="0" lang="es-ES_tradnl"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10 litros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bl>
          </a:graphicData>
        </a:graphic>
      </p:graphicFrame>
      <p:graphicFrame>
        <p:nvGraphicFramePr>
          <p:cNvPr id="19617" name="Group 161">
            <a:extLst>
              <a:ext uri="{FF2B5EF4-FFF2-40B4-BE49-F238E27FC236}">
                <a16:creationId xmlns:a16="http://schemas.microsoft.com/office/drawing/2014/main" xmlns="" id="{16EC0EF9-CEE8-42A4-A20D-AC0A5C9F5C48}"/>
              </a:ext>
            </a:extLst>
          </p:cNvPr>
          <p:cNvGraphicFramePr>
            <a:graphicFrameLocks noGrp="1"/>
          </p:cNvGraphicFramePr>
          <p:nvPr>
            <p:extLst>
              <p:ext uri="{D42A27DB-BD31-4B8C-83A1-F6EECF244321}">
                <p14:modId xmlns:p14="http://schemas.microsoft.com/office/powerpoint/2010/main" xmlns="" val="1856378019"/>
              </p:ext>
            </p:extLst>
          </p:nvPr>
        </p:nvGraphicFramePr>
        <p:xfrm>
          <a:off x="1003125" y="4935866"/>
          <a:ext cx="7405427" cy="1922134"/>
        </p:xfrm>
        <a:graphic>
          <a:graphicData uri="http://schemas.openxmlformats.org/drawingml/2006/table">
            <a:tbl>
              <a:tblPr/>
              <a:tblGrid>
                <a:gridCol w="3332688">
                  <a:extLst>
                    <a:ext uri="{9D8B030D-6E8A-4147-A177-3AD203B41FA5}">
                      <a16:colId xmlns:a16="http://schemas.microsoft.com/office/drawing/2014/main" xmlns="" val="20000"/>
                    </a:ext>
                  </a:extLst>
                </a:gridCol>
                <a:gridCol w="1293996">
                  <a:extLst>
                    <a:ext uri="{9D8B030D-6E8A-4147-A177-3AD203B41FA5}">
                      <a16:colId xmlns:a16="http://schemas.microsoft.com/office/drawing/2014/main" xmlns="" val="20001"/>
                    </a:ext>
                  </a:extLst>
                </a:gridCol>
                <a:gridCol w="2778743">
                  <a:extLst>
                    <a:ext uri="{9D8B030D-6E8A-4147-A177-3AD203B41FA5}">
                      <a16:colId xmlns:a16="http://schemas.microsoft.com/office/drawing/2014/main" xmlns="" val="20002"/>
                    </a:ext>
                  </a:extLst>
                </a:gridCol>
              </a:tblGrid>
              <a:tr h="496388">
                <a:tc>
                  <a:txBody>
                    <a:bodyPr/>
                    <a:lstStyle/>
                    <a:p>
                      <a:pPr marL="0" marR="0" lvl="0" indent="0" algn="ctr" defTabSz="914400" rtl="0" eaLnBrk="1" fontAlgn="base" latinLnBrk="0" hangingPunct="1">
                        <a:lnSpc>
                          <a:spcPct val="100000"/>
                        </a:lnSpc>
                        <a:spcBef>
                          <a:spcPct val="0"/>
                        </a:spcBef>
                        <a:spcAft>
                          <a:spcPct val="0"/>
                        </a:spcAft>
                        <a:buClr>
                          <a:schemeClr val="tx2"/>
                        </a:buClr>
                        <a:buSzPct val="70000"/>
                        <a:buFont typeface="Wingdings" pitchFamily="2" charset="2"/>
                        <a:buNone/>
                        <a:tabLst/>
                      </a:pPr>
                      <a:r>
                        <a:rPr kumimoji="0" lang="es-ES_tradnl" sz="20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Hipoclorito de sodio al 8%</a:t>
                      </a:r>
                      <a:endParaRPr kumimoji="0" lang="es-ES_tradnl" sz="2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tx2"/>
                        </a:buClr>
                        <a:buSzPct val="70000"/>
                        <a:buFont typeface="Wingdings" pitchFamily="2" charset="2"/>
                        <a:buNone/>
                        <a:tabLst/>
                      </a:pPr>
                      <a:r>
                        <a:rPr kumimoji="0" lang="es-ES_tradnl" sz="20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Agua</a:t>
                      </a:r>
                      <a:endParaRPr kumimoji="0" lang="es-ES_tradnl" sz="2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tx2"/>
                        </a:buClr>
                        <a:buSzPct val="70000"/>
                        <a:buFont typeface="Wingdings" pitchFamily="2" charset="2"/>
                        <a:buNone/>
                        <a:tabLst/>
                      </a:pPr>
                      <a:r>
                        <a:rPr kumimoji="0" lang="es-ES_tradnl" sz="20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Resultado al 0.1%</a:t>
                      </a:r>
                      <a:endParaRPr kumimoji="0" lang="es-ES_tradnl" sz="2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320279">
                <a:tc>
                  <a:txBody>
                    <a:bodyPr/>
                    <a:lstStyle/>
                    <a:p>
                      <a:pPr marL="0" marR="0" lvl="0" indent="0" algn="ctr" defTabSz="914400" rtl="0" eaLnBrk="1" fontAlgn="base" latinLnBrk="0" hangingPunct="1">
                        <a:lnSpc>
                          <a:spcPct val="100000"/>
                        </a:lnSpc>
                        <a:spcBef>
                          <a:spcPct val="0"/>
                        </a:spcBef>
                        <a:spcAft>
                          <a:spcPct val="0"/>
                        </a:spcAft>
                        <a:buClr>
                          <a:schemeClr val="tx2"/>
                        </a:buClr>
                        <a:buSzPct val="70000"/>
                        <a:buFont typeface="Wingdings" pitchFamily="2" charset="2"/>
                        <a:buNone/>
                        <a:tabLst/>
                      </a:pPr>
                      <a:r>
                        <a:rPr kumimoji="0" lang="es-ES_tradnl"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12.5cc</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tx2"/>
                        </a:buClr>
                        <a:buSzPct val="70000"/>
                        <a:buFont typeface="Wingdings" pitchFamily="2" charset="2"/>
                        <a:buNone/>
                        <a:tabLst/>
                      </a:pPr>
                      <a:r>
                        <a:rPr kumimoji="0" lang="es-ES_tradnl"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987cc</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tx2"/>
                        </a:buClr>
                        <a:buSzPct val="70000"/>
                        <a:buFont typeface="Wingdings" pitchFamily="2" charset="2"/>
                        <a:buNone/>
                        <a:tabLst/>
                      </a:pPr>
                      <a:r>
                        <a:rPr kumimoji="0" lang="es-ES_tradnl"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 litro de solución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363147">
                <a:tc>
                  <a:txBody>
                    <a:bodyPr/>
                    <a:lstStyle/>
                    <a:p>
                      <a:pPr marL="0" marR="0" lvl="0" indent="0" algn="ctr" defTabSz="914400" rtl="0" eaLnBrk="1" fontAlgn="base" latinLnBrk="0" hangingPunct="1">
                        <a:lnSpc>
                          <a:spcPct val="100000"/>
                        </a:lnSpc>
                        <a:spcBef>
                          <a:spcPct val="0"/>
                        </a:spcBef>
                        <a:spcAft>
                          <a:spcPct val="0"/>
                        </a:spcAft>
                        <a:buClr>
                          <a:schemeClr val="tx2"/>
                        </a:buClr>
                        <a:buSzPct val="70000"/>
                        <a:buFont typeface="Wingdings" pitchFamily="2" charset="2"/>
                        <a:buNone/>
                        <a:tabLst/>
                      </a:pPr>
                      <a:r>
                        <a:rPr kumimoji="0" lang="es-ES_tradnl"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62.5cc</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tx2"/>
                        </a:buClr>
                        <a:buSzPct val="70000"/>
                        <a:buFont typeface="Wingdings" pitchFamily="2" charset="2"/>
                        <a:buNone/>
                        <a:tabLst/>
                      </a:pPr>
                      <a:r>
                        <a:rPr kumimoji="0" lang="es-ES_tradnl"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4937cc</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tx2"/>
                        </a:buClr>
                        <a:buSzPct val="70000"/>
                        <a:buFont typeface="Wingdings" pitchFamily="2" charset="2"/>
                        <a:buNone/>
                        <a:tabLst/>
                      </a:pPr>
                      <a:r>
                        <a:rPr kumimoji="0" lang="es-ES_tradnl"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5 litros de solución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428614">
                <a:tc>
                  <a:txBody>
                    <a:bodyPr/>
                    <a:lstStyle/>
                    <a:p>
                      <a:pPr marL="0" marR="0" lvl="0" indent="0" algn="ctr" defTabSz="914400" rtl="0" eaLnBrk="1" fontAlgn="base" latinLnBrk="0" hangingPunct="1">
                        <a:lnSpc>
                          <a:spcPct val="100000"/>
                        </a:lnSpc>
                        <a:spcBef>
                          <a:spcPct val="0"/>
                        </a:spcBef>
                        <a:spcAft>
                          <a:spcPct val="0"/>
                        </a:spcAft>
                        <a:buClr>
                          <a:schemeClr val="tx2"/>
                        </a:buClr>
                        <a:buSzPct val="70000"/>
                        <a:buFont typeface="Wingdings" pitchFamily="2" charset="2"/>
                        <a:buNone/>
                        <a:tabLst/>
                      </a:pPr>
                      <a:r>
                        <a:rPr kumimoji="0" lang="es-ES_tradnl"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125cc</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tx2"/>
                        </a:buClr>
                        <a:buSzPct val="70000"/>
                        <a:buFont typeface="Wingdings" pitchFamily="2" charset="2"/>
                        <a:buNone/>
                        <a:tabLst/>
                      </a:pPr>
                      <a:r>
                        <a:rPr kumimoji="0" lang="es-ES_tradnl"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9875cc</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tx2"/>
                        </a:buClr>
                        <a:buSzPct val="70000"/>
                        <a:buFont typeface="Wingdings" pitchFamily="2" charset="2"/>
                        <a:buNone/>
                        <a:tabLst/>
                      </a:pPr>
                      <a:r>
                        <a:rPr kumimoji="0" lang="es-ES_tradnl"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10 litros de solución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bl>
          </a:graphicData>
        </a:graphic>
      </p:graphicFrame>
      <p:sp>
        <p:nvSpPr>
          <p:cNvPr id="4" name="3 Rectángulo"/>
          <p:cNvSpPr/>
          <p:nvPr/>
        </p:nvSpPr>
        <p:spPr>
          <a:xfrm>
            <a:off x="997334" y="4350278"/>
            <a:ext cx="7320061" cy="400110"/>
          </a:xfrm>
          <a:prstGeom prst="rect">
            <a:avLst/>
          </a:prstGeom>
        </p:spPr>
        <p:txBody>
          <a:bodyPr wrap="square">
            <a:spAutoFit/>
          </a:bodyPr>
          <a:lstStyle/>
          <a:p>
            <a:pPr lvl="0" algn="ctr"/>
            <a:r>
              <a:rPr lang="es-PY" sz="2000" b="1" dirty="0">
                <a:latin typeface="Arial" panose="020B0604020202020204" pitchFamily="34" charset="0"/>
                <a:cs typeface="Arial" panose="020B0604020202020204" pitchFamily="34" charset="0"/>
              </a:rPr>
              <a:t>Solución clorada al 0,1%. </a:t>
            </a:r>
            <a:r>
              <a:rPr lang="es-PY" sz="2000" dirty="0">
                <a:latin typeface="Arial" panose="020B0604020202020204" pitchFamily="34" charset="0"/>
                <a:cs typeface="Arial" panose="020B0604020202020204" pitchFamily="34" charset="0"/>
              </a:rPr>
              <a:t>Desinfección de áreas críticas</a:t>
            </a:r>
            <a:r>
              <a:rPr lang="es-PY" sz="2000" dirty="0" smtClean="0">
                <a:latin typeface="Arial" panose="020B0604020202020204" pitchFamily="34" charset="0"/>
                <a:cs typeface="Arial" panose="020B0604020202020204" pitchFamily="34" charset="0"/>
              </a:rPr>
              <a:t>.</a:t>
            </a:r>
            <a:endParaRPr lang="es-PY" sz="2000" dirty="0">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cstate="print"/>
          <a:stretch>
            <a:fillRect/>
          </a:stretch>
        </p:blipFill>
        <p:spPr>
          <a:xfrm>
            <a:off x="0" y="1"/>
            <a:ext cx="9145174" cy="1084788"/>
          </a:xfrm>
          <a:prstGeom prst="rect">
            <a:avLst/>
          </a:prstGeom>
        </p:spPr>
      </p:pic>
      <p:sp>
        <p:nvSpPr>
          <p:cNvPr id="10" name="Title 1"/>
          <p:cNvSpPr txBox="1">
            <a:spLocks/>
          </p:cNvSpPr>
          <p:nvPr/>
        </p:nvSpPr>
        <p:spPr>
          <a:xfrm>
            <a:off x="1272898" y="180942"/>
            <a:ext cx="7044497" cy="1325563"/>
          </a:xfrm>
          <a:prstGeom prst="rect">
            <a:avLst/>
          </a:prstGeom>
        </p:spPr>
        <p:txBody>
          <a:bodyPr>
            <a:normAutofit/>
          </a:bodyPr>
          <a:lstStyle>
            <a:lvl1pPr algn="l" defTabSz="1217889" rtl="0" eaLnBrk="1" latinLnBrk="0" hangingPunct="1">
              <a:lnSpc>
                <a:spcPct val="90000"/>
              </a:lnSpc>
              <a:spcBef>
                <a:spcPct val="0"/>
              </a:spcBef>
              <a:buNone/>
              <a:defRPr sz="5860" kern="1200">
                <a:solidFill>
                  <a:schemeClr val="tx1"/>
                </a:solidFill>
                <a:latin typeface="+mj-lt"/>
                <a:ea typeface="+mj-ea"/>
                <a:cs typeface="+mj-cs"/>
              </a:defRPr>
            </a:lvl1pPr>
          </a:lstStyle>
          <a:p>
            <a:pPr algn="ctr"/>
            <a:r>
              <a:rPr lang="es-ES" sz="3600" dirty="0" smtClean="0">
                <a:latin typeface="Arial Black" panose="020B0A04020102020204" pitchFamily="34" charset="0"/>
                <a:cs typeface="Arial" panose="020B0604020202020204" pitchFamily="34" charset="0"/>
              </a:rPr>
              <a:t>Soluciones cloradas para desinfección</a:t>
            </a:r>
            <a:endParaRPr lang="es-PY" sz="3600" dirty="0">
              <a:latin typeface="Arial Black" panose="020B0A04020102020204" pitchFamily="34" charset="0"/>
              <a:cs typeface="Arial" panose="020B0604020202020204" pitchFamily="34" charset="0"/>
            </a:endParaRPr>
          </a:p>
        </p:txBody>
      </p:sp>
    </p:spTree>
    <p:extLst>
      <p:ext uri="{BB962C8B-B14F-4D97-AF65-F5344CB8AC3E}">
        <p14:creationId xmlns:p14="http://schemas.microsoft.com/office/powerpoint/2010/main" xmlns="" val="1958930461"/>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59048" y="0"/>
            <a:ext cx="7034181" cy="1320800"/>
          </a:xfrm>
        </p:spPr>
        <p:txBody>
          <a:bodyPr>
            <a:noAutofit/>
          </a:bodyPr>
          <a:lstStyle/>
          <a:p>
            <a:pPr algn="ctr" defTabSz="1217889" fontAlgn="base">
              <a:lnSpc>
                <a:spcPct val="90000"/>
              </a:lnSpc>
              <a:spcAft>
                <a:spcPct val="0"/>
              </a:spcAft>
            </a:pPr>
            <a:r>
              <a:rPr lang="es-ES" dirty="0" smtClean="0">
                <a:solidFill>
                  <a:schemeClr val="tx1"/>
                </a:solidFill>
                <a:latin typeface="Arial Black" panose="020B0A04020102020204" pitchFamily="34" charset="0"/>
                <a:cs typeface="Arial" panose="020B0604020202020204" pitchFamily="34" charset="0"/>
              </a:rPr>
              <a:t>Soluciones cloradas para desinfección</a:t>
            </a:r>
            <a:endParaRPr lang="es-PY" dirty="0">
              <a:solidFill>
                <a:schemeClr val="tx1"/>
              </a:solidFill>
              <a:latin typeface="Arial Black" panose="020B0A04020102020204" pitchFamily="34" charset="0"/>
              <a:cs typeface="Arial" panose="020B0604020202020204" pitchFamily="34" charset="0"/>
            </a:endParaRPr>
          </a:p>
        </p:txBody>
      </p:sp>
      <p:pic>
        <p:nvPicPr>
          <p:cNvPr id="8" name="Picture 7"/>
          <p:cNvPicPr/>
          <p:nvPr/>
        </p:nvPicPr>
        <p:blipFill rotWithShape="1">
          <a:blip r:embed="rId2" cstate="print"/>
          <a:srcRect l="-475" t="1320" r="88409" b="-1170"/>
          <a:stretch/>
        </p:blipFill>
        <p:spPr>
          <a:xfrm>
            <a:off x="0" y="0"/>
            <a:ext cx="1359048" cy="1156370"/>
          </a:xfrm>
          <a:prstGeom prst="rect">
            <a:avLst/>
          </a:prstGeom>
        </p:spPr>
      </p:pic>
      <p:pic>
        <p:nvPicPr>
          <p:cNvPr id="9" name="Picture 8"/>
          <p:cNvPicPr/>
          <p:nvPr/>
        </p:nvPicPr>
        <p:blipFill rotWithShape="1">
          <a:blip r:embed="rId2" cstate="print"/>
          <a:srcRect l="95257"/>
          <a:stretch/>
        </p:blipFill>
        <p:spPr bwMode="auto">
          <a:xfrm>
            <a:off x="8643638" y="-5058"/>
            <a:ext cx="500362" cy="1084695"/>
          </a:xfrm>
          <a:prstGeom prst="rect">
            <a:avLst/>
          </a:prstGeom>
          <a:ln>
            <a:noFill/>
          </a:ln>
          <a:extLst>
            <a:ext uri="{53640926-AAD7-44D8-BBD7-CCE9431645EC}">
              <a14:shadowObscured xmlns:a14="http://schemas.microsoft.com/office/drawing/2010/main" xmlns=""/>
            </a:ext>
          </a:extLst>
        </p:spPr>
      </p:pic>
      <p:sp>
        <p:nvSpPr>
          <p:cNvPr id="3" name="Rectangle 2"/>
          <p:cNvSpPr/>
          <p:nvPr/>
        </p:nvSpPr>
        <p:spPr>
          <a:xfrm>
            <a:off x="468276" y="4513944"/>
            <a:ext cx="8425543" cy="707886"/>
          </a:xfrm>
          <a:prstGeom prst="rect">
            <a:avLst/>
          </a:prstGeom>
          <a:solidFill>
            <a:schemeClr val="bg1">
              <a:lumMod val="85000"/>
            </a:schemeClr>
          </a:solidFill>
        </p:spPr>
        <p:txBody>
          <a:bodyPr wrap="square">
            <a:spAutoFit/>
          </a:bodyPr>
          <a:lstStyle/>
          <a:p>
            <a:pPr algn="ctr"/>
            <a:r>
              <a:rPr lang="es-ES" sz="2000" dirty="0" smtClean="0">
                <a:solidFill>
                  <a:schemeClr val="bg2">
                    <a:lumMod val="25000"/>
                  </a:schemeClr>
                </a:solidFill>
                <a:latin typeface="Arial" panose="020B0604020202020204" pitchFamily="34" charset="0"/>
                <a:cs typeface="Arial" panose="020B0604020202020204" pitchFamily="34" charset="0"/>
              </a:rPr>
              <a:t>Preparar las diluciones una vez al día o una vez por turno y utilizar los siguientes elementos</a:t>
            </a:r>
            <a:endParaRPr lang="es-PY" sz="2000" dirty="0">
              <a:latin typeface="Arial" panose="020B0604020202020204" pitchFamily="34" charset="0"/>
              <a:cs typeface="Arial" panose="020B0604020202020204" pitchFamily="34" charset="0"/>
            </a:endParaRPr>
          </a:p>
        </p:txBody>
      </p:sp>
      <p:sp>
        <p:nvSpPr>
          <p:cNvPr id="10" name="1 Rectángulo"/>
          <p:cNvSpPr/>
          <p:nvPr/>
        </p:nvSpPr>
        <p:spPr>
          <a:xfrm>
            <a:off x="456338" y="1838497"/>
            <a:ext cx="8449417" cy="707886"/>
          </a:xfrm>
          <a:prstGeom prst="rect">
            <a:avLst/>
          </a:prstGeom>
        </p:spPr>
        <p:txBody>
          <a:bodyPr wrap="square">
            <a:spAutoFit/>
          </a:bodyPr>
          <a:lstStyle/>
          <a:p>
            <a:pPr algn="ctr"/>
            <a:r>
              <a:rPr lang="es-PY" sz="2000" b="1" dirty="0">
                <a:latin typeface="Arial" panose="020B0604020202020204" pitchFamily="34" charset="0"/>
                <a:cs typeface="Arial" panose="020B0604020202020204" pitchFamily="34" charset="0"/>
              </a:rPr>
              <a:t>Solución clorada al 0,5%. </a:t>
            </a:r>
            <a:r>
              <a:rPr lang="es-PY" sz="2000" dirty="0">
                <a:latin typeface="Arial" panose="020B0604020202020204" pitchFamily="34" charset="0"/>
                <a:cs typeface="Arial" panose="020B0604020202020204" pitchFamily="34" charset="0"/>
              </a:rPr>
              <a:t>Concentración para desinfección de materiales, previa limpieza.</a:t>
            </a:r>
          </a:p>
        </p:txBody>
      </p:sp>
      <p:graphicFrame>
        <p:nvGraphicFramePr>
          <p:cNvPr id="11" name="Group 158">
            <a:extLst>
              <a:ext uri="{FF2B5EF4-FFF2-40B4-BE49-F238E27FC236}">
                <a16:creationId xmlns:a16="http://schemas.microsoft.com/office/drawing/2014/main" xmlns="" id="{6E7F3697-A730-4C3E-A9C0-8AF433C605E5}"/>
              </a:ext>
            </a:extLst>
          </p:cNvPr>
          <p:cNvGraphicFramePr>
            <a:graphicFrameLocks noGrp="1"/>
          </p:cNvGraphicFramePr>
          <p:nvPr>
            <p:extLst>
              <p:ext uri="{D42A27DB-BD31-4B8C-83A1-F6EECF244321}">
                <p14:modId xmlns:p14="http://schemas.microsoft.com/office/powerpoint/2010/main" xmlns="" val="3595751792"/>
              </p:ext>
            </p:extLst>
          </p:nvPr>
        </p:nvGraphicFramePr>
        <p:xfrm>
          <a:off x="492149" y="2787546"/>
          <a:ext cx="8425544" cy="1436233"/>
        </p:xfrm>
        <a:graphic>
          <a:graphicData uri="http://schemas.openxmlformats.org/drawingml/2006/table">
            <a:tbl>
              <a:tblPr/>
              <a:tblGrid>
                <a:gridCol w="3969661">
                  <a:extLst>
                    <a:ext uri="{9D8B030D-6E8A-4147-A177-3AD203B41FA5}">
                      <a16:colId xmlns:a16="http://schemas.microsoft.com/office/drawing/2014/main" xmlns="" val="20000"/>
                    </a:ext>
                  </a:extLst>
                </a:gridCol>
                <a:gridCol w="1408983">
                  <a:extLst>
                    <a:ext uri="{9D8B030D-6E8A-4147-A177-3AD203B41FA5}">
                      <a16:colId xmlns:a16="http://schemas.microsoft.com/office/drawing/2014/main" xmlns="" val="20001"/>
                    </a:ext>
                  </a:extLst>
                </a:gridCol>
                <a:gridCol w="3046900">
                  <a:extLst>
                    <a:ext uri="{9D8B030D-6E8A-4147-A177-3AD203B41FA5}">
                      <a16:colId xmlns:a16="http://schemas.microsoft.com/office/drawing/2014/main" xmlns="" val="20002"/>
                    </a:ext>
                  </a:extLst>
                </a:gridCol>
              </a:tblGrid>
              <a:tr h="477303">
                <a:tc>
                  <a:txBody>
                    <a:bodyPr/>
                    <a:lstStyle/>
                    <a:p>
                      <a:pPr marL="0" marR="0" lvl="0" indent="0" algn="ctr" defTabSz="914400" rtl="0" eaLnBrk="1" fontAlgn="base" latinLnBrk="0" hangingPunct="1">
                        <a:lnSpc>
                          <a:spcPct val="100000"/>
                        </a:lnSpc>
                        <a:spcBef>
                          <a:spcPct val="0"/>
                        </a:spcBef>
                        <a:spcAft>
                          <a:spcPct val="0"/>
                        </a:spcAft>
                        <a:buClr>
                          <a:schemeClr val="tx2"/>
                        </a:buClr>
                        <a:buSzPct val="70000"/>
                        <a:buFont typeface="Wingdings" pitchFamily="2" charset="2"/>
                        <a:buNone/>
                        <a:tabLst/>
                      </a:pPr>
                      <a:r>
                        <a:rPr kumimoji="0" lang="es-ES_tradnl" sz="20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Hipoclorito de Sodio al 8%</a:t>
                      </a:r>
                      <a:endParaRPr kumimoji="0" lang="es-ES_tradnl" sz="2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tx2"/>
                        </a:buClr>
                        <a:buSzPct val="70000"/>
                        <a:buFont typeface="Wingdings" pitchFamily="2" charset="2"/>
                        <a:buNone/>
                        <a:tabLst/>
                      </a:pPr>
                      <a:r>
                        <a:rPr kumimoji="0" lang="es-ES_tradnl" sz="20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Agua</a:t>
                      </a:r>
                      <a:endParaRPr kumimoji="0" lang="es-ES_tradnl" sz="2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tx2"/>
                        </a:buClr>
                        <a:buSzPct val="70000"/>
                        <a:buFont typeface="Wingdings" pitchFamily="2" charset="2"/>
                        <a:buNone/>
                        <a:tabLst/>
                        <a:defRPr/>
                      </a:pPr>
                      <a:r>
                        <a:rPr kumimoji="0" lang="es-ES_tradnl" sz="20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Resultado solución al </a:t>
                      </a:r>
                      <a:r>
                        <a:rPr lang="en-US" sz="2000" dirty="0">
                          <a:effectLst/>
                          <a:latin typeface="Arial" panose="020B0604020202020204" pitchFamily="34" charset="0"/>
                          <a:cs typeface="Arial" panose="020B0604020202020204" pitchFamily="34" charset="0"/>
                        </a:rPr>
                        <a:t>0,5%</a:t>
                      </a:r>
                      <a:endParaRPr lang="es-PY" sz="2000" dirty="0">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366896">
                <a:tc>
                  <a:txBody>
                    <a:bodyPr/>
                    <a:lstStyle/>
                    <a:p>
                      <a:pPr algn="ctr">
                        <a:lnSpc>
                          <a:spcPct val="115000"/>
                        </a:lnSpc>
                        <a:spcAft>
                          <a:spcPts val="0"/>
                        </a:spcAft>
                      </a:pPr>
                      <a:r>
                        <a:rPr lang="es-PY" sz="20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62,5 </a:t>
                      </a:r>
                      <a:r>
                        <a:rPr lang="es-PY" sz="2000" b="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mL</a:t>
                      </a:r>
                      <a:endParaRPr lang="es-PY" sz="20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es-PY"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937,5 </a:t>
                      </a:r>
                      <a:r>
                        <a:rPr lang="es-PY" sz="20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mL</a:t>
                      </a:r>
                      <a:endParaRPr lang="es-PY"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es-PY"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 litro de solución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368297">
                <a:tc>
                  <a:txBody>
                    <a:bodyPr/>
                    <a:lstStyle/>
                    <a:p>
                      <a:pPr algn="ctr">
                        <a:lnSpc>
                          <a:spcPct val="115000"/>
                        </a:lnSpc>
                        <a:spcAft>
                          <a:spcPts val="0"/>
                        </a:spcAft>
                      </a:pPr>
                      <a:r>
                        <a:rPr lang="es-PY" sz="20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312,5 </a:t>
                      </a:r>
                      <a:r>
                        <a:rPr lang="es-PY" sz="2000" b="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mL</a:t>
                      </a:r>
                      <a:endParaRPr lang="es-PY" sz="20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es-PY"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4687,5 </a:t>
                      </a:r>
                      <a:r>
                        <a:rPr lang="es-PY" sz="20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mL</a:t>
                      </a:r>
                      <a:endParaRPr lang="es-PY"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es-PY"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5 litros de solución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xmlns="" val="6138519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5877" y="243432"/>
            <a:ext cx="7886700" cy="532621"/>
          </a:xfrm>
        </p:spPr>
        <p:txBody>
          <a:bodyPr/>
          <a:lstStyle/>
          <a:p>
            <a:pPr algn="ctr"/>
            <a:r>
              <a:rPr lang="es-PY" sz="3003" dirty="0" smtClean="0">
                <a:latin typeface="Arial Black" panose="020B0A04020102020204" pitchFamily="34" charset="0"/>
                <a:cs typeface="Arial" panose="020B0604020202020204" pitchFamily="34" charset="0"/>
              </a:rPr>
              <a:t>Contenido</a:t>
            </a:r>
            <a:endParaRPr lang="es-PY" sz="3003" dirty="0">
              <a:latin typeface="Arial Black" panose="020B0A04020102020204" pitchFamily="34" charset="0"/>
              <a:cs typeface="Arial" panose="020B0604020202020204" pitchFamily="34" charset="0"/>
            </a:endParaRPr>
          </a:p>
        </p:txBody>
      </p:sp>
      <p:sp>
        <p:nvSpPr>
          <p:cNvPr id="3" name="Content Placeholder 2"/>
          <p:cNvSpPr>
            <a:spLocks noGrp="1"/>
          </p:cNvSpPr>
          <p:nvPr>
            <p:ph idx="1"/>
          </p:nvPr>
        </p:nvSpPr>
        <p:spPr>
          <a:xfrm>
            <a:off x="543159" y="1821477"/>
            <a:ext cx="8392135" cy="1738970"/>
          </a:xfrm>
        </p:spPr>
        <p:txBody>
          <a:bodyPr>
            <a:noAutofit/>
          </a:bodyPr>
          <a:lstStyle/>
          <a:p>
            <a:r>
              <a:rPr lang="es-PY" sz="2000" dirty="0" smtClean="0">
                <a:latin typeface="Arial" panose="020B0604020202020204" pitchFamily="34" charset="0"/>
                <a:cs typeface="Arial" panose="020B0604020202020204" pitchFamily="34" charset="0"/>
              </a:rPr>
              <a:t>Limpieza de establecimientos de salud.</a:t>
            </a:r>
          </a:p>
          <a:p>
            <a:pPr marL="0" indent="0">
              <a:buNone/>
            </a:pPr>
            <a:endParaRPr lang="es-PY" sz="2000" dirty="0" smtClean="0">
              <a:latin typeface="Arial" panose="020B0604020202020204" pitchFamily="34" charset="0"/>
              <a:cs typeface="Arial" panose="020B0604020202020204" pitchFamily="34" charset="0"/>
            </a:endParaRPr>
          </a:p>
          <a:p>
            <a:r>
              <a:rPr lang="es-PY" sz="2000" dirty="0" smtClean="0">
                <a:latin typeface="Arial" panose="020B0604020202020204" pitchFamily="34" charset="0"/>
                <a:cs typeface="Arial" panose="020B0604020202020204" pitchFamily="34" charset="0"/>
              </a:rPr>
              <a:t>Desinfección.</a:t>
            </a:r>
          </a:p>
          <a:p>
            <a:pPr marL="0" indent="0">
              <a:buNone/>
            </a:pPr>
            <a:endParaRPr lang="es-PY" sz="2000" dirty="0" smtClean="0">
              <a:latin typeface="Arial" panose="020B0604020202020204" pitchFamily="34" charset="0"/>
              <a:cs typeface="Arial" panose="020B0604020202020204" pitchFamily="34" charset="0"/>
            </a:endParaRPr>
          </a:p>
          <a:p>
            <a:r>
              <a:rPr lang="es-PY" sz="2000" dirty="0" smtClean="0">
                <a:latin typeface="Arial" panose="020B0604020202020204" pitchFamily="34" charset="0"/>
                <a:cs typeface="Arial" panose="020B0604020202020204" pitchFamily="34" charset="0"/>
              </a:rPr>
              <a:t>Manejo de residuos.</a:t>
            </a:r>
            <a:endParaRPr lang="es-PY" sz="2000" dirty="0">
              <a:latin typeface="Arial" panose="020B0604020202020204" pitchFamily="34" charset="0"/>
              <a:cs typeface="Arial" panose="020B0604020202020204" pitchFamily="34" charset="0"/>
            </a:endParaRPr>
          </a:p>
        </p:txBody>
      </p:sp>
      <p:pic>
        <p:nvPicPr>
          <p:cNvPr id="6" name="Picture 5"/>
          <p:cNvPicPr/>
          <p:nvPr/>
        </p:nvPicPr>
        <p:blipFill rotWithShape="1">
          <a:blip r:embed="rId2" cstate="print"/>
          <a:srcRect l="-475" t="1320" r="88409" b="-1170"/>
          <a:stretch/>
        </p:blipFill>
        <p:spPr>
          <a:xfrm>
            <a:off x="-7799" y="-30978"/>
            <a:ext cx="1272898" cy="1083068"/>
          </a:xfrm>
          <a:prstGeom prst="rect">
            <a:avLst/>
          </a:prstGeom>
        </p:spPr>
      </p:pic>
      <p:pic>
        <p:nvPicPr>
          <p:cNvPr id="7" name="Picture 6"/>
          <p:cNvPicPr/>
          <p:nvPr/>
        </p:nvPicPr>
        <p:blipFill rotWithShape="1">
          <a:blip r:embed="rId2" cstate="print"/>
          <a:srcRect l="95257"/>
          <a:stretch/>
        </p:blipFill>
        <p:spPr bwMode="auto">
          <a:xfrm>
            <a:off x="8643638" y="-32605"/>
            <a:ext cx="500362" cy="1084695"/>
          </a:xfrm>
          <a:prstGeom prst="rect">
            <a:avLst/>
          </a:prstGeom>
          <a:ln>
            <a:noFill/>
          </a:ln>
          <a:extLst>
            <a:ext uri="{53640926-AAD7-44D8-BBD7-CCE9431645EC}">
              <a14:shadowObscured xmlns:a14="http://schemas.microsoft.com/office/drawing/2010/main" xmlns=""/>
            </a:ext>
          </a:extLst>
        </p:spPr>
      </p:pic>
      <p:pic>
        <p:nvPicPr>
          <p:cNvPr id="8" name="Imagen 5996"/>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19712" y="6093831"/>
            <a:ext cx="5039031" cy="593150"/>
          </a:xfrm>
          <a:prstGeom prst="rect">
            <a:avLst/>
          </a:prstGeom>
          <a:noFill/>
          <a:ln>
            <a:noFill/>
          </a:ln>
        </p:spPr>
      </p:pic>
      <p:sp>
        <p:nvSpPr>
          <p:cNvPr id="4" name="Rectangle 3"/>
          <p:cNvSpPr/>
          <p:nvPr/>
        </p:nvSpPr>
        <p:spPr>
          <a:xfrm>
            <a:off x="1135390" y="4225553"/>
            <a:ext cx="6799140" cy="1631216"/>
          </a:xfrm>
          <a:prstGeom prst="rect">
            <a:avLst/>
          </a:prstGeom>
          <a:solidFill>
            <a:schemeClr val="bg1">
              <a:lumMod val="95000"/>
            </a:schemeClr>
          </a:solidFill>
        </p:spPr>
        <p:txBody>
          <a:bodyPr wrap="square">
            <a:spAutoFit/>
          </a:bodyPr>
          <a:lstStyle/>
          <a:p>
            <a:pPr algn="ctr"/>
            <a:r>
              <a:rPr lang="es-ES" sz="2000" dirty="0">
                <a:latin typeface="Arial" panose="020B0604020202020204" pitchFamily="34" charset="0"/>
                <a:cs typeface="Arial" panose="020B0604020202020204" pitchFamily="34" charset="0"/>
              </a:rPr>
              <a:t>Las medidas que se citan a continuación, son las </a:t>
            </a:r>
            <a:r>
              <a:rPr lang="es-ES" sz="2000" dirty="0" smtClean="0">
                <a:latin typeface="Arial" panose="020B0604020202020204" pitchFamily="34" charset="0"/>
                <a:cs typeface="Arial" panose="020B0604020202020204" pitchFamily="34" charset="0"/>
              </a:rPr>
              <a:t>acciones </a:t>
            </a:r>
            <a:r>
              <a:rPr lang="es-ES" sz="2000" dirty="0">
                <a:latin typeface="Arial" panose="020B0604020202020204" pitchFamily="34" charset="0"/>
                <a:cs typeface="Arial" panose="020B0604020202020204" pitchFamily="34" charset="0"/>
              </a:rPr>
              <a:t>mínimas a tener en cuenta para la prevención de infecciones </a:t>
            </a:r>
            <a:r>
              <a:rPr lang="es-ES" sz="2000" dirty="0" smtClean="0">
                <a:latin typeface="Arial" panose="020B0604020202020204" pitchFamily="34" charset="0"/>
                <a:cs typeface="Arial" panose="020B0604020202020204" pitchFamily="34" charset="0"/>
              </a:rPr>
              <a:t>intrahospitalarias, en particular del COVID-19, tanto parra proteger al </a:t>
            </a:r>
            <a:r>
              <a:rPr lang="es-ES" sz="2000" dirty="0">
                <a:latin typeface="Arial" panose="020B0604020202020204" pitchFamily="34" charset="0"/>
                <a:cs typeface="Arial" panose="020B0604020202020204" pitchFamily="34" charset="0"/>
              </a:rPr>
              <a:t>personal de salud, </a:t>
            </a:r>
            <a:r>
              <a:rPr lang="es-ES" sz="2000" dirty="0" smtClean="0">
                <a:latin typeface="Arial" panose="020B0604020202020204" pitchFamily="34" charset="0"/>
                <a:cs typeface="Arial" panose="020B0604020202020204" pitchFamily="34" charset="0"/>
              </a:rPr>
              <a:t>como a las personas usuarias de los establecimientos de salud.. </a:t>
            </a:r>
            <a:endParaRPr lang="es-PY"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518821473"/>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28255" y="125480"/>
            <a:ext cx="7667502" cy="905409"/>
          </a:xfrm>
        </p:spPr>
        <p:txBody>
          <a:bodyPr>
            <a:noAutofit/>
          </a:bodyPr>
          <a:lstStyle/>
          <a:p>
            <a:pPr algn="ctr"/>
            <a:r>
              <a:rPr lang="es-ES" sz="3200" b="1" dirty="0" smtClean="0">
                <a:solidFill>
                  <a:schemeClr val="tx1"/>
                </a:solidFill>
                <a:latin typeface="Arial Black" panose="020B0A04020102020204" pitchFamily="34" charset="0"/>
                <a:cs typeface="Calibri" pitchFamily="34" charset="0"/>
              </a:rPr>
              <a:t>Recomendaciones </a:t>
            </a:r>
            <a:br>
              <a:rPr lang="es-ES" sz="3200" b="1" dirty="0" smtClean="0">
                <a:solidFill>
                  <a:schemeClr val="tx1"/>
                </a:solidFill>
                <a:latin typeface="Arial Black" panose="020B0A04020102020204" pitchFamily="34" charset="0"/>
                <a:cs typeface="Calibri" pitchFamily="34" charset="0"/>
              </a:rPr>
            </a:br>
            <a:r>
              <a:rPr lang="es-ES" sz="3200" b="1" dirty="0" smtClean="0">
                <a:solidFill>
                  <a:schemeClr val="tx1"/>
                </a:solidFill>
                <a:latin typeface="Arial Black" panose="020B0A04020102020204" pitchFamily="34" charset="0"/>
                <a:cs typeface="Calibri" pitchFamily="34" charset="0"/>
              </a:rPr>
              <a:t> gestión integral  de residuos</a:t>
            </a:r>
            <a:endParaRPr lang="es-ES" sz="3200" b="1" dirty="0">
              <a:solidFill>
                <a:schemeClr val="tx1"/>
              </a:solidFill>
              <a:latin typeface="Arial Black" panose="020B0A04020102020204" pitchFamily="34" charset="0"/>
              <a:cs typeface="Calibri" pitchFamily="34" charset="0"/>
            </a:endParaRPr>
          </a:p>
        </p:txBody>
      </p:sp>
      <p:sp>
        <p:nvSpPr>
          <p:cNvPr id="3" name="Marcador de contenido 2"/>
          <p:cNvSpPr>
            <a:spLocks noGrp="1"/>
          </p:cNvSpPr>
          <p:nvPr>
            <p:ph idx="1"/>
          </p:nvPr>
        </p:nvSpPr>
        <p:spPr>
          <a:xfrm>
            <a:off x="297710" y="1659596"/>
            <a:ext cx="8378455" cy="4906428"/>
          </a:xfrm>
        </p:spPr>
        <p:txBody>
          <a:bodyPr vert="horz" lIns="91440" tIns="45720" rIns="91440" bIns="45720" rtlCol="0" anchor="t">
            <a:noAutofit/>
          </a:bodyPr>
          <a:lstStyle/>
          <a:p>
            <a:pPr marL="0" indent="0" algn="just">
              <a:buNone/>
            </a:pPr>
            <a:r>
              <a:rPr lang="es-ES" sz="2000" b="1" dirty="0">
                <a:latin typeface="Arial" panose="020B0604020202020204" pitchFamily="34" charset="0"/>
                <a:cs typeface="Arial" panose="020B0604020202020204" pitchFamily="34" charset="0"/>
              </a:rPr>
              <a:t>Establecimientos de salud</a:t>
            </a:r>
          </a:p>
          <a:p>
            <a:pPr marL="457200" indent="-457200" algn="just">
              <a:spcBef>
                <a:spcPts val="0"/>
              </a:spcBef>
              <a:buClrTx/>
              <a:buSzPct val="100000"/>
              <a:buFont typeface="+mj-lt"/>
              <a:buAutoNum type="arabicPeriod"/>
            </a:pPr>
            <a:r>
              <a:rPr lang="es-ES" sz="2000" dirty="0">
                <a:solidFill>
                  <a:schemeClr val="tx1"/>
                </a:solidFill>
                <a:latin typeface="Arial" panose="020B0604020202020204" pitchFamily="34" charset="0"/>
                <a:cs typeface="Arial" panose="020B0604020202020204" pitchFamily="34" charset="0"/>
              </a:rPr>
              <a:t>Bolsas </a:t>
            </a:r>
            <a:r>
              <a:rPr lang="es-ES" sz="2000" dirty="0">
                <a:latin typeface="Arial" panose="020B0604020202020204" pitchFamily="34" charset="0"/>
                <a:cs typeface="Arial" panose="020B0604020202020204" pitchFamily="34" charset="0"/>
              </a:rPr>
              <a:t>rojas , blancas </a:t>
            </a:r>
            <a:r>
              <a:rPr lang="es-ES" sz="2000" dirty="0">
                <a:solidFill>
                  <a:schemeClr val="tx1"/>
                </a:solidFill>
                <a:latin typeface="Arial" panose="020B0604020202020204" pitchFamily="34" charset="0"/>
                <a:cs typeface="Arial" panose="020B0604020202020204" pitchFamily="34" charset="0"/>
              </a:rPr>
              <a:t>y negras según clasificación y disposición habitual – Ley 3.361/07 y Decreto 6.538/11.</a:t>
            </a:r>
          </a:p>
          <a:p>
            <a:pPr marL="457200" indent="-457200" algn="just">
              <a:spcBef>
                <a:spcPts val="0"/>
              </a:spcBef>
              <a:buClrTx/>
              <a:buSzPct val="100000"/>
              <a:buFont typeface="+mj-lt"/>
              <a:buAutoNum type="arabicPeriod"/>
            </a:pPr>
            <a:r>
              <a:rPr lang="es-ES" sz="2000" dirty="0">
                <a:solidFill>
                  <a:schemeClr val="tx1"/>
                </a:solidFill>
                <a:latin typeface="Arial" panose="020B0604020202020204" pitchFamily="34" charset="0"/>
                <a:cs typeface="Arial" panose="020B0604020202020204" pitchFamily="34" charset="0"/>
              </a:rPr>
              <a:t>Contenedores </a:t>
            </a:r>
            <a:r>
              <a:rPr lang="es-ES" sz="2000" dirty="0">
                <a:latin typeface="Arial" panose="020B0604020202020204" pitchFamily="34" charset="0"/>
                <a:cs typeface="Arial" panose="020B0604020202020204" pitchFamily="34" charset="0"/>
              </a:rPr>
              <a:t>para punzocortantes</a:t>
            </a:r>
          </a:p>
          <a:p>
            <a:pPr marL="457200" indent="-457200" algn="just">
              <a:spcBef>
                <a:spcPts val="0"/>
              </a:spcBef>
              <a:buClrTx/>
              <a:buSzPct val="100000"/>
              <a:buFont typeface="+mj-lt"/>
              <a:buAutoNum type="arabicPeriod"/>
            </a:pPr>
            <a:r>
              <a:rPr lang="es-ES" sz="2000" dirty="0">
                <a:solidFill>
                  <a:schemeClr val="tx1"/>
                </a:solidFill>
                <a:latin typeface="Arial" panose="020B0604020202020204" pitchFamily="34" charset="0"/>
                <a:cs typeface="Arial" panose="020B0604020202020204" pitchFamily="34" charset="0"/>
              </a:rPr>
              <a:t>Contenedores a pedal para los servicios.</a:t>
            </a:r>
          </a:p>
          <a:p>
            <a:pPr marL="457200" indent="-457200" algn="just">
              <a:spcBef>
                <a:spcPts val="0"/>
              </a:spcBef>
              <a:buClrTx/>
              <a:buSzPct val="100000"/>
              <a:buFont typeface="+mj-lt"/>
              <a:buAutoNum type="arabicPeriod"/>
            </a:pPr>
            <a:r>
              <a:rPr lang="es-ES" sz="2000" dirty="0">
                <a:solidFill>
                  <a:schemeClr val="tx1"/>
                </a:solidFill>
                <a:latin typeface="Arial" panose="020B0604020202020204" pitchFamily="34" charset="0"/>
                <a:ea typeface="+mn-lt"/>
                <a:cs typeface="Arial" panose="020B0604020202020204" pitchFamily="34" charset="0"/>
              </a:rPr>
              <a:t>Recolección de Residuos Generados en el </a:t>
            </a:r>
            <a:r>
              <a:rPr lang="es-ES" sz="2000" dirty="0" smtClean="0">
                <a:solidFill>
                  <a:schemeClr val="tx1"/>
                </a:solidFill>
                <a:latin typeface="Arial" panose="020B0604020202020204" pitchFamily="34" charset="0"/>
                <a:ea typeface="+mn-lt"/>
                <a:cs typeface="Arial" panose="020B0604020202020204" pitchFamily="34" charset="0"/>
              </a:rPr>
              <a:t>establecimiento.</a:t>
            </a:r>
            <a:endParaRPr lang="es-ES" sz="2000" dirty="0">
              <a:solidFill>
                <a:schemeClr val="tx1"/>
              </a:solidFill>
              <a:latin typeface="Arial" panose="020B0604020202020204" pitchFamily="34" charset="0"/>
              <a:ea typeface="+mn-lt"/>
              <a:cs typeface="Arial" panose="020B0604020202020204" pitchFamily="34" charset="0"/>
            </a:endParaRPr>
          </a:p>
          <a:p>
            <a:pPr algn="just">
              <a:spcBef>
                <a:spcPts val="0"/>
              </a:spcBef>
              <a:buClrTx/>
              <a:buSzPct val="100000"/>
              <a:buFont typeface="Arial" panose="020B0604020202020204" pitchFamily="34" charset="0"/>
              <a:buChar char="•"/>
            </a:pPr>
            <a:r>
              <a:rPr lang="es-ES" sz="2000" dirty="0">
                <a:solidFill>
                  <a:schemeClr val="tx1"/>
                </a:solidFill>
                <a:latin typeface="Arial" panose="020B0604020202020204" pitchFamily="34" charset="0"/>
                <a:cs typeface="Arial" panose="020B0604020202020204" pitchFamily="34" charset="0"/>
                <a:sym typeface="Wingdings" panose="05000000000000000000" pitchFamily="2" charset="2"/>
              </a:rPr>
              <a:t>Bolsas rojas: toda área que maneje pacientes sospechosos y/o confirmados de </a:t>
            </a:r>
            <a:r>
              <a:rPr lang="es-ES" sz="2000" dirty="0" smtClean="0">
                <a:solidFill>
                  <a:schemeClr val="tx1"/>
                </a:solidFill>
                <a:latin typeface="Arial" panose="020B0604020202020204" pitchFamily="34" charset="0"/>
                <a:cs typeface="Arial" panose="020B0604020202020204" pitchFamily="34" charset="0"/>
                <a:sym typeface="Wingdings" panose="05000000000000000000" pitchFamily="2" charset="2"/>
              </a:rPr>
              <a:t>COVID-19.</a:t>
            </a:r>
            <a:endParaRPr lang="es-ES" sz="2000" dirty="0">
              <a:solidFill>
                <a:schemeClr val="tx1"/>
              </a:solidFill>
              <a:latin typeface="Arial" panose="020B0604020202020204" pitchFamily="34" charset="0"/>
              <a:cs typeface="Arial" panose="020B0604020202020204" pitchFamily="34" charset="0"/>
              <a:sym typeface="Wingdings" panose="05000000000000000000" pitchFamily="2" charset="2"/>
            </a:endParaRPr>
          </a:p>
          <a:p>
            <a:pPr algn="just">
              <a:spcBef>
                <a:spcPts val="0"/>
              </a:spcBef>
              <a:buClrTx/>
              <a:buSzPct val="100000"/>
              <a:buFont typeface="Arial" panose="020B0604020202020204" pitchFamily="34" charset="0"/>
              <a:buChar char="•"/>
            </a:pPr>
            <a:r>
              <a:rPr lang="es-ES" sz="2000" dirty="0">
                <a:solidFill>
                  <a:schemeClr val="tx1"/>
                </a:solidFill>
                <a:latin typeface="Arial" panose="020B0604020202020204" pitchFamily="34" charset="0"/>
                <a:cs typeface="Arial" panose="020B0604020202020204" pitchFamily="34" charset="0"/>
                <a:sym typeface="Wingdings" panose="05000000000000000000" pitchFamily="2" charset="2"/>
              </a:rPr>
              <a:t>Acondicionamiento, </a:t>
            </a:r>
            <a:r>
              <a:rPr lang="es-ES" sz="2000" dirty="0" smtClean="0">
                <a:solidFill>
                  <a:schemeClr val="tx1"/>
                </a:solidFill>
                <a:latin typeface="Arial" panose="020B0604020202020204" pitchFamily="34" charset="0"/>
                <a:cs typeface="Arial" panose="020B0604020202020204" pitchFamily="34" charset="0"/>
                <a:sym typeface="Wingdings" panose="05000000000000000000" pitchFamily="2" charset="2"/>
              </a:rPr>
              <a:t>clasificación </a:t>
            </a:r>
            <a:r>
              <a:rPr lang="es-ES" sz="2000" dirty="0">
                <a:solidFill>
                  <a:schemeClr val="tx1"/>
                </a:solidFill>
                <a:latin typeface="Arial" panose="020B0604020202020204" pitchFamily="34" charset="0"/>
                <a:cs typeface="Arial" panose="020B0604020202020204" pitchFamily="34" charset="0"/>
                <a:sym typeface="Wingdings" panose="05000000000000000000" pitchFamily="2" charset="2"/>
              </a:rPr>
              <a:t>y disposición en el punto de origen de los residuos</a:t>
            </a:r>
          </a:p>
          <a:p>
            <a:pPr algn="just">
              <a:spcBef>
                <a:spcPts val="0"/>
              </a:spcBef>
              <a:buClrTx/>
              <a:buSzPct val="100000"/>
              <a:buFont typeface="Arial" panose="020B0604020202020204" pitchFamily="34" charset="0"/>
              <a:buChar char="•"/>
            </a:pPr>
            <a:r>
              <a:rPr lang="es-ES" sz="2000" dirty="0">
                <a:solidFill>
                  <a:schemeClr val="tx1"/>
                </a:solidFill>
                <a:latin typeface="Arial" panose="020B0604020202020204" pitchFamily="34" charset="0"/>
                <a:cs typeface="Arial" panose="020B0604020202020204" pitchFamily="34" charset="0"/>
                <a:sym typeface="Wingdings" panose="05000000000000000000" pitchFamily="2" charset="2"/>
              </a:rPr>
              <a:t>Todos los residuos generados de la atención a pacientes con COVID-19, serán clasificados como residuos bioinfecciosos, dispuestos en contenedores con tapas provisto en su interior de bolsas de color rojo  de 80 micrones, con el símbolo universal de riesgo biológico en ambas caras de la bolsa. </a:t>
            </a:r>
          </a:p>
          <a:p>
            <a:pPr algn="just">
              <a:buFont typeface="Wingdings"/>
              <a:buChar char="à"/>
            </a:pPr>
            <a:endParaRPr lang="es-ES" sz="2000" dirty="0">
              <a:latin typeface="Arial" panose="020B0604020202020204" pitchFamily="34" charset="0"/>
              <a:cs typeface="Arial" panose="020B0604020202020204" pitchFamily="34" charset="0"/>
              <a:sym typeface="Wingdings" panose="05000000000000000000" pitchFamily="2" charset="2"/>
            </a:endParaRPr>
          </a:p>
          <a:p>
            <a:pPr algn="just">
              <a:buFont typeface="Wingdings"/>
              <a:buChar char="à"/>
            </a:pPr>
            <a:endParaRPr lang="es-ES" sz="2000" dirty="0">
              <a:latin typeface="Arial" panose="020B0604020202020204" pitchFamily="34" charset="0"/>
              <a:cs typeface="Arial" panose="020B0604020202020204" pitchFamily="34" charset="0"/>
              <a:sym typeface="Wingdings" panose="05000000000000000000" pitchFamily="2" charset="2"/>
            </a:endParaRPr>
          </a:p>
          <a:p>
            <a:pPr marL="0" indent="0" algn="just">
              <a:buNone/>
            </a:pPr>
            <a:endParaRPr lang="es-ES" sz="2000" dirty="0">
              <a:latin typeface="Arial" panose="020B0604020202020204" pitchFamily="34" charset="0"/>
              <a:cs typeface="Arial" panose="020B0604020202020204" pitchFamily="34" charset="0"/>
            </a:endParaRPr>
          </a:p>
        </p:txBody>
      </p:sp>
      <p:sp>
        <p:nvSpPr>
          <p:cNvPr id="4" name="CuadroTexto 3"/>
          <p:cNvSpPr txBox="1"/>
          <p:nvPr/>
        </p:nvSpPr>
        <p:spPr>
          <a:xfrm>
            <a:off x="4486938" y="6440543"/>
            <a:ext cx="4408370" cy="276999"/>
          </a:xfrm>
          <a:prstGeom prst="rect">
            <a:avLst/>
          </a:prstGeom>
          <a:noFill/>
          <a:ln>
            <a:solidFill>
              <a:schemeClr val="accent1"/>
            </a:solidFill>
          </a:ln>
        </p:spPr>
        <p:txBody>
          <a:bodyPr wrap="square" rtlCol="0">
            <a:spAutoFit/>
          </a:bodyPr>
          <a:lstStyle/>
          <a:p>
            <a:pPr algn="ctr"/>
            <a:r>
              <a:rPr lang="es-ES" sz="1200" dirty="0"/>
              <a:t>Fuente DIGESA/MSPYBS</a:t>
            </a:r>
          </a:p>
        </p:txBody>
      </p:sp>
      <p:pic>
        <p:nvPicPr>
          <p:cNvPr id="5" name="Picture 4"/>
          <p:cNvPicPr/>
          <p:nvPr/>
        </p:nvPicPr>
        <p:blipFill rotWithShape="1">
          <a:blip r:embed="rId2" cstate="print"/>
          <a:srcRect l="-475" t="1320" r="88409" b="-1170"/>
          <a:stretch/>
        </p:blipFill>
        <p:spPr>
          <a:xfrm>
            <a:off x="0" y="0"/>
            <a:ext cx="1359048" cy="1156370"/>
          </a:xfrm>
          <a:prstGeom prst="rect">
            <a:avLst/>
          </a:prstGeom>
        </p:spPr>
      </p:pic>
      <p:pic>
        <p:nvPicPr>
          <p:cNvPr id="6" name="Picture 5"/>
          <p:cNvPicPr/>
          <p:nvPr/>
        </p:nvPicPr>
        <p:blipFill rotWithShape="1">
          <a:blip r:embed="rId2" cstate="print"/>
          <a:srcRect l="95257"/>
          <a:stretch/>
        </p:blipFill>
        <p:spPr bwMode="auto">
          <a:xfrm>
            <a:off x="8643638" y="-5058"/>
            <a:ext cx="500362" cy="1084695"/>
          </a:xfrm>
          <a:prstGeom prst="rect">
            <a:avLst/>
          </a:prstGeom>
          <a:ln>
            <a:noFill/>
          </a:ln>
          <a:extLst>
            <a:ext uri="{53640926-AAD7-44D8-BBD7-CCE9431645EC}">
              <a14:shadowObscured xmlns:a14="http://schemas.microsoft.com/office/drawing/2010/main" xmlns=""/>
            </a:ext>
          </a:extLst>
        </p:spPr>
      </p:pic>
    </p:spTree>
    <p:extLst>
      <p:ext uri="{BB962C8B-B14F-4D97-AF65-F5344CB8AC3E}">
        <p14:creationId xmlns:p14="http://schemas.microsoft.com/office/powerpoint/2010/main" xmlns="" val="123375204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52857" y="76155"/>
            <a:ext cx="7917713" cy="900223"/>
          </a:xfrm>
        </p:spPr>
        <p:txBody>
          <a:bodyPr>
            <a:normAutofit fontScale="90000"/>
          </a:bodyPr>
          <a:lstStyle/>
          <a:p>
            <a:pPr algn="ctr"/>
            <a:r>
              <a:rPr lang="es-ES" sz="3200" b="1" dirty="0" smtClean="0">
                <a:solidFill>
                  <a:schemeClr val="tx1"/>
                </a:solidFill>
                <a:latin typeface="Arial Black" panose="020B0A04020102020204" pitchFamily="34" charset="0"/>
                <a:cs typeface="Calibri" pitchFamily="34" charset="0"/>
              </a:rPr>
              <a:t>Recipientes utilizados en los servicios</a:t>
            </a:r>
            <a:endParaRPr lang="es-ES" sz="3200" b="1" dirty="0">
              <a:solidFill>
                <a:schemeClr val="tx1"/>
              </a:solidFill>
              <a:latin typeface="Arial Black" panose="020B0A04020102020204" pitchFamily="34" charset="0"/>
              <a:cs typeface="Calibri" pitchFamily="34" charset="0"/>
            </a:endParaRPr>
          </a:p>
        </p:txBody>
      </p:sp>
      <p:pic>
        <p:nvPicPr>
          <p:cNvPr id="4" name="3 Marcador de contenido"/>
          <p:cNvPicPr>
            <a:picLocks noGrp="1"/>
          </p:cNvPicPr>
          <p:nvPr>
            <p:ph idx="1"/>
          </p:nvPr>
        </p:nvPicPr>
        <p:blipFill rotWithShape="1">
          <a:blip r:embed="rId2" cstate="print">
            <a:extLst>
              <a:ext uri="{28A0092B-C50C-407E-A947-70E740481C1C}">
                <a14:useLocalDpi xmlns:a14="http://schemas.microsoft.com/office/drawing/2010/main" xmlns="" val="0"/>
              </a:ext>
            </a:extLst>
          </a:blip>
          <a:srcRect t="5076" b="5250"/>
          <a:stretch/>
        </p:blipFill>
        <p:spPr bwMode="auto">
          <a:xfrm>
            <a:off x="518564" y="1210416"/>
            <a:ext cx="1779414" cy="2175163"/>
          </a:xfrm>
          <a:prstGeom prst="rect">
            <a:avLst/>
          </a:prstGeom>
          <a:noFill/>
          <a:ln w="12700" cmpd="sng">
            <a:solidFill>
              <a:schemeClr val="bg1"/>
            </a:solidFill>
            <a:miter lim="800000"/>
            <a:headEnd/>
            <a:tailEnd/>
          </a:ln>
          <a:effectLst/>
        </p:spPr>
      </p:pic>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860272" y="1141961"/>
            <a:ext cx="1681207" cy="224361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9" name="8 Imagen"/>
          <p:cNvPicPr/>
          <p:nvPr/>
        </p:nvPicPr>
        <p:blipFill rotWithShape="1">
          <a:blip r:embed="rId4" cstate="print">
            <a:extLst>
              <a:ext uri="{28A0092B-C50C-407E-A947-70E740481C1C}">
                <a14:useLocalDpi xmlns:a14="http://schemas.microsoft.com/office/drawing/2010/main" xmlns="" val="0"/>
              </a:ext>
            </a:extLst>
          </a:blip>
          <a:srcRect l="7136" t="2026" r="8970" b="2995"/>
          <a:stretch/>
        </p:blipFill>
        <p:spPr bwMode="auto">
          <a:xfrm>
            <a:off x="6903933" y="1108808"/>
            <a:ext cx="1724481" cy="2303299"/>
          </a:xfrm>
          <a:prstGeom prst="rect">
            <a:avLst/>
          </a:prstGeom>
          <a:noFill/>
          <a:ln w="12700" cmpd="sng">
            <a:solidFill>
              <a:schemeClr val="bg1"/>
            </a:solidFill>
            <a:miter lim="800000"/>
            <a:headEnd/>
            <a:tailEnd/>
          </a:ln>
          <a:effectLst/>
        </p:spPr>
      </p:pic>
      <p:pic>
        <p:nvPicPr>
          <p:cNvPr id="10" name="9 Imagen" descr="IMG_5276"/>
          <p:cNvPicPr/>
          <p:nvPr/>
        </p:nvPicPr>
        <p:blipFill rotWithShape="1">
          <a:blip r:embed="rId5" cstate="print">
            <a:extLst>
              <a:ext uri="{28A0092B-C50C-407E-A947-70E740481C1C}">
                <a14:useLocalDpi xmlns:a14="http://schemas.microsoft.com/office/drawing/2010/main" xmlns="" val="0"/>
              </a:ext>
            </a:extLst>
          </a:blip>
          <a:srcRect l="14061"/>
          <a:stretch/>
        </p:blipFill>
        <p:spPr bwMode="auto">
          <a:xfrm>
            <a:off x="2022764" y="4128994"/>
            <a:ext cx="1643095" cy="2060952"/>
          </a:xfrm>
          <a:prstGeom prst="rect">
            <a:avLst/>
          </a:prstGeom>
          <a:noFill/>
          <a:ln w="12700" cmpd="sng">
            <a:solidFill>
              <a:schemeClr val="bg1"/>
            </a:solidFill>
            <a:miter lim="800000"/>
            <a:headEnd/>
            <a:tailEnd/>
          </a:ln>
          <a:effectLst/>
        </p:spPr>
      </p:pic>
      <p:pic>
        <p:nvPicPr>
          <p:cNvPr id="11" name="10 Imagen" descr="IMG_2503 (1)"/>
          <p:cNvPicPr/>
          <p:nvPr/>
        </p:nvPicPr>
        <p:blipFill rotWithShape="1">
          <a:blip r:embed="rId6" cstate="print">
            <a:extLst>
              <a:ext uri="{28A0092B-C50C-407E-A947-70E740481C1C}">
                <a14:useLocalDpi xmlns:a14="http://schemas.microsoft.com/office/drawing/2010/main" xmlns="" val="0"/>
              </a:ext>
            </a:extLst>
          </a:blip>
          <a:srcRect l="8972" t="6015" r="10078"/>
          <a:stretch/>
        </p:blipFill>
        <p:spPr bwMode="auto">
          <a:xfrm>
            <a:off x="5219889" y="4128994"/>
            <a:ext cx="1499566" cy="2060952"/>
          </a:xfrm>
          <a:prstGeom prst="rect">
            <a:avLst/>
          </a:prstGeom>
          <a:noFill/>
          <a:ln>
            <a:noFill/>
          </a:ln>
        </p:spPr>
      </p:pic>
      <p:sp>
        <p:nvSpPr>
          <p:cNvPr id="13" name="12 Rectángulo"/>
          <p:cNvSpPr/>
          <p:nvPr/>
        </p:nvSpPr>
        <p:spPr>
          <a:xfrm>
            <a:off x="164974" y="3346238"/>
            <a:ext cx="2466940" cy="707886"/>
          </a:xfrm>
          <a:prstGeom prst="rect">
            <a:avLst/>
          </a:prstGeom>
        </p:spPr>
        <p:txBody>
          <a:bodyPr wrap="square">
            <a:spAutoFit/>
          </a:bodyPr>
          <a:lstStyle/>
          <a:p>
            <a:pPr algn="ctr"/>
            <a:r>
              <a:rPr lang="es-ES" sz="2000" dirty="0">
                <a:latin typeface="Arial" panose="020B0604020202020204" pitchFamily="34" charset="0"/>
                <a:cs typeface="Arial" panose="020B0604020202020204" pitchFamily="34" charset="0"/>
              </a:rPr>
              <a:t>Contenedor a pedal con bolsa roja</a:t>
            </a:r>
          </a:p>
        </p:txBody>
      </p:sp>
      <p:sp>
        <p:nvSpPr>
          <p:cNvPr id="14" name="13 Rectángulo"/>
          <p:cNvSpPr/>
          <p:nvPr/>
        </p:nvSpPr>
        <p:spPr>
          <a:xfrm>
            <a:off x="3212376" y="3331136"/>
            <a:ext cx="2976998" cy="707886"/>
          </a:xfrm>
          <a:prstGeom prst="rect">
            <a:avLst/>
          </a:prstGeom>
        </p:spPr>
        <p:txBody>
          <a:bodyPr wrap="square">
            <a:spAutoFit/>
          </a:bodyPr>
          <a:lstStyle/>
          <a:p>
            <a:pPr algn="ctr"/>
            <a:r>
              <a:rPr lang="es-ES" sz="2000" dirty="0">
                <a:latin typeface="Arial" panose="020B0604020202020204" pitchFamily="34" charset="0"/>
                <a:cs typeface="Arial" panose="020B0604020202020204" pitchFamily="34" charset="0"/>
              </a:rPr>
              <a:t>B</a:t>
            </a:r>
            <a:r>
              <a:rPr lang="es-ES" sz="2000" dirty="0" smtClean="0">
                <a:latin typeface="Arial" panose="020B0604020202020204" pitchFamily="34" charset="0"/>
                <a:cs typeface="Arial" panose="020B0604020202020204" pitchFamily="34" charset="0"/>
              </a:rPr>
              <a:t>olsa </a:t>
            </a:r>
            <a:r>
              <a:rPr lang="es-ES" sz="2000" dirty="0">
                <a:latin typeface="Arial" panose="020B0604020202020204" pitchFamily="34" charset="0"/>
                <a:cs typeface="Arial" panose="020B0604020202020204" pitchFamily="34" charset="0"/>
              </a:rPr>
              <a:t>roja con precinta de seguridad</a:t>
            </a:r>
          </a:p>
        </p:txBody>
      </p:sp>
      <p:sp>
        <p:nvSpPr>
          <p:cNvPr id="15" name="14 Rectángulo"/>
          <p:cNvSpPr/>
          <p:nvPr/>
        </p:nvSpPr>
        <p:spPr>
          <a:xfrm>
            <a:off x="6569146" y="3321170"/>
            <a:ext cx="2394053" cy="707886"/>
          </a:xfrm>
          <a:prstGeom prst="rect">
            <a:avLst/>
          </a:prstGeom>
        </p:spPr>
        <p:txBody>
          <a:bodyPr wrap="square">
            <a:spAutoFit/>
          </a:bodyPr>
          <a:lstStyle/>
          <a:p>
            <a:pPr algn="ctr"/>
            <a:r>
              <a:rPr lang="es-ES" sz="2000" dirty="0">
                <a:latin typeface="Arial" panose="020B0604020202020204" pitchFamily="34" charset="0"/>
                <a:cs typeface="Arial" panose="020B0604020202020204" pitchFamily="34" charset="0"/>
              </a:rPr>
              <a:t>Contenedor rígido para punzocortante</a:t>
            </a:r>
          </a:p>
        </p:txBody>
      </p:sp>
      <p:sp>
        <p:nvSpPr>
          <p:cNvPr id="16" name="15 Rectángulo"/>
          <p:cNvSpPr/>
          <p:nvPr/>
        </p:nvSpPr>
        <p:spPr>
          <a:xfrm>
            <a:off x="4423316" y="6130704"/>
            <a:ext cx="3092711" cy="707886"/>
          </a:xfrm>
          <a:prstGeom prst="rect">
            <a:avLst/>
          </a:prstGeom>
        </p:spPr>
        <p:txBody>
          <a:bodyPr wrap="square">
            <a:spAutoFit/>
          </a:bodyPr>
          <a:lstStyle/>
          <a:p>
            <a:pPr algn="ctr"/>
            <a:r>
              <a:rPr lang="es-ES" sz="2000" dirty="0">
                <a:latin typeface="Arial" panose="020B0604020202020204" pitchFamily="34" charset="0"/>
                <a:cs typeface="Arial" panose="020B0604020202020204" pitchFamily="34" charset="0"/>
              </a:rPr>
              <a:t>Contenedor con bolsa negra</a:t>
            </a:r>
          </a:p>
        </p:txBody>
      </p:sp>
      <p:sp>
        <p:nvSpPr>
          <p:cNvPr id="17" name="16 Rectángulo"/>
          <p:cNvSpPr/>
          <p:nvPr/>
        </p:nvSpPr>
        <p:spPr>
          <a:xfrm>
            <a:off x="1090799" y="6134411"/>
            <a:ext cx="3507024" cy="707886"/>
          </a:xfrm>
          <a:prstGeom prst="rect">
            <a:avLst/>
          </a:prstGeom>
        </p:spPr>
        <p:txBody>
          <a:bodyPr wrap="square">
            <a:spAutoFit/>
          </a:bodyPr>
          <a:lstStyle/>
          <a:p>
            <a:pPr algn="ctr"/>
            <a:r>
              <a:rPr lang="es-ES" sz="2000" dirty="0">
                <a:latin typeface="Arial" panose="020B0604020202020204" pitchFamily="34" charset="0"/>
                <a:cs typeface="Arial" panose="020B0604020202020204" pitchFamily="34" charset="0"/>
              </a:rPr>
              <a:t>Contenedor para recolección interna o temporal</a:t>
            </a:r>
          </a:p>
        </p:txBody>
      </p:sp>
      <p:sp>
        <p:nvSpPr>
          <p:cNvPr id="18" name="CuadroTexto 17"/>
          <p:cNvSpPr txBox="1"/>
          <p:nvPr/>
        </p:nvSpPr>
        <p:spPr>
          <a:xfrm>
            <a:off x="6903933" y="6484647"/>
            <a:ext cx="2137208" cy="276999"/>
          </a:xfrm>
          <a:prstGeom prst="rect">
            <a:avLst/>
          </a:prstGeom>
          <a:noFill/>
          <a:ln>
            <a:solidFill>
              <a:schemeClr val="bg1"/>
            </a:solidFill>
          </a:ln>
        </p:spPr>
        <p:txBody>
          <a:bodyPr wrap="square" rtlCol="0">
            <a:spAutoFit/>
          </a:bodyPr>
          <a:lstStyle/>
          <a:p>
            <a:pPr algn="ctr"/>
            <a:r>
              <a:rPr lang="es-ES" sz="1200" b="1" dirty="0">
                <a:latin typeface="Arial" panose="020B0604020202020204" pitchFamily="34" charset="0"/>
                <a:cs typeface="Arial" panose="020B0604020202020204" pitchFamily="34" charset="0"/>
              </a:rPr>
              <a:t>Fuente DIGESA/MSPYBS</a:t>
            </a:r>
          </a:p>
        </p:txBody>
      </p:sp>
      <p:pic>
        <p:nvPicPr>
          <p:cNvPr id="19" name="Picture 18"/>
          <p:cNvPicPr/>
          <p:nvPr/>
        </p:nvPicPr>
        <p:blipFill rotWithShape="1">
          <a:blip r:embed="rId7" cstate="print"/>
          <a:srcRect l="-475" t="1320" r="88409" b="-1170"/>
          <a:stretch/>
        </p:blipFill>
        <p:spPr>
          <a:xfrm>
            <a:off x="0" y="0"/>
            <a:ext cx="1359048" cy="1156370"/>
          </a:xfrm>
          <a:prstGeom prst="rect">
            <a:avLst/>
          </a:prstGeom>
        </p:spPr>
      </p:pic>
      <p:pic>
        <p:nvPicPr>
          <p:cNvPr id="20" name="Picture 19"/>
          <p:cNvPicPr/>
          <p:nvPr/>
        </p:nvPicPr>
        <p:blipFill rotWithShape="1">
          <a:blip r:embed="rId7" cstate="print"/>
          <a:srcRect l="95257"/>
          <a:stretch/>
        </p:blipFill>
        <p:spPr bwMode="auto">
          <a:xfrm>
            <a:off x="8643638" y="-5058"/>
            <a:ext cx="500362" cy="1084695"/>
          </a:xfrm>
          <a:prstGeom prst="rect">
            <a:avLst/>
          </a:prstGeom>
          <a:ln>
            <a:noFill/>
          </a:ln>
          <a:extLst>
            <a:ext uri="{53640926-AAD7-44D8-BBD7-CCE9431645EC}">
              <a14:shadowObscured xmlns:a14="http://schemas.microsoft.com/office/drawing/2010/main" xmlns=""/>
            </a:ext>
          </a:extLst>
        </p:spPr>
      </p:pic>
    </p:spTree>
    <p:extLst>
      <p:ext uri="{BB962C8B-B14F-4D97-AF65-F5344CB8AC3E}">
        <p14:creationId xmlns:p14="http://schemas.microsoft.com/office/powerpoint/2010/main" xmlns="" val="11081252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title"/>
          </p:nvPr>
        </p:nvSpPr>
        <p:spPr>
          <a:xfrm>
            <a:off x="1359048" y="125480"/>
            <a:ext cx="6797386" cy="905409"/>
          </a:xfrm>
        </p:spPr>
        <p:txBody>
          <a:bodyPr>
            <a:normAutofit fontScale="90000"/>
          </a:bodyPr>
          <a:lstStyle/>
          <a:p>
            <a:pPr algn="ctr"/>
            <a:r>
              <a:rPr lang="es-ES" b="1" dirty="0" smtClean="0">
                <a:solidFill>
                  <a:schemeClr val="tx1"/>
                </a:solidFill>
                <a:latin typeface="Arial Black" panose="020B0A04020102020204" pitchFamily="34" charset="0"/>
                <a:cs typeface="Calibri" pitchFamily="34" charset="0"/>
              </a:rPr>
              <a:t>Recomendaciones clasificación y disposición de residuos</a:t>
            </a:r>
            <a:endParaRPr lang="es-ES" b="1" dirty="0">
              <a:solidFill>
                <a:schemeClr val="tx1"/>
              </a:solidFill>
              <a:latin typeface="Arial Black" panose="020B0A04020102020204" pitchFamily="34" charset="0"/>
              <a:cs typeface="Calibri" pitchFamily="34" charset="0"/>
            </a:endParaRPr>
          </a:p>
        </p:txBody>
      </p:sp>
      <p:sp>
        <p:nvSpPr>
          <p:cNvPr id="3" name="Marcador de contenido 2"/>
          <p:cNvSpPr>
            <a:spLocks noGrp="1"/>
          </p:cNvSpPr>
          <p:nvPr>
            <p:ph idx="1"/>
          </p:nvPr>
        </p:nvSpPr>
        <p:spPr>
          <a:xfrm>
            <a:off x="559378" y="2194559"/>
            <a:ext cx="7886700" cy="4444435"/>
          </a:xfrm>
        </p:spPr>
        <p:txBody>
          <a:bodyPr>
            <a:normAutofit/>
          </a:bodyPr>
          <a:lstStyle/>
          <a:p>
            <a:pPr marL="0" indent="0" algn="ctr">
              <a:lnSpc>
                <a:spcPct val="150000"/>
              </a:lnSpc>
              <a:buClrTx/>
              <a:buSzPct val="100000"/>
              <a:buNone/>
            </a:pPr>
            <a:r>
              <a:rPr lang="es-ES" sz="2000" b="1" dirty="0" smtClean="0">
                <a:solidFill>
                  <a:srgbClr val="000000"/>
                </a:solidFill>
                <a:latin typeface="Arial" panose="020B0604020202020204" pitchFamily="34" charset="0"/>
                <a:cs typeface="Arial" panose="020B0604020202020204" pitchFamily="34" charset="0"/>
              </a:rPr>
              <a:t>Albergues (Destacamentos militares y policiales, hoteles, posadas, casas de retiro, </a:t>
            </a:r>
            <a:r>
              <a:rPr lang="es-ES" sz="2000" b="1" dirty="0" err="1" smtClean="0">
                <a:solidFill>
                  <a:srgbClr val="000000"/>
                </a:solidFill>
                <a:latin typeface="Arial" panose="020B0604020202020204" pitchFamily="34" charset="0"/>
                <a:cs typeface="Arial" panose="020B0604020202020204" pitchFamily="34" charset="0"/>
              </a:rPr>
              <a:t>etc</a:t>
            </a:r>
            <a:r>
              <a:rPr lang="es-ES" sz="2000" b="1" dirty="0" smtClean="0">
                <a:solidFill>
                  <a:srgbClr val="000000"/>
                </a:solidFill>
                <a:latin typeface="Arial" panose="020B0604020202020204" pitchFamily="34" charset="0"/>
                <a:cs typeface="Arial" panose="020B0604020202020204" pitchFamily="34" charset="0"/>
              </a:rPr>
              <a:t>). </a:t>
            </a:r>
          </a:p>
          <a:p>
            <a:pPr>
              <a:lnSpc>
                <a:spcPct val="150000"/>
              </a:lnSpc>
              <a:buClrTx/>
              <a:buSzPct val="100000"/>
              <a:buFont typeface="Arial" panose="020B0604020202020204" pitchFamily="34" charset="0"/>
              <a:buChar char="•"/>
            </a:pPr>
            <a:r>
              <a:rPr lang="es-ES" sz="2000" b="1" dirty="0" smtClean="0">
                <a:solidFill>
                  <a:srgbClr val="000000"/>
                </a:solidFill>
                <a:latin typeface="Arial" panose="020B0604020202020204" pitchFamily="34" charset="0"/>
                <a:cs typeface="Arial" panose="020B0604020202020204" pitchFamily="34" charset="0"/>
              </a:rPr>
              <a:t>Provisión </a:t>
            </a:r>
            <a:r>
              <a:rPr lang="es-ES" sz="2000" b="1" dirty="0">
                <a:solidFill>
                  <a:srgbClr val="000000"/>
                </a:solidFill>
                <a:latin typeface="Arial" panose="020B0604020202020204" pitchFamily="34" charset="0"/>
                <a:cs typeface="Arial" panose="020B0604020202020204" pitchFamily="34" charset="0"/>
              </a:rPr>
              <a:t>de acuerdo a dependencia (MSPyBS </a:t>
            </a:r>
            <a:r>
              <a:rPr lang="es-ES" sz="2000" b="1" dirty="0">
                <a:solidFill>
                  <a:srgbClr val="FF0000"/>
                </a:solidFill>
                <a:latin typeface="Arial" panose="020B0604020202020204" pitchFamily="34" charset="0"/>
                <a:cs typeface="Arial" panose="020B0604020202020204" pitchFamily="34" charset="0"/>
              </a:rPr>
              <a:t> </a:t>
            </a:r>
            <a:r>
              <a:rPr lang="es-ES" sz="2000" b="1" dirty="0">
                <a:solidFill>
                  <a:schemeClr val="tx1"/>
                </a:solidFill>
                <a:latin typeface="Arial" panose="020B0604020202020204" pitchFamily="34" charset="0"/>
                <a:cs typeface="Arial" panose="020B0604020202020204" pitchFamily="34" charset="0"/>
              </a:rPr>
              <a:t>provee recolección)</a:t>
            </a:r>
            <a:r>
              <a:rPr lang="es-ES" sz="2000" b="1" dirty="0">
                <a:solidFill>
                  <a:srgbClr val="000000"/>
                </a:solidFill>
                <a:latin typeface="Arial" panose="020B0604020202020204" pitchFamily="34" charset="0"/>
                <a:cs typeface="Arial" panose="020B0604020202020204" pitchFamily="34" charset="0"/>
              </a:rPr>
              <a:t> </a:t>
            </a:r>
            <a:r>
              <a:rPr lang="es-ES" sz="2000" dirty="0">
                <a:solidFill>
                  <a:srgbClr val="000000"/>
                </a:solidFill>
                <a:latin typeface="Arial" panose="020B0604020202020204" pitchFamily="34" charset="0"/>
                <a:cs typeface="Arial" panose="020B0604020202020204" pitchFamily="34" charset="0"/>
              </a:rPr>
              <a:t>Bolsas negras y </a:t>
            </a:r>
            <a:r>
              <a:rPr lang="es-ES" sz="2000" dirty="0" smtClean="0">
                <a:solidFill>
                  <a:srgbClr val="000000"/>
                </a:solidFill>
                <a:latin typeface="Arial" panose="020B0604020202020204" pitchFamily="34" charset="0"/>
                <a:cs typeface="Arial" panose="020B0604020202020204" pitchFamily="34" charset="0"/>
              </a:rPr>
              <a:t>rojas.</a:t>
            </a:r>
            <a:endParaRPr lang="es-ES" sz="2000" dirty="0">
              <a:solidFill>
                <a:srgbClr val="000000"/>
              </a:solidFill>
              <a:latin typeface="Arial" panose="020B0604020202020204" pitchFamily="34" charset="0"/>
              <a:cs typeface="Arial" panose="020B0604020202020204" pitchFamily="34" charset="0"/>
            </a:endParaRPr>
          </a:p>
          <a:p>
            <a:pPr>
              <a:lnSpc>
                <a:spcPct val="150000"/>
              </a:lnSpc>
              <a:buClrTx/>
              <a:buSzPct val="100000"/>
              <a:buFont typeface="Arial" panose="020B0604020202020204" pitchFamily="34" charset="0"/>
              <a:buChar char="•"/>
            </a:pPr>
            <a:r>
              <a:rPr lang="es-ES" sz="2000" dirty="0">
                <a:solidFill>
                  <a:schemeClr val="tx1"/>
                </a:solidFill>
                <a:latin typeface="Arial" panose="020B0604020202020204" pitchFamily="34" charset="0"/>
                <a:cs typeface="Arial" panose="020B0604020202020204" pitchFamily="34" charset="0"/>
              </a:rPr>
              <a:t>Contenedores para Almacenamiento temporal.</a:t>
            </a:r>
          </a:p>
          <a:p>
            <a:pPr>
              <a:lnSpc>
                <a:spcPct val="150000"/>
              </a:lnSpc>
              <a:buClrTx/>
              <a:buSzPct val="100000"/>
              <a:buFont typeface="Arial" panose="020B0604020202020204" pitchFamily="34" charset="0"/>
              <a:buChar char="•"/>
            </a:pPr>
            <a:r>
              <a:rPr lang="es-ES" sz="2000" dirty="0">
                <a:solidFill>
                  <a:srgbClr val="000000"/>
                </a:solidFill>
                <a:latin typeface="Arial" panose="020B0604020202020204" pitchFamily="34" charset="0"/>
                <a:cs typeface="Arial" panose="020B0604020202020204" pitchFamily="34" charset="0"/>
              </a:rPr>
              <a:t>Servicio de </a:t>
            </a:r>
            <a:r>
              <a:rPr lang="es-ES" sz="2000" dirty="0" smtClean="0">
                <a:solidFill>
                  <a:srgbClr val="000000"/>
                </a:solidFill>
                <a:latin typeface="Arial" panose="020B0604020202020204" pitchFamily="34" charset="0"/>
                <a:cs typeface="Arial" panose="020B0604020202020204" pitchFamily="34" charset="0"/>
              </a:rPr>
              <a:t>recolección.</a:t>
            </a:r>
            <a:endParaRPr lang="es-ES" sz="2000" dirty="0">
              <a:solidFill>
                <a:srgbClr val="000000"/>
              </a:solidFill>
              <a:latin typeface="Arial" panose="020B0604020202020204" pitchFamily="34" charset="0"/>
              <a:cs typeface="Arial" panose="020B0604020202020204" pitchFamily="34" charset="0"/>
            </a:endParaRPr>
          </a:p>
        </p:txBody>
      </p:sp>
      <p:pic>
        <p:nvPicPr>
          <p:cNvPr id="4" name="Picture 3"/>
          <p:cNvPicPr/>
          <p:nvPr/>
        </p:nvPicPr>
        <p:blipFill rotWithShape="1">
          <a:blip r:embed="rId2" cstate="print"/>
          <a:srcRect l="-475" t="1320" r="88409" b="-1170"/>
          <a:stretch/>
        </p:blipFill>
        <p:spPr>
          <a:xfrm>
            <a:off x="0" y="0"/>
            <a:ext cx="1359048" cy="1156370"/>
          </a:xfrm>
          <a:prstGeom prst="rect">
            <a:avLst/>
          </a:prstGeom>
        </p:spPr>
      </p:pic>
      <p:pic>
        <p:nvPicPr>
          <p:cNvPr id="5" name="Picture 4"/>
          <p:cNvPicPr/>
          <p:nvPr/>
        </p:nvPicPr>
        <p:blipFill rotWithShape="1">
          <a:blip r:embed="rId2" cstate="print"/>
          <a:srcRect l="95257"/>
          <a:stretch/>
        </p:blipFill>
        <p:spPr bwMode="auto">
          <a:xfrm>
            <a:off x="8643638" y="-5058"/>
            <a:ext cx="500362" cy="1084695"/>
          </a:xfrm>
          <a:prstGeom prst="rect">
            <a:avLst/>
          </a:prstGeom>
          <a:ln>
            <a:noFill/>
          </a:ln>
          <a:extLst>
            <a:ext uri="{53640926-AAD7-44D8-BBD7-CCE9431645EC}">
              <a14:shadowObscured xmlns:a14="http://schemas.microsoft.com/office/drawing/2010/main" xmlns=""/>
            </a:ext>
          </a:extLst>
        </p:spPr>
      </p:pic>
      <p:pic>
        <p:nvPicPr>
          <p:cNvPr id="6" name="Imagen 5996"/>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084378" y="6149297"/>
            <a:ext cx="5039031" cy="593150"/>
          </a:xfrm>
          <a:prstGeom prst="rect">
            <a:avLst/>
          </a:prstGeom>
          <a:noFill/>
          <a:ln>
            <a:noFill/>
          </a:ln>
        </p:spPr>
      </p:pic>
    </p:spTree>
    <p:extLst>
      <p:ext uri="{BB962C8B-B14F-4D97-AF65-F5344CB8AC3E}">
        <p14:creationId xmlns:p14="http://schemas.microsoft.com/office/powerpoint/2010/main" xmlns="" val="202792253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359048" y="13749"/>
            <a:ext cx="6844146" cy="1320800"/>
          </a:xfrm>
        </p:spPr>
        <p:txBody>
          <a:bodyPr>
            <a:noAutofit/>
          </a:bodyPr>
          <a:lstStyle/>
          <a:p>
            <a:pPr algn="ctr"/>
            <a:r>
              <a:rPr lang="es-PY" sz="3200" b="1" dirty="0" smtClean="0">
                <a:solidFill>
                  <a:schemeClr val="tx1"/>
                </a:solidFill>
                <a:latin typeface="Arial Black" panose="020B0A04020102020204" pitchFamily="34" charset="0"/>
                <a:ea typeface="Times New Roman" panose="02020603050405020304" pitchFamily="18" charset="0"/>
                <a:cs typeface="Calibri" panose="020F0502020204030204" pitchFamily="34" charset="0"/>
              </a:rPr>
              <a:t>Responsabilidades del personal de limpieza </a:t>
            </a:r>
            <a:r>
              <a:rPr lang="es-MX" sz="3200" dirty="0" smtClean="0">
                <a:solidFill>
                  <a:schemeClr val="tx1"/>
                </a:solidFill>
                <a:latin typeface="Arial Black" panose="020B0A04020102020204" pitchFamily="34" charset="0"/>
                <a:ea typeface="Times New Roman" panose="02020603050405020304" pitchFamily="18" charset="0"/>
                <a:cs typeface="Times New Roman" panose="02020603050405020304" pitchFamily="18" charset="0"/>
              </a:rPr>
              <a:t/>
            </a:r>
            <a:br>
              <a:rPr lang="es-MX" sz="3200" dirty="0" smtClean="0">
                <a:solidFill>
                  <a:schemeClr val="tx1"/>
                </a:solidFill>
                <a:latin typeface="Arial Black" panose="020B0A04020102020204" pitchFamily="34" charset="0"/>
                <a:ea typeface="Times New Roman" panose="02020603050405020304" pitchFamily="18" charset="0"/>
                <a:cs typeface="Times New Roman" panose="02020603050405020304" pitchFamily="18" charset="0"/>
              </a:rPr>
            </a:br>
            <a:endParaRPr lang="es-ES" sz="3200" dirty="0">
              <a:solidFill>
                <a:schemeClr val="tx1"/>
              </a:solidFill>
              <a:latin typeface="Arial Black" panose="020B0A04020102020204" pitchFamily="34" charset="0"/>
            </a:endParaRPr>
          </a:p>
        </p:txBody>
      </p:sp>
      <p:sp>
        <p:nvSpPr>
          <p:cNvPr id="3" name="2 Marcador de contenido"/>
          <p:cNvSpPr>
            <a:spLocks noGrp="1"/>
          </p:cNvSpPr>
          <p:nvPr>
            <p:ph idx="1"/>
          </p:nvPr>
        </p:nvSpPr>
        <p:spPr>
          <a:xfrm>
            <a:off x="385684" y="1156370"/>
            <a:ext cx="8257954" cy="3706575"/>
          </a:xfrm>
        </p:spPr>
        <p:txBody>
          <a:bodyPr>
            <a:noAutofit/>
          </a:bodyPr>
          <a:lstStyle/>
          <a:p>
            <a:pPr lvl="0" algn="just">
              <a:lnSpc>
                <a:spcPct val="115000"/>
              </a:lnSpc>
              <a:spcAft>
                <a:spcPts val="600"/>
              </a:spcAft>
              <a:buClr>
                <a:srgbClr val="000000"/>
              </a:buClr>
              <a:buSzPct val="100000"/>
              <a:buFont typeface="Arial" panose="020B0604020202020204" pitchFamily="34" charset="0"/>
              <a:buChar char="•"/>
            </a:pPr>
            <a:r>
              <a:rPr lang="es-PY" sz="2000" dirty="0">
                <a:solidFill>
                  <a:schemeClr val="tx1"/>
                </a:solidFill>
                <a:latin typeface="Arial" panose="020B0604020202020204" pitchFamily="34" charset="0"/>
                <a:ea typeface="Times New Roman" panose="02020603050405020304" pitchFamily="18" charset="0"/>
                <a:cs typeface="Arial" panose="020B0604020202020204" pitchFamily="34" charset="0"/>
              </a:rPr>
              <a:t>Proveer de insumos para limpieza y desinfección a los servicios dentro del establecimiento.</a:t>
            </a:r>
            <a:endParaRPr lang="es-MX" sz="20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lvl="0" algn="just">
              <a:lnSpc>
                <a:spcPct val="115000"/>
              </a:lnSpc>
              <a:spcAft>
                <a:spcPts val="600"/>
              </a:spcAft>
              <a:buClr>
                <a:srgbClr val="000000"/>
              </a:buClr>
              <a:buSzPct val="100000"/>
              <a:buFont typeface="Arial" panose="020B0604020202020204" pitchFamily="34" charset="0"/>
              <a:buChar char="•"/>
            </a:pPr>
            <a:r>
              <a:rPr lang="es-PY" sz="20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Realizar la limpieza </a:t>
            </a:r>
            <a:r>
              <a:rPr lang="es-PY" sz="2000" dirty="0">
                <a:solidFill>
                  <a:schemeClr val="tx1"/>
                </a:solidFill>
                <a:latin typeface="Arial" panose="020B0604020202020204" pitchFamily="34" charset="0"/>
                <a:ea typeface="Times New Roman" panose="02020603050405020304" pitchFamily="18" charset="0"/>
                <a:cs typeface="Arial" panose="020B0604020202020204" pitchFamily="34" charset="0"/>
              </a:rPr>
              <a:t>y desinfección de </a:t>
            </a:r>
            <a:r>
              <a:rPr lang="es-PY" sz="20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la unidad </a:t>
            </a:r>
            <a:r>
              <a:rPr lang="es-PY" sz="2000" dirty="0">
                <a:solidFill>
                  <a:schemeClr val="tx1"/>
                </a:solidFill>
                <a:latin typeface="Arial" panose="020B0604020202020204" pitchFamily="34" charset="0"/>
                <a:ea typeface="Times New Roman" panose="02020603050405020304" pitchFamily="18" charset="0"/>
                <a:cs typeface="Arial" panose="020B0604020202020204" pitchFamily="34" charset="0"/>
              </a:rPr>
              <a:t>de pacientes (camas, mesitas, porta sueros, balanzas). </a:t>
            </a:r>
          </a:p>
          <a:p>
            <a:pPr lvl="0" algn="just">
              <a:lnSpc>
                <a:spcPct val="115000"/>
              </a:lnSpc>
              <a:spcAft>
                <a:spcPts val="600"/>
              </a:spcAft>
              <a:buClr>
                <a:srgbClr val="000000"/>
              </a:buClr>
              <a:buSzPct val="100000"/>
              <a:buFont typeface="Arial" panose="020B0604020202020204" pitchFamily="34" charset="0"/>
              <a:buChar char="•"/>
            </a:pPr>
            <a:r>
              <a:rPr lang="es-PY" sz="20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Proveer los </a:t>
            </a:r>
            <a:r>
              <a:rPr lang="es-PY" sz="2000" dirty="0">
                <a:solidFill>
                  <a:schemeClr val="tx1"/>
                </a:solidFill>
                <a:latin typeface="Arial" panose="020B0604020202020204" pitchFamily="34" charset="0"/>
                <a:ea typeface="Times New Roman" panose="02020603050405020304" pitchFamily="18" charset="0"/>
                <a:cs typeface="Arial" panose="020B0604020202020204" pitchFamily="34" charset="0"/>
              </a:rPr>
              <a:t>contenedores para </a:t>
            </a:r>
            <a:r>
              <a:rPr lang="es-PY" sz="2000" dirty="0" err="1" smtClean="0">
                <a:solidFill>
                  <a:schemeClr val="tx1"/>
                </a:solidFill>
                <a:latin typeface="Arial" panose="020B0604020202020204" pitchFamily="34" charset="0"/>
                <a:ea typeface="Times New Roman" panose="02020603050405020304" pitchFamily="18" charset="0"/>
                <a:cs typeface="Arial" panose="020B0604020202020204" pitchFamily="34" charset="0"/>
              </a:rPr>
              <a:t>cortopunzantes</a:t>
            </a:r>
            <a:r>
              <a:rPr lang="es-PY" sz="20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 frascos</a:t>
            </a:r>
            <a:r>
              <a:rPr lang="es-PY" sz="2000" dirty="0">
                <a:solidFill>
                  <a:schemeClr val="tx1"/>
                </a:solidFill>
                <a:latin typeface="Arial" panose="020B0604020202020204" pitchFamily="34" charset="0"/>
                <a:ea typeface="Times New Roman" panose="02020603050405020304" pitchFamily="18" charset="0"/>
                <a:cs typeface="Arial" panose="020B0604020202020204" pitchFamily="34" charset="0"/>
              </a:rPr>
              <a:t> </a:t>
            </a:r>
            <a:r>
              <a:rPr lang="es-PY" sz="20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y ampollas.  </a:t>
            </a:r>
            <a:endParaRPr lang="es-MX" sz="20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lvl="0" algn="just">
              <a:lnSpc>
                <a:spcPct val="115000"/>
              </a:lnSpc>
              <a:spcAft>
                <a:spcPts val="600"/>
              </a:spcAft>
              <a:buClr>
                <a:srgbClr val="000000"/>
              </a:buClr>
              <a:buSzPct val="100000"/>
              <a:buFont typeface="Arial" panose="020B0604020202020204" pitchFamily="34" charset="0"/>
              <a:buChar char="•"/>
            </a:pPr>
            <a:r>
              <a:rPr lang="es-PY" sz="2000" dirty="0">
                <a:solidFill>
                  <a:schemeClr val="tx1"/>
                </a:solidFill>
                <a:latin typeface="Arial" panose="020B0604020202020204" pitchFamily="34" charset="0"/>
                <a:ea typeface="Times New Roman" panose="02020603050405020304" pitchFamily="18" charset="0"/>
                <a:cs typeface="Arial" panose="020B0604020202020204" pitchFamily="34" charset="0"/>
              </a:rPr>
              <a:t>Sellar los contenedores de </a:t>
            </a:r>
            <a:r>
              <a:rPr lang="es-PY" sz="2000" dirty="0" err="1" smtClean="0">
                <a:solidFill>
                  <a:schemeClr val="tx1"/>
                </a:solidFill>
                <a:latin typeface="Arial" panose="020B0604020202020204" pitchFamily="34" charset="0"/>
                <a:ea typeface="Times New Roman" panose="02020603050405020304" pitchFamily="18" charset="0"/>
                <a:cs typeface="Arial" panose="020B0604020202020204" pitchFamily="34" charset="0"/>
              </a:rPr>
              <a:t>cortopunzantes</a:t>
            </a:r>
            <a:r>
              <a:rPr lang="es-PY" sz="20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 frascos y ampollas </a:t>
            </a:r>
            <a:r>
              <a:rPr lang="es-PY" sz="2000" dirty="0">
                <a:solidFill>
                  <a:schemeClr val="tx1"/>
                </a:solidFill>
                <a:latin typeface="Arial" panose="020B0604020202020204" pitchFamily="34" charset="0"/>
                <a:ea typeface="Times New Roman" panose="02020603050405020304" pitchFamily="18" charset="0"/>
                <a:cs typeface="Arial" panose="020B0604020202020204" pitchFamily="34" charset="0"/>
              </a:rPr>
              <a:t>que se encuentren llenos y colocarlos para su retiro por personal de </a:t>
            </a:r>
            <a:r>
              <a:rPr lang="es-PY" sz="20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limpieza.</a:t>
            </a:r>
            <a:endParaRPr lang="es-MX" sz="20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a:buSzPct val="100000"/>
              <a:buFont typeface="Arial" panose="020B0604020202020204" pitchFamily="34" charset="0"/>
              <a:buChar char="•"/>
            </a:pPr>
            <a:endParaRPr lang="es-ES" sz="2000" dirty="0">
              <a:solidFill>
                <a:schemeClr val="tx1"/>
              </a:solidFill>
              <a:latin typeface="Arial" panose="020B0604020202020204" pitchFamily="34" charset="0"/>
              <a:cs typeface="Arial" panose="020B0604020202020204" pitchFamily="34" charset="0"/>
            </a:endParaRPr>
          </a:p>
        </p:txBody>
      </p:sp>
      <p:pic>
        <p:nvPicPr>
          <p:cNvPr id="4" name="Picture 3"/>
          <p:cNvPicPr/>
          <p:nvPr/>
        </p:nvPicPr>
        <p:blipFill rotWithShape="1">
          <a:blip r:embed="rId2" cstate="print"/>
          <a:srcRect l="-475" t="1320" r="88409" b="-1170"/>
          <a:stretch/>
        </p:blipFill>
        <p:spPr>
          <a:xfrm>
            <a:off x="0" y="0"/>
            <a:ext cx="1359048" cy="1156370"/>
          </a:xfrm>
          <a:prstGeom prst="rect">
            <a:avLst/>
          </a:prstGeom>
        </p:spPr>
      </p:pic>
      <p:pic>
        <p:nvPicPr>
          <p:cNvPr id="5" name="Picture 4"/>
          <p:cNvPicPr/>
          <p:nvPr/>
        </p:nvPicPr>
        <p:blipFill rotWithShape="1">
          <a:blip r:embed="rId2" cstate="print"/>
          <a:srcRect l="95257"/>
          <a:stretch/>
        </p:blipFill>
        <p:spPr bwMode="auto">
          <a:xfrm>
            <a:off x="8643638" y="-5058"/>
            <a:ext cx="500362" cy="1084695"/>
          </a:xfrm>
          <a:prstGeom prst="rect">
            <a:avLst/>
          </a:prstGeom>
          <a:ln>
            <a:noFill/>
          </a:ln>
          <a:extLst>
            <a:ext uri="{53640926-AAD7-44D8-BBD7-CCE9431645EC}">
              <a14:shadowObscured xmlns:a14="http://schemas.microsoft.com/office/drawing/2010/main" xmlns=""/>
            </a:ext>
          </a:extLst>
        </p:spPr>
      </p:pic>
      <p:sp>
        <p:nvSpPr>
          <p:cNvPr id="6" name="Rectangle 5"/>
          <p:cNvSpPr/>
          <p:nvPr/>
        </p:nvSpPr>
        <p:spPr>
          <a:xfrm>
            <a:off x="679524" y="4862945"/>
            <a:ext cx="8103311" cy="1831976"/>
          </a:xfrm>
          <a:prstGeom prst="rect">
            <a:avLst/>
          </a:prstGeom>
          <a:solidFill>
            <a:schemeClr val="bg2"/>
          </a:solidFill>
        </p:spPr>
        <p:txBody>
          <a:bodyPr wrap="square">
            <a:spAutoFit/>
          </a:bodyPr>
          <a:lstStyle/>
          <a:p>
            <a:pPr lvl="0" algn="just">
              <a:lnSpc>
                <a:spcPct val="115000"/>
              </a:lnSpc>
              <a:spcAft>
                <a:spcPts val="600"/>
              </a:spcAft>
              <a:buClr>
                <a:srgbClr val="000000"/>
              </a:buClr>
              <a:buSzPct val="100000"/>
            </a:pPr>
            <a:r>
              <a:rPr lang="es-PY" sz="2000" dirty="0">
                <a:latin typeface="Arial" panose="020B0604020202020204" pitchFamily="34" charset="0"/>
                <a:ea typeface="Times New Roman" panose="02020603050405020304" pitchFamily="18" charset="0"/>
                <a:cs typeface="Arial" panose="020B0604020202020204" pitchFamily="34" charset="0"/>
              </a:rPr>
              <a:t>Los monitores y bombas de infusión serán limpiados y desinfectados por el personal en atención directa al paciente. En casos puntuales de servicios que tengan organizado que lo realice el personal de limpieza, deberá ser supervisado por el personal médico o de enfermería en atención directa al paciente.</a:t>
            </a:r>
            <a:endParaRPr lang="es-MX" sz="2000" dirty="0">
              <a:latin typeface="Arial" panose="020B0604020202020204" pitchFamily="34" charset="0"/>
              <a:ea typeface="Times New Roman" panose="02020603050405020304" pitchFamily="18"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7586" name="Rectangle 4">
            <a:extLst>
              <a:ext uri="{FF2B5EF4-FFF2-40B4-BE49-F238E27FC236}">
                <a16:creationId xmlns:a16="http://schemas.microsoft.com/office/drawing/2014/main" xmlns="" id="{EB17EB6B-A47F-4726-8411-3ED53FFB4C84}"/>
              </a:ext>
            </a:extLst>
          </p:cNvPr>
          <p:cNvSpPr>
            <a:spLocks noChangeArrowheads="1"/>
          </p:cNvSpPr>
          <p:nvPr/>
        </p:nvSpPr>
        <p:spPr bwMode="auto">
          <a:xfrm>
            <a:off x="871238" y="-5058"/>
            <a:ext cx="77724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es-ES_tradnl" altLang="es-ES_tradnl" sz="3600" b="1" dirty="0" smtClean="0">
                <a:latin typeface="Arial Black" panose="020B0A04020102020204" pitchFamily="34" charset="0"/>
                <a:cs typeface="Calibri" pitchFamily="34" charset="0"/>
              </a:rPr>
              <a:t>Para recordar</a:t>
            </a:r>
            <a:endParaRPr lang="es-ES" altLang="es-ES_tradnl" sz="3600" b="1" dirty="0">
              <a:latin typeface="Arial Black" panose="020B0A04020102020204" pitchFamily="34" charset="0"/>
              <a:cs typeface="Calibri" pitchFamily="34" charset="0"/>
            </a:endParaRPr>
          </a:p>
        </p:txBody>
      </p:sp>
      <p:sp>
        <p:nvSpPr>
          <p:cNvPr id="67587" name="Rectangle 5">
            <a:extLst>
              <a:ext uri="{FF2B5EF4-FFF2-40B4-BE49-F238E27FC236}">
                <a16:creationId xmlns:a16="http://schemas.microsoft.com/office/drawing/2014/main" xmlns="" id="{E187B21D-70E0-4F23-896C-ABE5161CF752}"/>
              </a:ext>
            </a:extLst>
          </p:cNvPr>
          <p:cNvSpPr>
            <a:spLocks noChangeArrowheads="1"/>
          </p:cNvSpPr>
          <p:nvPr/>
        </p:nvSpPr>
        <p:spPr bwMode="auto">
          <a:xfrm>
            <a:off x="685800" y="1981200"/>
            <a:ext cx="7772400" cy="4114800"/>
          </a:xfrm>
          <a:prstGeom prst="rect">
            <a:avLst/>
          </a:prstGeom>
          <a:noFill/>
          <a:ln>
            <a:noFill/>
          </a:ln>
        </p:spPr>
        <p:txBody>
          <a:bodyPr/>
          <a:lstStyle>
            <a:lvl1pPr marL="342900" indent="-342900"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20000"/>
              </a:spcBef>
              <a:buClr>
                <a:schemeClr val="tx2"/>
              </a:buClr>
              <a:buSzPct val="100000"/>
              <a:buFont typeface="Arial" panose="020B0604020202020204" pitchFamily="34" charset="0"/>
              <a:buChar char="•"/>
              <a:defRPr/>
            </a:pPr>
            <a:r>
              <a:rPr lang="es-ES_tradnl" altLang="es-ES_tradnl" sz="2000" dirty="0">
                <a:latin typeface="Arial" panose="020B0604020202020204" pitchFamily="34" charset="0"/>
                <a:cs typeface="Arial" panose="020B0604020202020204" pitchFamily="34" charset="0"/>
              </a:rPr>
              <a:t>La basura nunca debe ser depositada en pasillos ni en lugares de mucho tránsito de </a:t>
            </a:r>
            <a:r>
              <a:rPr lang="es-ES_tradnl" altLang="es-ES_tradnl" sz="2000" dirty="0" smtClean="0">
                <a:latin typeface="Arial" panose="020B0604020202020204" pitchFamily="34" charset="0"/>
                <a:cs typeface="Arial" panose="020B0604020202020204" pitchFamily="34" charset="0"/>
              </a:rPr>
              <a:t>personas.</a:t>
            </a:r>
            <a:endParaRPr lang="es-ES_tradnl" altLang="es-ES_tradnl" sz="2000" dirty="0">
              <a:latin typeface="Arial" panose="020B0604020202020204" pitchFamily="34" charset="0"/>
              <a:cs typeface="Arial" panose="020B0604020202020204" pitchFamily="34" charset="0"/>
            </a:endParaRPr>
          </a:p>
          <a:p>
            <a:pPr eaLnBrk="1" hangingPunct="1">
              <a:spcBef>
                <a:spcPct val="20000"/>
              </a:spcBef>
              <a:buClr>
                <a:schemeClr val="tx2"/>
              </a:buClr>
              <a:buSzPct val="100000"/>
              <a:buFont typeface="Arial" panose="020B0604020202020204" pitchFamily="34" charset="0"/>
              <a:buChar char="•"/>
              <a:defRPr/>
            </a:pPr>
            <a:endParaRPr lang="es-ES_tradnl" altLang="es-ES_tradnl" sz="2000" dirty="0">
              <a:latin typeface="Arial" panose="020B0604020202020204" pitchFamily="34" charset="0"/>
              <a:cs typeface="Arial" panose="020B0604020202020204" pitchFamily="34" charset="0"/>
            </a:endParaRPr>
          </a:p>
          <a:p>
            <a:pPr eaLnBrk="1" hangingPunct="1">
              <a:spcBef>
                <a:spcPct val="20000"/>
              </a:spcBef>
              <a:buClr>
                <a:schemeClr val="tx2"/>
              </a:buClr>
              <a:buSzPct val="100000"/>
              <a:buFont typeface="Arial" panose="020B0604020202020204" pitchFamily="34" charset="0"/>
              <a:buChar char="•"/>
              <a:defRPr/>
            </a:pPr>
            <a:r>
              <a:rPr lang="es-ES_tradnl" altLang="es-ES_tradnl" sz="2000" dirty="0">
                <a:latin typeface="Arial" panose="020B0604020202020204" pitchFamily="34" charset="0"/>
                <a:cs typeface="Arial" panose="020B0604020202020204" pitchFamily="34" charset="0"/>
              </a:rPr>
              <a:t>Nunca </a:t>
            </a:r>
            <a:r>
              <a:rPr lang="es-ES_tradnl" altLang="es-ES_tradnl" sz="2000" dirty="0" smtClean="0">
                <a:latin typeface="Arial" panose="020B0604020202020204" pitchFamily="34" charset="0"/>
                <a:cs typeface="Arial" panose="020B0604020202020204" pitchFamily="34" charset="0"/>
              </a:rPr>
              <a:t>presionar  </a:t>
            </a:r>
            <a:r>
              <a:rPr lang="es-ES_tradnl" altLang="es-ES_tradnl" sz="2000" dirty="0">
                <a:latin typeface="Arial" panose="020B0604020202020204" pitchFamily="34" charset="0"/>
                <a:cs typeface="Arial" panose="020B0604020202020204" pitchFamily="34" charset="0"/>
              </a:rPr>
              <a:t>con ambas manos envoltorios aparentemente </a:t>
            </a:r>
            <a:r>
              <a:rPr lang="es-ES_tradnl" altLang="es-ES_tradnl" sz="2000" dirty="0" smtClean="0">
                <a:latin typeface="Arial" panose="020B0604020202020204" pitchFamily="34" charset="0"/>
                <a:cs typeface="Arial" panose="020B0604020202020204" pitchFamily="34" charset="0"/>
              </a:rPr>
              <a:t>vacíos (puede </a:t>
            </a:r>
            <a:r>
              <a:rPr lang="es-ES_tradnl" altLang="es-ES_tradnl" sz="2000" dirty="0">
                <a:latin typeface="Arial" panose="020B0604020202020204" pitchFamily="34" charset="0"/>
                <a:cs typeface="Arial" panose="020B0604020202020204" pitchFamily="34" charset="0"/>
              </a:rPr>
              <a:t>haber sorpresas</a:t>
            </a:r>
            <a:r>
              <a:rPr lang="es-ES_tradnl" altLang="es-ES_tradnl" sz="2000" dirty="0" smtClean="0">
                <a:latin typeface="Arial" panose="020B0604020202020204" pitchFamily="34" charset="0"/>
                <a:cs typeface="Arial" panose="020B0604020202020204" pitchFamily="34" charset="0"/>
              </a:rPr>
              <a:t>)= riesgo de accidente </a:t>
            </a:r>
            <a:r>
              <a:rPr lang="es-ES_tradnl" altLang="es-ES_tradnl" sz="2000" dirty="0" err="1" smtClean="0">
                <a:latin typeface="Arial" panose="020B0604020202020204" pitchFamily="34" charset="0"/>
                <a:cs typeface="Arial" panose="020B0604020202020204" pitchFamily="34" charset="0"/>
              </a:rPr>
              <a:t>cortopunzante</a:t>
            </a:r>
            <a:r>
              <a:rPr lang="es-ES_tradnl" altLang="es-ES_tradnl" sz="2000" dirty="0" smtClean="0">
                <a:latin typeface="Arial" panose="020B0604020202020204" pitchFamily="34" charset="0"/>
                <a:cs typeface="Arial" panose="020B0604020202020204" pitchFamily="34" charset="0"/>
              </a:rPr>
              <a:t>.</a:t>
            </a:r>
            <a:endParaRPr lang="es-ES_tradnl" altLang="es-ES_tradnl" sz="2000" dirty="0">
              <a:latin typeface="Arial" panose="020B0604020202020204" pitchFamily="34" charset="0"/>
              <a:cs typeface="Arial" panose="020B0604020202020204" pitchFamily="34" charset="0"/>
            </a:endParaRPr>
          </a:p>
          <a:p>
            <a:pPr eaLnBrk="1" hangingPunct="1">
              <a:spcBef>
                <a:spcPct val="20000"/>
              </a:spcBef>
              <a:buClr>
                <a:schemeClr val="tx2"/>
              </a:buClr>
              <a:buSzPct val="100000"/>
              <a:buFont typeface="Arial" panose="020B0604020202020204" pitchFamily="34" charset="0"/>
              <a:buChar char="•"/>
              <a:defRPr/>
            </a:pPr>
            <a:endParaRPr lang="es-ES_tradnl" altLang="es-ES_tradnl" sz="2000" dirty="0">
              <a:latin typeface="Arial" panose="020B0604020202020204" pitchFamily="34" charset="0"/>
              <a:cs typeface="Arial" panose="020B0604020202020204" pitchFamily="34" charset="0"/>
            </a:endParaRPr>
          </a:p>
        </p:txBody>
      </p:sp>
      <p:pic>
        <p:nvPicPr>
          <p:cNvPr id="4" name="Picture 3"/>
          <p:cNvPicPr/>
          <p:nvPr/>
        </p:nvPicPr>
        <p:blipFill rotWithShape="1">
          <a:blip r:embed="rId2" cstate="print"/>
          <a:srcRect l="-475" t="1320" r="88409" b="-1170"/>
          <a:stretch/>
        </p:blipFill>
        <p:spPr>
          <a:xfrm>
            <a:off x="0" y="0"/>
            <a:ext cx="1359048" cy="1156370"/>
          </a:xfrm>
          <a:prstGeom prst="rect">
            <a:avLst/>
          </a:prstGeom>
        </p:spPr>
      </p:pic>
      <p:pic>
        <p:nvPicPr>
          <p:cNvPr id="5" name="Picture 4"/>
          <p:cNvPicPr/>
          <p:nvPr/>
        </p:nvPicPr>
        <p:blipFill rotWithShape="1">
          <a:blip r:embed="rId2" cstate="print"/>
          <a:srcRect l="95257"/>
          <a:stretch/>
        </p:blipFill>
        <p:spPr bwMode="auto">
          <a:xfrm>
            <a:off x="8643638" y="-5058"/>
            <a:ext cx="500362" cy="1084695"/>
          </a:xfrm>
          <a:prstGeom prst="rect">
            <a:avLst/>
          </a:prstGeom>
          <a:ln>
            <a:noFill/>
          </a:ln>
          <a:extLst>
            <a:ext uri="{53640926-AAD7-44D8-BBD7-CCE9431645EC}">
              <a14:shadowObscured xmlns:a14="http://schemas.microsoft.com/office/drawing/2010/main" xmlns=""/>
            </a:ext>
          </a:extLst>
        </p:spPr>
      </p:pic>
      <p:pic>
        <p:nvPicPr>
          <p:cNvPr id="6" name="Imagen 5996"/>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084378" y="6149297"/>
            <a:ext cx="5039031" cy="593150"/>
          </a:xfrm>
          <a:prstGeom prst="rect">
            <a:avLst/>
          </a:prstGeom>
          <a:noFill/>
          <a:ln>
            <a:noFill/>
          </a:ln>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62544" y="138706"/>
            <a:ext cx="6347713" cy="878958"/>
          </a:xfrm>
        </p:spPr>
        <p:txBody>
          <a:bodyPr/>
          <a:lstStyle/>
          <a:p>
            <a:pPr algn="ctr"/>
            <a:r>
              <a:rPr lang="es-PY" b="1" dirty="0" smtClean="0">
                <a:solidFill>
                  <a:schemeClr val="tx1"/>
                </a:solidFill>
                <a:latin typeface="Arial Black" panose="020B0A04020102020204" pitchFamily="34" charset="0"/>
                <a:cs typeface="Calibri" pitchFamily="34" charset="0"/>
              </a:rPr>
              <a:t>Aspectos finales</a:t>
            </a:r>
            <a:endParaRPr lang="es-PY" b="1" dirty="0">
              <a:solidFill>
                <a:schemeClr val="tx1"/>
              </a:solidFill>
              <a:latin typeface="Arial Black" panose="020B0A04020102020204" pitchFamily="34" charset="0"/>
              <a:cs typeface="Calibri" pitchFamily="34" charset="0"/>
            </a:endParaRPr>
          </a:p>
        </p:txBody>
      </p:sp>
      <p:sp>
        <p:nvSpPr>
          <p:cNvPr id="3" name="Marcador de contenido 2"/>
          <p:cNvSpPr>
            <a:spLocks noGrp="1"/>
          </p:cNvSpPr>
          <p:nvPr>
            <p:ph idx="1"/>
          </p:nvPr>
        </p:nvSpPr>
        <p:spPr>
          <a:xfrm>
            <a:off x="679524" y="1968884"/>
            <a:ext cx="7215964" cy="3880773"/>
          </a:xfrm>
        </p:spPr>
        <p:txBody>
          <a:bodyPr>
            <a:noAutofit/>
          </a:bodyPr>
          <a:lstStyle/>
          <a:p>
            <a:pPr>
              <a:lnSpc>
                <a:spcPct val="150000"/>
              </a:lnSpc>
              <a:buClrTx/>
              <a:buSzPct val="100000"/>
              <a:buFont typeface="Arial" panose="020B0604020202020204" pitchFamily="34" charset="0"/>
              <a:buChar char="•"/>
            </a:pPr>
            <a:r>
              <a:rPr lang="es-PY" sz="2000" dirty="0">
                <a:solidFill>
                  <a:schemeClr val="tx1"/>
                </a:solidFill>
                <a:latin typeface="Arial" panose="020B0604020202020204" pitchFamily="34" charset="0"/>
                <a:cs typeface="Arial" panose="020B0604020202020204" pitchFamily="34" charset="0"/>
              </a:rPr>
              <a:t>El compromiso de las Instituciones debe ser </a:t>
            </a:r>
            <a:r>
              <a:rPr lang="es-PY" sz="2000" dirty="0" smtClean="0">
                <a:solidFill>
                  <a:schemeClr val="tx1"/>
                </a:solidFill>
                <a:latin typeface="Arial" panose="020B0604020202020204" pitchFamily="34" charset="0"/>
                <a:cs typeface="Arial" panose="020B0604020202020204" pitchFamily="34" charset="0"/>
              </a:rPr>
              <a:t>continuo. </a:t>
            </a:r>
            <a:endParaRPr lang="es-PY" sz="2000" dirty="0">
              <a:solidFill>
                <a:schemeClr val="tx1"/>
              </a:solidFill>
              <a:latin typeface="Arial" panose="020B0604020202020204" pitchFamily="34" charset="0"/>
              <a:cs typeface="Arial" panose="020B0604020202020204" pitchFamily="34" charset="0"/>
            </a:endParaRPr>
          </a:p>
          <a:p>
            <a:pPr>
              <a:lnSpc>
                <a:spcPct val="150000"/>
              </a:lnSpc>
              <a:buClrTx/>
              <a:buSzPct val="100000"/>
              <a:buFont typeface="Arial" panose="020B0604020202020204" pitchFamily="34" charset="0"/>
              <a:buChar char="•"/>
            </a:pPr>
            <a:r>
              <a:rPr lang="es-PY" sz="2000" dirty="0">
                <a:solidFill>
                  <a:schemeClr val="tx1"/>
                </a:solidFill>
                <a:latin typeface="Arial" panose="020B0604020202020204" pitchFamily="34" charset="0"/>
                <a:cs typeface="Arial" panose="020B0604020202020204" pitchFamily="34" charset="0"/>
              </a:rPr>
              <a:t>Se debe fortalecer la cultura de seguridad en la </a:t>
            </a:r>
            <a:r>
              <a:rPr lang="es-PY" sz="2000" dirty="0" smtClean="0">
                <a:solidFill>
                  <a:schemeClr val="tx1"/>
                </a:solidFill>
                <a:latin typeface="Arial" panose="020B0604020202020204" pitchFamily="34" charset="0"/>
                <a:cs typeface="Arial" panose="020B0604020202020204" pitchFamily="34" charset="0"/>
              </a:rPr>
              <a:t>atención.</a:t>
            </a:r>
            <a:endParaRPr lang="es-PY" sz="2000" dirty="0">
              <a:solidFill>
                <a:schemeClr val="tx1"/>
              </a:solidFill>
              <a:latin typeface="Arial" panose="020B0604020202020204" pitchFamily="34" charset="0"/>
              <a:cs typeface="Arial" panose="020B0604020202020204" pitchFamily="34" charset="0"/>
            </a:endParaRPr>
          </a:p>
          <a:p>
            <a:pPr>
              <a:lnSpc>
                <a:spcPct val="150000"/>
              </a:lnSpc>
              <a:buClrTx/>
              <a:buSzPct val="100000"/>
              <a:buFont typeface="Arial" panose="020B0604020202020204" pitchFamily="34" charset="0"/>
              <a:buChar char="•"/>
            </a:pPr>
            <a:r>
              <a:rPr lang="es-PY" sz="2000" dirty="0">
                <a:solidFill>
                  <a:schemeClr val="tx1"/>
                </a:solidFill>
                <a:latin typeface="Arial" panose="020B0604020202020204" pitchFamily="34" charset="0"/>
                <a:cs typeface="Arial" panose="020B0604020202020204" pitchFamily="34" charset="0"/>
              </a:rPr>
              <a:t>El cumplimiento de la limpieza y desinfección reduce la contaminación y por ende la trasmisión dentro de un </a:t>
            </a:r>
            <a:r>
              <a:rPr lang="es-PY" sz="2000" dirty="0" smtClean="0">
                <a:solidFill>
                  <a:schemeClr val="tx1"/>
                </a:solidFill>
                <a:latin typeface="Arial" panose="020B0604020202020204" pitchFamily="34" charset="0"/>
                <a:cs typeface="Arial" panose="020B0604020202020204" pitchFamily="34" charset="0"/>
              </a:rPr>
              <a:t>establecimiento.</a:t>
            </a:r>
            <a:endParaRPr lang="es-PY" sz="2000" dirty="0">
              <a:solidFill>
                <a:schemeClr val="tx1"/>
              </a:solidFill>
              <a:latin typeface="Arial" panose="020B0604020202020204" pitchFamily="34" charset="0"/>
              <a:cs typeface="Arial" panose="020B0604020202020204" pitchFamily="34" charset="0"/>
            </a:endParaRPr>
          </a:p>
          <a:p>
            <a:pPr>
              <a:lnSpc>
                <a:spcPct val="150000"/>
              </a:lnSpc>
              <a:buClrTx/>
              <a:buSzPct val="100000"/>
              <a:buFont typeface="Arial" panose="020B0604020202020204" pitchFamily="34" charset="0"/>
              <a:buChar char="•"/>
            </a:pPr>
            <a:endParaRPr lang="es-PY" sz="2000" dirty="0">
              <a:solidFill>
                <a:schemeClr val="tx1"/>
              </a:solidFill>
              <a:latin typeface="Arial" panose="020B0604020202020204" pitchFamily="34" charset="0"/>
              <a:cs typeface="Arial" panose="020B0604020202020204" pitchFamily="34" charset="0"/>
            </a:endParaRPr>
          </a:p>
          <a:p>
            <a:pPr>
              <a:lnSpc>
                <a:spcPct val="150000"/>
              </a:lnSpc>
              <a:buClrTx/>
              <a:buSzPct val="100000"/>
              <a:buFont typeface="Arial" panose="020B0604020202020204" pitchFamily="34" charset="0"/>
              <a:buChar char="•"/>
            </a:pPr>
            <a:endParaRPr lang="es-PY" sz="2000" dirty="0">
              <a:solidFill>
                <a:schemeClr val="tx1"/>
              </a:solidFill>
              <a:latin typeface="Arial" panose="020B0604020202020204" pitchFamily="34" charset="0"/>
              <a:cs typeface="Arial" panose="020B0604020202020204" pitchFamily="34" charset="0"/>
            </a:endParaRPr>
          </a:p>
        </p:txBody>
      </p:sp>
      <p:pic>
        <p:nvPicPr>
          <p:cNvPr id="4" name="Picture 3"/>
          <p:cNvPicPr/>
          <p:nvPr/>
        </p:nvPicPr>
        <p:blipFill rotWithShape="1">
          <a:blip r:embed="rId2" cstate="print"/>
          <a:srcRect l="-475" t="1320" r="88409" b="-1170"/>
          <a:stretch/>
        </p:blipFill>
        <p:spPr>
          <a:xfrm>
            <a:off x="0" y="0"/>
            <a:ext cx="1359048" cy="1156370"/>
          </a:xfrm>
          <a:prstGeom prst="rect">
            <a:avLst/>
          </a:prstGeom>
        </p:spPr>
      </p:pic>
      <p:pic>
        <p:nvPicPr>
          <p:cNvPr id="5" name="Picture 4"/>
          <p:cNvPicPr/>
          <p:nvPr/>
        </p:nvPicPr>
        <p:blipFill rotWithShape="1">
          <a:blip r:embed="rId2" cstate="print"/>
          <a:srcRect l="95257"/>
          <a:stretch/>
        </p:blipFill>
        <p:spPr bwMode="auto">
          <a:xfrm>
            <a:off x="8643638" y="-5058"/>
            <a:ext cx="500362" cy="1084695"/>
          </a:xfrm>
          <a:prstGeom prst="rect">
            <a:avLst/>
          </a:prstGeom>
          <a:ln>
            <a:noFill/>
          </a:ln>
          <a:extLst>
            <a:ext uri="{53640926-AAD7-44D8-BBD7-CCE9431645EC}">
              <a14:shadowObscured xmlns:a14="http://schemas.microsoft.com/office/drawing/2010/main" xmlns=""/>
            </a:ext>
          </a:extLst>
        </p:spPr>
      </p:pic>
      <p:pic>
        <p:nvPicPr>
          <p:cNvPr id="6" name="Imagen 5996"/>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084378" y="6149297"/>
            <a:ext cx="5039031" cy="593150"/>
          </a:xfrm>
          <a:prstGeom prst="rect">
            <a:avLst/>
          </a:prstGeom>
          <a:noFill/>
          <a:ln>
            <a:noFill/>
          </a:ln>
        </p:spPr>
      </p:pic>
    </p:spTree>
    <p:extLst>
      <p:ext uri="{BB962C8B-B14F-4D97-AF65-F5344CB8AC3E}">
        <p14:creationId xmlns:p14="http://schemas.microsoft.com/office/powerpoint/2010/main" xmlns="" val="4388309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341435" y="180109"/>
            <a:ext cx="6347713" cy="708837"/>
          </a:xfrm>
        </p:spPr>
        <p:txBody>
          <a:bodyPr/>
          <a:lstStyle/>
          <a:p>
            <a:pPr algn="ctr"/>
            <a:r>
              <a:rPr lang="es-ES" b="1" dirty="0" smtClean="0">
                <a:solidFill>
                  <a:schemeClr val="tx1"/>
                </a:solidFill>
                <a:latin typeface="Arial Black" panose="020B0A04020102020204" pitchFamily="34" charset="0"/>
                <a:cs typeface="Calibri" pitchFamily="34" charset="0"/>
              </a:rPr>
              <a:t>Bibliografía</a:t>
            </a:r>
            <a:endParaRPr lang="es-ES" b="1" dirty="0">
              <a:solidFill>
                <a:schemeClr val="tx1"/>
              </a:solidFill>
              <a:latin typeface="Arial Black" panose="020B0A04020102020204" pitchFamily="34" charset="0"/>
              <a:cs typeface="Calibri" pitchFamily="34" charset="0"/>
            </a:endParaRPr>
          </a:p>
        </p:txBody>
      </p:sp>
      <p:sp>
        <p:nvSpPr>
          <p:cNvPr id="3" name="2 Marcador de contenido"/>
          <p:cNvSpPr>
            <a:spLocks noGrp="1"/>
          </p:cNvSpPr>
          <p:nvPr>
            <p:ph idx="1"/>
          </p:nvPr>
        </p:nvSpPr>
        <p:spPr>
          <a:xfrm>
            <a:off x="609597" y="1661827"/>
            <a:ext cx="7811388" cy="3880773"/>
          </a:xfrm>
        </p:spPr>
        <p:txBody>
          <a:bodyPr>
            <a:normAutofit/>
          </a:bodyPr>
          <a:lstStyle/>
          <a:p>
            <a:pPr>
              <a:buClrTx/>
              <a:buSzPct val="100000"/>
              <a:buFont typeface="Arial" panose="020B0604020202020204" pitchFamily="34" charset="0"/>
              <a:buChar char="•"/>
            </a:pPr>
            <a:r>
              <a:rPr lang="es-ES" sz="2000" dirty="0">
                <a:solidFill>
                  <a:schemeClr val="tx1"/>
                </a:solidFill>
                <a:latin typeface="Arial" panose="020B0604020202020204" pitchFamily="34" charset="0"/>
                <a:cs typeface="Arial" panose="020B0604020202020204" pitchFamily="34" charset="0"/>
                <a:hlinkClick r:id="rId2"/>
              </a:rPr>
              <a:t>Higiene de Establecimiento de Salud y Afines, Ministerio de Salud Publica Y  Bienestar social- DGVS, Dirección de Vigilancia de Enfermedades </a:t>
            </a:r>
            <a:r>
              <a:rPr lang="es-ES" sz="2000" dirty="0" smtClean="0">
                <a:solidFill>
                  <a:schemeClr val="tx1"/>
                </a:solidFill>
                <a:latin typeface="Arial" panose="020B0604020202020204" pitchFamily="34" charset="0"/>
                <a:cs typeface="Arial" panose="020B0604020202020204" pitchFamily="34" charset="0"/>
                <a:hlinkClick r:id="rId2"/>
              </a:rPr>
              <a:t>Transmisibles. </a:t>
            </a:r>
            <a:endParaRPr lang="es-ES" sz="2000" dirty="0">
              <a:solidFill>
                <a:schemeClr val="tx1"/>
              </a:solidFill>
              <a:latin typeface="Arial" panose="020B0604020202020204" pitchFamily="34" charset="0"/>
              <a:cs typeface="Arial" panose="020B0604020202020204" pitchFamily="34" charset="0"/>
            </a:endParaRPr>
          </a:p>
          <a:p>
            <a:pPr>
              <a:buClrTx/>
              <a:buSzPct val="100000"/>
              <a:buFont typeface="Arial" panose="020B0604020202020204" pitchFamily="34" charset="0"/>
              <a:buChar char="•"/>
            </a:pPr>
            <a:endParaRPr lang="es-ES" sz="2000" dirty="0">
              <a:solidFill>
                <a:schemeClr val="tx1"/>
              </a:solidFill>
              <a:latin typeface="Arial" panose="020B0604020202020204" pitchFamily="34" charset="0"/>
              <a:cs typeface="Arial" panose="020B0604020202020204" pitchFamily="34" charset="0"/>
            </a:endParaRPr>
          </a:p>
          <a:p>
            <a:pPr>
              <a:buClrTx/>
              <a:buSzPct val="100000"/>
              <a:buFont typeface="Arial" panose="020B0604020202020204" pitchFamily="34" charset="0"/>
              <a:buChar char="•"/>
            </a:pPr>
            <a:r>
              <a:rPr lang="es-ES" sz="2000" dirty="0">
                <a:solidFill>
                  <a:schemeClr val="tx1"/>
                </a:solidFill>
                <a:latin typeface="Arial" panose="020B0604020202020204" pitchFamily="34" charset="0"/>
                <a:cs typeface="Arial" panose="020B0604020202020204" pitchFamily="34" charset="0"/>
                <a:hlinkClick r:id="rId3"/>
              </a:rPr>
              <a:t> Ley 3.361/07 y Decreto 6.538/11. Residuos Generados en los Establecimiento de Salud y </a:t>
            </a:r>
            <a:r>
              <a:rPr lang="es-ES" sz="2000" dirty="0" smtClean="0">
                <a:solidFill>
                  <a:schemeClr val="tx1"/>
                </a:solidFill>
                <a:latin typeface="Arial" panose="020B0604020202020204" pitchFamily="34" charset="0"/>
                <a:cs typeface="Arial" panose="020B0604020202020204" pitchFamily="34" charset="0"/>
                <a:hlinkClick r:id="rId3"/>
              </a:rPr>
              <a:t>Afines.</a:t>
            </a:r>
            <a:endParaRPr lang="es-ES" sz="2000" dirty="0">
              <a:solidFill>
                <a:schemeClr val="tx1"/>
              </a:solidFill>
              <a:latin typeface="Arial" panose="020B0604020202020204" pitchFamily="34" charset="0"/>
              <a:cs typeface="Arial" panose="020B0604020202020204" pitchFamily="34" charset="0"/>
            </a:endParaRPr>
          </a:p>
          <a:p>
            <a:pPr>
              <a:buClrTx/>
              <a:buSzPct val="100000"/>
              <a:buFont typeface="Arial" panose="020B0604020202020204" pitchFamily="34" charset="0"/>
              <a:buChar char="•"/>
            </a:pPr>
            <a:endParaRPr lang="es-ES" sz="2000" dirty="0" smtClean="0">
              <a:solidFill>
                <a:schemeClr val="tx1"/>
              </a:solidFill>
              <a:latin typeface="Arial" panose="020B0604020202020204" pitchFamily="34" charset="0"/>
              <a:cs typeface="Arial" panose="020B0604020202020204" pitchFamily="34" charset="0"/>
            </a:endParaRPr>
          </a:p>
          <a:p>
            <a:pPr>
              <a:buClrTx/>
              <a:buSzPct val="100000"/>
              <a:buFont typeface="Arial" panose="020B0604020202020204" pitchFamily="34" charset="0"/>
              <a:buChar char="•"/>
            </a:pPr>
            <a:r>
              <a:rPr lang="es-ES" sz="2000" dirty="0" smtClean="0">
                <a:solidFill>
                  <a:schemeClr val="tx1"/>
                </a:solidFill>
                <a:latin typeface="Arial" panose="020B0604020202020204" pitchFamily="34" charset="0"/>
                <a:cs typeface="Arial" panose="020B0604020202020204" pitchFamily="34" charset="0"/>
              </a:rPr>
              <a:t>Higiene hospitalaria.</a:t>
            </a:r>
            <a:endParaRPr lang="es-ES" sz="2000" dirty="0">
              <a:solidFill>
                <a:schemeClr val="tx1"/>
              </a:solidFill>
              <a:latin typeface="Arial" panose="020B0604020202020204" pitchFamily="34" charset="0"/>
              <a:cs typeface="Arial" panose="020B0604020202020204" pitchFamily="34" charset="0"/>
            </a:endParaRPr>
          </a:p>
        </p:txBody>
      </p:sp>
      <p:pic>
        <p:nvPicPr>
          <p:cNvPr id="4" name="Picture 3"/>
          <p:cNvPicPr/>
          <p:nvPr/>
        </p:nvPicPr>
        <p:blipFill rotWithShape="1">
          <a:blip r:embed="rId4" cstate="print"/>
          <a:srcRect l="-475" t="1320" r="88409" b="-1170"/>
          <a:stretch/>
        </p:blipFill>
        <p:spPr>
          <a:xfrm>
            <a:off x="0" y="0"/>
            <a:ext cx="1359048" cy="1156370"/>
          </a:xfrm>
          <a:prstGeom prst="rect">
            <a:avLst/>
          </a:prstGeom>
        </p:spPr>
      </p:pic>
      <p:pic>
        <p:nvPicPr>
          <p:cNvPr id="5" name="Picture 4"/>
          <p:cNvPicPr/>
          <p:nvPr/>
        </p:nvPicPr>
        <p:blipFill rotWithShape="1">
          <a:blip r:embed="rId4" cstate="print"/>
          <a:srcRect l="95257"/>
          <a:stretch/>
        </p:blipFill>
        <p:spPr bwMode="auto">
          <a:xfrm>
            <a:off x="8643638" y="-5058"/>
            <a:ext cx="500362" cy="1084695"/>
          </a:xfrm>
          <a:prstGeom prst="rect">
            <a:avLst/>
          </a:prstGeom>
          <a:ln>
            <a:noFill/>
          </a:ln>
          <a:extLst>
            <a:ext uri="{53640926-AAD7-44D8-BBD7-CCE9431645EC}">
              <a14:shadowObscured xmlns:a14="http://schemas.microsoft.com/office/drawing/2010/main" xmlns=""/>
            </a:ext>
          </a:extLst>
        </p:spPr>
      </p:pic>
      <p:pic>
        <p:nvPicPr>
          <p:cNvPr id="6" name="Imagen 5996"/>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1995775" y="6048057"/>
            <a:ext cx="5039031" cy="593150"/>
          </a:xfrm>
          <a:prstGeom prst="rect">
            <a:avLst/>
          </a:prstGeom>
          <a:noFill/>
          <a:ln>
            <a:noFill/>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3186" name="Rectangle 2">
            <a:extLst>
              <a:ext uri="{FF2B5EF4-FFF2-40B4-BE49-F238E27FC236}">
                <a16:creationId xmlns:a16="http://schemas.microsoft.com/office/drawing/2014/main" xmlns="" id="{25D84B0C-AE72-420B-8C4C-3F61F3FB6F97}"/>
              </a:ext>
            </a:extLst>
          </p:cNvPr>
          <p:cNvSpPr>
            <a:spLocks noGrp="1" noChangeArrowheads="1"/>
          </p:cNvSpPr>
          <p:nvPr>
            <p:ph type="title"/>
          </p:nvPr>
        </p:nvSpPr>
        <p:spPr>
          <a:xfrm>
            <a:off x="1551130" y="294021"/>
            <a:ext cx="6347713" cy="484909"/>
          </a:xfrm>
        </p:spPr>
        <p:txBody>
          <a:bodyPr>
            <a:noAutofit/>
          </a:bodyPr>
          <a:lstStyle/>
          <a:p>
            <a:pPr algn="ctr" eaLnBrk="1" fontAlgn="auto" hangingPunct="1">
              <a:spcAft>
                <a:spcPts val="0"/>
              </a:spcAft>
              <a:defRPr/>
            </a:pPr>
            <a:r>
              <a:rPr lang="es-ES" b="1" dirty="0" smtClean="0">
                <a:solidFill>
                  <a:schemeClr val="tx1"/>
                </a:solidFill>
                <a:latin typeface="Arial Black" panose="020B0A04020102020204" pitchFamily="34" charset="0"/>
              </a:rPr>
              <a:t>Definiciones</a:t>
            </a:r>
            <a:endParaRPr lang="es-ES" b="1" dirty="0">
              <a:solidFill>
                <a:schemeClr val="tx1"/>
              </a:solidFill>
              <a:latin typeface="Arial Black" panose="020B0A04020102020204" pitchFamily="34" charset="0"/>
            </a:endParaRPr>
          </a:p>
        </p:txBody>
      </p:sp>
      <p:sp>
        <p:nvSpPr>
          <p:cNvPr id="14339" name="Rectangle 3">
            <a:extLst>
              <a:ext uri="{FF2B5EF4-FFF2-40B4-BE49-F238E27FC236}">
                <a16:creationId xmlns:a16="http://schemas.microsoft.com/office/drawing/2014/main" xmlns="" id="{E7C05092-4D9D-42A4-8C59-78336373560D}"/>
              </a:ext>
            </a:extLst>
          </p:cNvPr>
          <p:cNvSpPr>
            <a:spLocks noGrp="1" noChangeArrowheads="1"/>
          </p:cNvSpPr>
          <p:nvPr>
            <p:ph idx="1"/>
          </p:nvPr>
        </p:nvSpPr>
        <p:spPr>
          <a:xfrm>
            <a:off x="263814" y="1900046"/>
            <a:ext cx="8532224" cy="4351338"/>
          </a:xfrm>
        </p:spPr>
        <p:txBody>
          <a:bodyPr>
            <a:noAutofit/>
          </a:bodyPr>
          <a:lstStyle/>
          <a:p>
            <a:pPr algn="just" eaLnBrk="1" hangingPunct="1">
              <a:lnSpc>
                <a:spcPct val="90000"/>
              </a:lnSpc>
              <a:buClr>
                <a:schemeClr val="tx1"/>
              </a:buClr>
              <a:buSzPct val="100000"/>
              <a:buFont typeface="Arial" panose="020B0604020202020204" pitchFamily="34" charset="0"/>
              <a:buChar char="•"/>
            </a:pPr>
            <a:r>
              <a:rPr lang="es-ES" altLang="es-ES_tradnl" sz="2000" b="1" dirty="0">
                <a:solidFill>
                  <a:schemeClr val="tx1"/>
                </a:solidFill>
                <a:latin typeface="Arial" panose="020B0604020202020204" pitchFamily="34" charset="0"/>
                <a:cs typeface="Arial" panose="020B0604020202020204" pitchFamily="34" charset="0"/>
              </a:rPr>
              <a:t>Limpieza</a:t>
            </a:r>
            <a:r>
              <a:rPr lang="es-ES" altLang="es-ES_tradnl" sz="2000" dirty="0">
                <a:solidFill>
                  <a:schemeClr val="tx1"/>
                </a:solidFill>
                <a:latin typeface="Arial" panose="020B0604020202020204" pitchFamily="34" charset="0"/>
                <a:cs typeface="Arial" panose="020B0604020202020204" pitchFamily="34" charset="0"/>
              </a:rPr>
              <a:t>: Consiste en la </a:t>
            </a:r>
            <a:r>
              <a:rPr lang="es-ES" altLang="es-ES_tradnl" sz="2000" i="1" u="sng" dirty="0">
                <a:solidFill>
                  <a:schemeClr val="tx1"/>
                </a:solidFill>
                <a:latin typeface="Arial" panose="020B0604020202020204" pitchFamily="34" charset="0"/>
                <a:cs typeface="Arial" panose="020B0604020202020204" pitchFamily="34" charset="0"/>
              </a:rPr>
              <a:t>remoción de polvo, manchas visibles de una superficie de un objeto </a:t>
            </a:r>
            <a:r>
              <a:rPr lang="es-ES" altLang="es-ES_tradnl" sz="2000" dirty="0">
                <a:solidFill>
                  <a:schemeClr val="tx1"/>
                </a:solidFill>
                <a:latin typeface="Arial" panose="020B0604020202020204" pitchFamily="34" charset="0"/>
                <a:cs typeface="Arial" panose="020B0604020202020204" pitchFamily="34" charset="0"/>
              </a:rPr>
              <a:t>por medio de la acción mecánica</a:t>
            </a:r>
            <a:r>
              <a:rPr lang="es-ES" altLang="es-ES_tradnl" sz="2000" dirty="0">
                <a:solidFill>
                  <a:schemeClr val="tx1"/>
                </a:solidFill>
                <a:latin typeface="Arial" panose="020B0604020202020204" pitchFamily="34" charset="0"/>
                <a:cs typeface="Arial" panose="020B0604020202020204" pitchFamily="34" charset="0"/>
                <a:sym typeface="Wingdings" panose="05000000000000000000" pitchFamily="2" charset="2"/>
              </a:rPr>
              <a:t></a:t>
            </a:r>
            <a:r>
              <a:rPr lang="es-ES" altLang="es-ES_tradnl" sz="2000" dirty="0">
                <a:solidFill>
                  <a:schemeClr val="tx1"/>
                </a:solidFill>
                <a:latin typeface="Arial" panose="020B0604020202020204" pitchFamily="34" charset="0"/>
                <a:cs typeface="Arial" panose="020B0604020202020204" pitchFamily="34" charset="0"/>
              </a:rPr>
              <a:t> </a:t>
            </a:r>
            <a:r>
              <a:rPr lang="es-ES" altLang="es-ES_tradnl" sz="2000" i="1" u="sng" dirty="0">
                <a:solidFill>
                  <a:schemeClr val="tx1"/>
                </a:solidFill>
                <a:latin typeface="Arial" panose="020B0604020202020204" pitchFamily="34" charset="0"/>
                <a:cs typeface="Arial" panose="020B0604020202020204" pitchFamily="34" charset="0"/>
              </a:rPr>
              <a:t>fricción</a:t>
            </a:r>
            <a:r>
              <a:rPr lang="es-ES" altLang="es-ES_tradnl" sz="2000" dirty="0">
                <a:solidFill>
                  <a:schemeClr val="tx1"/>
                </a:solidFill>
                <a:latin typeface="Arial" panose="020B0604020202020204" pitchFamily="34" charset="0"/>
                <a:cs typeface="Arial" panose="020B0604020202020204" pitchFamily="34" charset="0"/>
              </a:rPr>
              <a:t>. </a:t>
            </a:r>
            <a:endParaRPr lang="es-ES" altLang="es-ES_tradnl" sz="2000" b="1" dirty="0">
              <a:solidFill>
                <a:schemeClr val="tx1"/>
              </a:solidFill>
              <a:latin typeface="Arial" panose="020B0604020202020204" pitchFamily="34" charset="0"/>
              <a:cs typeface="Arial" panose="020B0604020202020204" pitchFamily="34" charset="0"/>
            </a:endParaRPr>
          </a:p>
          <a:p>
            <a:pPr algn="just" eaLnBrk="1" hangingPunct="1">
              <a:lnSpc>
                <a:spcPct val="90000"/>
              </a:lnSpc>
              <a:buClr>
                <a:schemeClr val="tx1"/>
              </a:buClr>
              <a:buSzPct val="100000"/>
              <a:buFont typeface="Arial" panose="020B0604020202020204" pitchFamily="34" charset="0"/>
              <a:buChar char="•"/>
            </a:pPr>
            <a:r>
              <a:rPr lang="es-ES" altLang="es-ES_tradnl" sz="2000" b="1" dirty="0">
                <a:solidFill>
                  <a:schemeClr val="tx1"/>
                </a:solidFill>
                <a:latin typeface="Arial" panose="020B0604020202020204" pitchFamily="34" charset="0"/>
                <a:cs typeface="Arial" panose="020B0604020202020204" pitchFamily="34" charset="0"/>
              </a:rPr>
              <a:t>Desinfección</a:t>
            </a:r>
            <a:r>
              <a:rPr lang="es-ES" altLang="es-ES_tradnl" sz="2000" dirty="0">
                <a:solidFill>
                  <a:schemeClr val="tx1"/>
                </a:solidFill>
                <a:latin typeface="Arial" panose="020B0604020202020204" pitchFamily="34" charset="0"/>
                <a:cs typeface="Arial" panose="020B0604020202020204" pitchFamily="34" charset="0"/>
              </a:rPr>
              <a:t>: </a:t>
            </a:r>
            <a:r>
              <a:rPr lang="es-ES" altLang="es-ES_tradnl" sz="2000" dirty="0" smtClean="0">
                <a:solidFill>
                  <a:schemeClr val="tx1"/>
                </a:solidFill>
                <a:latin typeface="Arial" panose="020B0604020202020204" pitchFamily="34" charset="0"/>
                <a:cs typeface="Arial" panose="020B0604020202020204" pitchFamily="34" charset="0"/>
              </a:rPr>
              <a:t>Es </a:t>
            </a:r>
            <a:r>
              <a:rPr lang="es-ES" altLang="es-ES_tradnl" sz="2000" dirty="0">
                <a:solidFill>
                  <a:schemeClr val="tx1"/>
                </a:solidFill>
                <a:latin typeface="Arial" panose="020B0604020202020204" pitchFamily="34" charset="0"/>
                <a:cs typeface="Arial" panose="020B0604020202020204" pitchFamily="34" charset="0"/>
              </a:rPr>
              <a:t>el proceso por el   cual se </a:t>
            </a:r>
            <a:r>
              <a:rPr lang="es-ES" altLang="es-ES_tradnl" sz="2000" i="1" u="sng" dirty="0">
                <a:solidFill>
                  <a:schemeClr val="tx1"/>
                </a:solidFill>
                <a:latin typeface="Arial" panose="020B0604020202020204" pitchFamily="34" charset="0"/>
                <a:cs typeface="Arial" panose="020B0604020202020204" pitchFamily="34" charset="0"/>
              </a:rPr>
              <a:t>elimina la mayoría de los microorganismos en objetos inanimados</a:t>
            </a:r>
            <a:r>
              <a:rPr lang="es-ES" altLang="es-ES_tradnl" sz="2000" dirty="0">
                <a:solidFill>
                  <a:schemeClr val="tx1"/>
                </a:solidFill>
                <a:latin typeface="Arial" panose="020B0604020202020204" pitchFamily="34" charset="0"/>
                <a:cs typeface="Arial" panose="020B0604020202020204" pitchFamily="34" charset="0"/>
              </a:rPr>
              <a:t>.</a:t>
            </a:r>
          </a:p>
          <a:p>
            <a:pPr algn="just" eaLnBrk="1" hangingPunct="1">
              <a:lnSpc>
                <a:spcPct val="90000"/>
              </a:lnSpc>
              <a:buClr>
                <a:schemeClr val="tx1"/>
              </a:buClr>
              <a:buSzPct val="100000"/>
              <a:buFont typeface="Arial" panose="020B0604020202020204" pitchFamily="34" charset="0"/>
              <a:buChar char="•"/>
            </a:pPr>
            <a:r>
              <a:rPr lang="es-ES_tradnl" sz="2000" b="1" dirty="0">
                <a:solidFill>
                  <a:schemeClr val="tx1"/>
                </a:solidFill>
                <a:latin typeface="Arial" panose="020B0604020202020204" pitchFamily="34" charset="0"/>
                <a:cs typeface="Arial" panose="020B0604020202020204" pitchFamily="34" charset="0"/>
              </a:rPr>
              <a:t>Unidad Del Paciente: </a:t>
            </a:r>
            <a:r>
              <a:rPr lang="es-ES_tradnl" sz="2000" dirty="0">
                <a:solidFill>
                  <a:schemeClr val="tx1"/>
                </a:solidFill>
                <a:latin typeface="Arial" panose="020B0604020202020204" pitchFamily="34" charset="0"/>
                <a:cs typeface="Arial" panose="020B0604020202020204" pitchFamily="34" charset="0"/>
              </a:rPr>
              <a:t>Es el </a:t>
            </a:r>
            <a:r>
              <a:rPr lang="es-ES_tradnl" sz="2000" i="1" u="sng" dirty="0">
                <a:solidFill>
                  <a:schemeClr val="tx1"/>
                </a:solidFill>
                <a:latin typeface="Arial" panose="020B0604020202020204" pitchFamily="34" charset="0"/>
                <a:cs typeface="Arial" panose="020B0604020202020204" pitchFamily="34" charset="0"/>
              </a:rPr>
              <a:t>lugar donde el paciente </a:t>
            </a:r>
            <a:r>
              <a:rPr lang="es-ES_tradnl" sz="2000" dirty="0">
                <a:solidFill>
                  <a:schemeClr val="tx1"/>
                </a:solidFill>
                <a:latin typeface="Arial" panose="020B0604020202020204" pitchFamily="34" charset="0"/>
                <a:cs typeface="Arial" panose="020B0604020202020204" pitchFamily="34" charset="0"/>
              </a:rPr>
              <a:t>está durante su estancia en el establecimiento de salud</a:t>
            </a:r>
            <a:r>
              <a:rPr lang="es-ES_tradnl" sz="2000" dirty="0" smtClean="0">
                <a:solidFill>
                  <a:schemeClr val="tx1"/>
                </a:solidFill>
                <a:latin typeface="Arial" panose="020B0604020202020204" pitchFamily="34" charset="0"/>
                <a:cs typeface="Arial" panose="020B0604020202020204" pitchFamily="34" charset="0"/>
              </a:rPr>
              <a:t>.</a:t>
            </a:r>
            <a:endParaRPr lang="es-ES_tradnl" sz="2000" dirty="0">
              <a:solidFill>
                <a:schemeClr val="tx1"/>
              </a:solidFill>
              <a:latin typeface="Arial" panose="020B0604020202020204" pitchFamily="34" charset="0"/>
              <a:cs typeface="Arial" panose="020B0604020202020204" pitchFamily="34" charset="0"/>
            </a:endParaRPr>
          </a:p>
          <a:p>
            <a:pPr algn="just">
              <a:buClr>
                <a:schemeClr val="tx1"/>
              </a:buClr>
              <a:buSzPct val="100000"/>
              <a:buFont typeface="Arial" panose="020B0604020202020204" pitchFamily="34" charset="0"/>
              <a:buChar char="•"/>
            </a:pPr>
            <a:r>
              <a:rPr lang="es-ES" sz="2000" b="1" dirty="0" smtClean="0">
                <a:solidFill>
                  <a:schemeClr val="tx1"/>
                </a:solidFill>
                <a:latin typeface="Arial" panose="020B0604020202020204" pitchFamily="34" charset="0"/>
                <a:cs typeface="Arial" panose="020B0604020202020204" pitchFamily="34" charset="0"/>
              </a:rPr>
              <a:t>Limpieza </a:t>
            </a:r>
            <a:r>
              <a:rPr lang="es-ES" sz="2000" b="1" dirty="0">
                <a:solidFill>
                  <a:schemeClr val="tx1"/>
                </a:solidFill>
                <a:latin typeface="Arial" panose="020B0604020202020204" pitchFamily="34" charset="0"/>
                <a:cs typeface="Arial" panose="020B0604020202020204" pitchFamily="34" charset="0"/>
              </a:rPr>
              <a:t>y desinfección concurrente: </a:t>
            </a:r>
            <a:r>
              <a:rPr lang="es-ES" sz="2000" dirty="0">
                <a:solidFill>
                  <a:schemeClr val="tx1"/>
                </a:solidFill>
                <a:latin typeface="Arial" panose="020B0604020202020204" pitchFamily="34" charset="0"/>
                <a:cs typeface="Arial" panose="020B0604020202020204" pitchFamily="34" charset="0"/>
              </a:rPr>
              <a:t>L</a:t>
            </a:r>
            <a:r>
              <a:rPr lang="es-ES" sz="2000" dirty="0" smtClean="0">
                <a:solidFill>
                  <a:schemeClr val="tx1"/>
                </a:solidFill>
                <a:latin typeface="Arial" panose="020B0604020202020204" pitchFamily="34" charset="0"/>
                <a:cs typeface="Arial" panose="020B0604020202020204" pitchFamily="34" charset="0"/>
              </a:rPr>
              <a:t>impieza </a:t>
            </a:r>
            <a:r>
              <a:rPr lang="es-ES" sz="2000" dirty="0">
                <a:solidFill>
                  <a:schemeClr val="tx1"/>
                </a:solidFill>
                <a:latin typeface="Arial" panose="020B0604020202020204" pitchFamily="34" charset="0"/>
                <a:cs typeface="Arial" panose="020B0604020202020204" pitchFamily="34" charset="0"/>
              </a:rPr>
              <a:t>y desinfección de </a:t>
            </a:r>
            <a:r>
              <a:rPr lang="es-ES" sz="2000" i="1" u="sng" dirty="0">
                <a:solidFill>
                  <a:schemeClr val="tx1"/>
                </a:solidFill>
                <a:latin typeface="Arial" panose="020B0604020202020204" pitchFamily="34" charset="0"/>
                <a:cs typeface="Arial" panose="020B0604020202020204" pitchFamily="34" charset="0"/>
              </a:rPr>
              <a:t>objetos en contacto directo o indirecto con el paciente</a:t>
            </a:r>
            <a:r>
              <a:rPr lang="es-ES" sz="2000" dirty="0">
                <a:solidFill>
                  <a:schemeClr val="tx1"/>
                </a:solidFill>
                <a:latin typeface="Arial" panose="020B0604020202020204" pitchFamily="34" charset="0"/>
                <a:cs typeface="Arial" panose="020B0604020202020204" pitchFamily="34" charset="0"/>
              </a:rPr>
              <a:t>, estando el paciente presente, de rutina prestablecida, inmediatamente si existen fluidos corporales del paciente.</a:t>
            </a:r>
            <a:endParaRPr lang="es-ES_tradnl" sz="2000" dirty="0">
              <a:solidFill>
                <a:schemeClr val="tx1"/>
              </a:solidFill>
              <a:latin typeface="Arial" panose="020B0604020202020204" pitchFamily="34" charset="0"/>
              <a:cs typeface="Arial" panose="020B0604020202020204" pitchFamily="34" charset="0"/>
            </a:endParaRPr>
          </a:p>
          <a:p>
            <a:pPr algn="just">
              <a:buClr>
                <a:schemeClr val="tx1"/>
              </a:buClr>
              <a:buSzPct val="100000"/>
              <a:buFont typeface="Arial" panose="020B0604020202020204" pitchFamily="34" charset="0"/>
              <a:buChar char="•"/>
            </a:pPr>
            <a:r>
              <a:rPr lang="es-ES_tradnl" sz="2000" b="1" dirty="0" smtClean="0">
                <a:solidFill>
                  <a:schemeClr val="tx1"/>
                </a:solidFill>
                <a:latin typeface="Arial" panose="020B0604020202020204" pitchFamily="34" charset="0"/>
                <a:cs typeface="Arial" panose="020B0604020202020204" pitchFamily="34" charset="0"/>
              </a:rPr>
              <a:t>Limpieza </a:t>
            </a:r>
            <a:r>
              <a:rPr lang="es-ES_tradnl" sz="2000" b="1" dirty="0">
                <a:solidFill>
                  <a:schemeClr val="tx1"/>
                </a:solidFill>
                <a:latin typeface="Arial" panose="020B0604020202020204" pitchFamily="34" charset="0"/>
                <a:cs typeface="Arial" panose="020B0604020202020204" pitchFamily="34" charset="0"/>
              </a:rPr>
              <a:t>y desinfección terminal: </a:t>
            </a:r>
            <a:r>
              <a:rPr lang="es-ES" sz="2000" dirty="0" smtClean="0">
                <a:solidFill>
                  <a:schemeClr val="tx1"/>
                </a:solidFill>
                <a:latin typeface="Arial" panose="020B0604020202020204" pitchFamily="34" charset="0"/>
                <a:cs typeface="Arial" panose="020B0604020202020204" pitchFamily="34" charset="0"/>
              </a:rPr>
              <a:t>Limpieza </a:t>
            </a:r>
            <a:r>
              <a:rPr lang="es-ES" sz="2000" dirty="0">
                <a:solidFill>
                  <a:schemeClr val="tx1"/>
                </a:solidFill>
                <a:latin typeface="Arial" panose="020B0604020202020204" pitchFamily="34" charset="0"/>
                <a:cs typeface="Arial" panose="020B0604020202020204" pitchFamily="34" charset="0"/>
              </a:rPr>
              <a:t>y desinfección de la </a:t>
            </a:r>
            <a:r>
              <a:rPr lang="es-ES" sz="2000" i="1" u="sng" dirty="0">
                <a:solidFill>
                  <a:schemeClr val="tx1"/>
                </a:solidFill>
                <a:latin typeface="Arial" panose="020B0604020202020204" pitchFamily="34" charset="0"/>
                <a:cs typeface="Arial" panose="020B0604020202020204" pitchFamily="34" charset="0"/>
              </a:rPr>
              <a:t>unidad completa del paciente al egreso </a:t>
            </a:r>
            <a:r>
              <a:rPr lang="es-ES" sz="2000" dirty="0" smtClean="0">
                <a:solidFill>
                  <a:schemeClr val="tx1"/>
                </a:solidFill>
                <a:latin typeface="Arial" panose="020B0604020202020204" pitchFamily="34" charset="0"/>
                <a:cs typeface="Arial" panose="020B0604020202020204" pitchFamily="34" charset="0"/>
              </a:rPr>
              <a:t>del mismo.</a:t>
            </a:r>
            <a:endParaRPr lang="es-ES" sz="2000" dirty="0">
              <a:solidFill>
                <a:schemeClr val="tx1"/>
              </a:solidFill>
              <a:latin typeface="Arial" panose="020B0604020202020204" pitchFamily="34" charset="0"/>
              <a:cs typeface="Arial" panose="020B0604020202020204" pitchFamily="34" charset="0"/>
            </a:endParaRPr>
          </a:p>
          <a:p>
            <a:pPr marL="0" indent="0" algn="just" eaLnBrk="1" hangingPunct="1">
              <a:lnSpc>
                <a:spcPct val="90000"/>
              </a:lnSpc>
              <a:buNone/>
            </a:pPr>
            <a:endParaRPr lang="es-ES" altLang="es-ES_tradnl" sz="2000" dirty="0">
              <a:solidFill>
                <a:schemeClr val="tx1"/>
              </a:solidFill>
              <a:latin typeface="Arial" panose="020B0604020202020204" pitchFamily="34" charset="0"/>
              <a:cs typeface="Arial" panose="020B0604020202020204" pitchFamily="34" charset="0"/>
            </a:endParaRPr>
          </a:p>
        </p:txBody>
      </p:sp>
      <p:pic>
        <p:nvPicPr>
          <p:cNvPr id="5" name="Picture 4"/>
          <p:cNvPicPr/>
          <p:nvPr/>
        </p:nvPicPr>
        <p:blipFill rotWithShape="1">
          <a:blip r:embed="rId2" cstate="print"/>
          <a:srcRect l="95257"/>
          <a:stretch/>
        </p:blipFill>
        <p:spPr bwMode="auto">
          <a:xfrm>
            <a:off x="8643638" y="-5058"/>
            <a:ext cx="500362" cy="1084695"/>
          </a:xfrm>
          <a:prstGeom prst="rect">
            <a:avLst/>
          </a:prstGeom>
          <a:ln>
            <a:noFill/>
          </a:ln>
          <a:extLst>
            <a:ext uri="{53640926-AAD7-44D8-BBD7-CCE9431645EC}">
              <a14:shadowObscured xmlns:a14="http://schemas.microsoft.com/office/drawing/2010/main" xmlns=""/>
            </a:ext>
          </a:extLst>
        </p:spPr>
      </p:pic>
      <p:pic>
        <p:nvPicPr>
          <p:cNvPr id="6" name="Picture 5"/>
          <p:cNvPicPr/>
          <p:nvPr/>
        </p:nvPicPr>
        <p:blipFill rotWithShape="1">
          <a:blip r:embed="rId2" cstate="print"/>
          <a:srcRect l="-475" t="1320" r="88409" b="-1170"/>
          <a:stretch/>
        </p:blipFill>
        <p:spPr>
          <a:xfrm>
            <a:off x="-19780" y="-5058"/>
            <a:ext cx="1272898" cy="1083068"/>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xmlns="" id="{8390C46F-76BD-4F29-981F-4078E5602029}"/>
              </a:ext>
            </a:extLst>
          </p:cNvPr>
          <p:cNvSpPr txBox="1">
            <a:spLocks noChangeArrowheads="1"/>
          </p:cNvSpPr>
          <p:nvPr/>
        </p:nvSpPr>
        <p:spPr>
          <a:xfrm>
            <a:off x="628650" y="139931"/>
            <a:ext cx="7886700" cy="902051"/>
          </a:xfrm>
          <a:prstGeom prst="rect">
            <a:avLst/>
          </a:prstGeom>
          <a:solidFill>
            <a:schemeClr val="bg1"/>
          </a:solidFill>
        </p:spPr>
        <p:txBody>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PY" sz="3600" b="1" i="0" u="none" strike="noStrike" kern="1200" cap="none" spc="0" normalizeH="0" baseline="0" dirty="0" smtClean="0">
                <a:ln>
                  <a:noFill/>
                </a:ln>
                <a:solidFill>
                  <a:schemeClr val="tx2">
                    <a:satMod val="200000"/>
                  </a:schemeClr>
                </a:solidFill>
                <a:effectLst/>
                <a:uLnTx/>
                <a:uFillTx/>
                <a:latin typeface="Arial Black" panose="020B0A04020102020204" pitchFamily="34" charset="0"/>
                <a:ea typeface="+mj-ea"/>
                <a:cs typeface="+mj-cs"/>
              </a:rPr>
              <a:t>Tipos de limpieza</a:t>
            </a:r>
            <a:endParaRPr kumimoji="0" lang="es-PY" sz="3600" b="1" i="0" u="none" strike="noStrike" kern="1200" cap="none" spc="0" normalizeH="0" baseline="0" dirty="0">
              <a:ln>
                <a:noFill/>
              </a:ln>
              <a:solidFill>
                <a:schemeClr val="tx2">
                  <a:satMod val="200000"/>
                </a:schemeClr>
              </a:solidFill>
              <a:effectLst/>
              <a:uLnTx/>
              <a:uFillTx/>
              <a:latin typeface="Arial Black" panose="020B0A04020102020204" pitchFamily="34" charset="0"/>
              <a:ea typeface="+mj-ea"/>
              <a:cs typeface="+mj-cs"/>
            </a:endParaRPr>
          </a:p>
        </p:txBody>
      </p:sp>
      <p:sp>
        <p:nvSpPr>
          <p:cNvPr id="3" name="Rectangle 3">
            <a:extLst>
              <a:ext uri="{FF2B5EF4-FFF2-40B4-BE49-F238E27FC236}">
                <a16:creationId xmlns:a16="http://schemas.microsoft.com/office/drawing/2014/main" xmlns="" id="{85F666A8-41EC-4DE7-9B68-A23E4DED6A60}"/>
              </a:ext>
            </a:extLst>
          </p:cNvPr>
          <p:cNvSpPr txBox="1">
            <a:spLocks noChangeArrowheads="1"/>
          </p:cNvSpPr>
          <p:nvPr/>
        </p:nvSpPr>
        <p:spPr>
          <a:xfrm>
            <a:off x="445943" y="1222999"/>
            <a:ext cx="8252114" cy="4952198"/>
          </a:xfrm>
          <a:prstGeom prst="rect">
            <a:avLst/>
          </a:prstGeom>
          <a:solidFill>
            <a:schemeClr val="bg1"/>
          </a:solidFill>
        </p:spPr>
        <p:txBody>
          <a:bodyPr vert="horz" lIns="91440" tIns="45720" rIns="91440" bIns="45720" rtlCol="0" anchor="t">
            <a:noAutofit/>
          </a:bodyPr>
          <a:lstStyle/>
          <a:p>
            <a:pPr marR="0" lvl="0" algn="l" defTabSz="457200" rtl="0" eaLnBrk="1" fontAlgn="auto" latinLnBrk="0" hangingPunct="1">
              <a:lnSpc>
                <a:spcPct val="100000"/>
              </a:lnSpc>
              <a:spcBef>
                <a:spcPts val="0"/>
              </a:spcBef>
              <a:spcAft>
                <a:spcPts val="0"/>
              </a:spcAft>
              <a:buClr>
                <a:schemeClr val="accent1"/>
              </a:buClr>
              <a:buSzPct val="80000"/>
              <a:tabLst/>
              <a:defRPr/>
            </a:pPr>
            <a:r>
              <a:rPr kumimoji="0" lang="es-ES" altLang="es-ES_tradnl" sz="2000" b="1" i="0" u="none" strike="noStrike" kern="1200" cap="none" spc="0" normalizeH="0" baseline="0" noProof="0" dirty="0" smtClean="0">
                <a:ln>
                  <a:noFill/>
                </a:ln>
                <a:effectLst/>
                <a:uLnTx/>
                <a:uFillTx/>
                <a:latin typeface="Arial" panose="020B0604020202020204" pitchFamily="34" charset="0"/>
                <a:cs typeface="Arial" panose="020B0604020202020204" pitchFamily="34" charset="0"/>
              </a:rPr>
              <a:t>A. En Establecimientos </a:t>
            </a:r>
            <a:r>
              <a:rPr kumimoji="0" lang="es-ES" altLang="es-ES_tradnl" sz="2000" b="1" i="0" u="none" strike="noStrike" kern="1200" cap="none" spc="0" normalizeH="0" baseline="0" noProof="0" dirty="0">
                <a:ln>
                  <a:noFill/>
                </a:ln>
                <a:effectLst/>
                <a:uLnTx/>
                <a:uFillTx/>
                <a:latin typeface="Arial" panose="020B0604020202020204" pitchFamily="34" charset="0"/>
                <a:cs typeface="Arial" panose="020B0604020202020204" pitchFamily="34" charset="0"/>
              </a:rPr>
              <a:t>de </a:t>
            </a:r>
            <a:r>
              <a:rPr kumimoji="0" lang="es-ES" altLang="es-ES_tradnl" sz="2000" b="1" i="0" u="none" strike="noStrike" kern="1200" cap="none" spc="0" normalizeH="0" baseline="0" noProof="0" dirty="0" smtClean="0">
                <a:ln>
                  <a:noFill/>
                </a:ln>
                <a:effectLst/>
                <a:uLnTx/>
                <a:uFillTx/>
                <a:latin typeface="Arial" panose="020B0604020202020204" pitchFamily="34" charset="0"/>
                <a:cs typeface="Arial" panose="020B0604020202020204" pitchFamily="34" charset="0"/>
              </a:rPr>
              <a:t>salud</a:t>
            </a:r>
            <a:endParaRPr kumimoji="0" lang="es-ES" altLang="es-ES_tradnl" sz="2000" b="1"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a:p>
            <a:pPr marL="342900" marR="0" lvl="0" indent="-342900" algn="l" defTabSz="457200" rtl="0" eaLnBrk="1" fontAlgn="auto" latinLnBrk="0" hangingPunct="1">
              <a:lnSpc>
                <a:spcPct val="100000"/>
              </a:lnSpc>
              <a:spcBef>
                <a:spcPts val="0"/>
              </a:spcBef>
              <a:spcAft>
                <a:spcPts val="0"/>
              </a:spcAft>
              <a:buSzPct val="100000"/>
              <a:buFont typeface="Arial" panose="020B0604020202020204" pitchFamily="34" charset="0"/>
              <a:buChar char="•"/>
              <a:tabLst/>
              <a:defRPr/>
            </a:pPr>
            <a:r>
              <a:rPr kumimoji="0" lang="es-ES" altLang="es-ES_tradnl" sz="2000" b="1" i="0" u="none" strike="noStrike" kern="1200" cap="none" spc="0" normalizeH="0" baseline="0" noProof="0" dirty="0">
                <a:ln>
                  <a:noFill/>
                </a:ln>
                <a:effectLst/>
                <a:uLnTx/>
                <a:uFillTx/>
                <a:latin typeface="Arial" panose="020B0604020202020204" pitchFamily="34" charset="0"/>
                <a:cs typeface="Arial" panose="020B0604020202020204" pitchFamily="34" charset="0"/>
              </a:rPr>
              <a:t>Concurrente/rutinaria/diaria:</a:t>
            </a:r>
            <a:r>
              <a:rPr kumimoji="0" lang="es-ES" altLang="es-ES_tradnl" sz="2000" b="0" i="0" u="none" strike="noStrike" kern="1200" cap="none" spc="0" normalizeH="0" baseline="0" noProof="0" dirty="0">
                <a:ln>
                  <a:noFill/>
                </a:ln>
                <a:effectLst/>
                <a:uLnTx/>
                <a:uFillTx/>
                <a:latin typeface="Arial" panose="020B0604020202020204" pitchFamily="34" charset="0"/>
                <a:cs typeface="Arial" panose="020B0604020202020204" pitchFamily="34" charset="0"/>
              </a:rPr>
              <a:t> Se realizará en forma </a:t>
            </a:r>
            <a:r>
              <a:rPr kumimoji="0" lang="es-ES" altLang="es-ES_tradnl" sz="2000" b="1" i="0" u="none" strike="noStrike" kern="1200" cap="none" spc="0" normalizeH="0" baseline="0" noProof="0" dirty="0">
                <a:ln>
                  <a:noFill/>
                </a:ln>
                <a:effectLst/>
                <a:uLnTx/>
                <a:uFillTx/>
                <a:latin typeface="Arial" panose="020B0604020202020204" pitchFamily="34" charset="0"/>
                <a:cs typeface="Arial" panose="020B0604020202020204" pitchFamily="34" charset="0"/>
              </a:rPr>
              <a:t>diaria</a:t>
            </a:r>
            <a:r>
              <a:rPr kumimoji="0" lang="es-ES" altLang="es-ES_tradnl" sz="2000" b="0" i="0" u="none" strike="noStrike" kern="1200" cap="none" spc="0" normalizeH="0" baseline="0" noProof="0" dirty="0">
                <a:ln>
                  <a:noFill/>
                </a:ln>
                <a:effectLst/>
                <a:uLnTx/>
                <a:uFillTx/>
                <a:latin typeface="Arial" panose="020B0604020202020204" pitchFamily="34" charset="0"/>
                <a:cs typeface="Arial" panose="020B0604020202020204" pitchFamily="34" charset="0"/>
              </a:rPr>
              <a:t>.</a:t>
            </a:r>
            <a:endParaRPr kumimoji="0" lang="en-US" altLang="es-ES_tradnl" sz="2000" b="0"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a:p>
            <a:pPr marL="342900" marR="0" lvl="0" indent="-342900" algn="l" defTabSz="457200" rtl="0" eaLnBrk="1" fontAlgn="auto" latinLnBrk="0" hangingPunct="1">
              <a:lnSpc>
                <a:spcPct val="100000"/>
              </a:lnSpc>
              <a:spcBef>
                <a:spcPts val="0"/>
              </a:spcBef>
              <a:spcAft>
                <a:spcPts val="0"/>
              </a:spcAft>
              <a:buSzPct val="100000"/>
              <a:buFont typeface="Arial" panose="020B0604020202020204" pitchFamily="34" charset="0"/>
              <a:buChar char="•"/>
              <a:tabLst/>
              <a:defRPr/>
            </a:pPr>
            <a:r>
              <a:rPr kumimoji="0" lang="es-ES" altLang="es-ES_tradnl" sz="2000" b="1" i="0" u="none" strike="noStrike" kern="1200" cap="none" spc="0" normalizeH="0" baseline="0" noProof="0" dirty="0">
                <a:ln>
                  <a:noFill/>
                </a:ln>
                <a:effectLst/>
                <a:uLnTx/>
                <a:uFillTx/>
                <a:latin typeface="Arial" panose="020B0604020202020204" pitchFamily="34" charset="0"/>
                <a:cs typeface="Arial" panose="020B0604020202020204" pitchFamily="34" charset="0"/>
              </a:rPr>
              <a:t>Terminal:</a:t>
            </a:r>
            <a:r>
              <a:rPr kumimoji="0" lang="es-ES" altLang="es-ES_tradnl" sz="2000" b="0" i="0" u="none" strike="noStrike" kern="1200" cap="none" spc="0" normalizeH="0" baseline="0" noProof="0" dirty="0">
                <a:ln>
                  <a:noFill/>
                </a:ln>
                <a:effectLst/>
                <a:uLnTx/>
                <a:uFillTx/>
                <a:latin typeface="Arial" panose="020B0604020202020204" pitchFamily="34" charset="0"/>
                <a:cs typeface="Arial" panose="020B0604020202020204" pitchFamily="34" charset="0"/>
              </a:rPr>
              <a:t> Se realizará al </a:t>
            </a:r>
            <a:r>
              <a:rPr lang="es-ES" altLang="es-ES_tradnl" sz="2000" b="1" dirty="0">
                <a:latin typeface="Arial" panose="020B0604020202020204" pitchFamily="34" charset="0"/>
                <a:cs typeface="Arial" panose="020B0604020202020204" pitchFamily="34" charset="0"/>
              </a:rPr>
              <a:t>egreso</a:t>
            </a:r>
            <a:r>
              <a:rPr kumimoji="0" lang="es-ES" altLang="es-ES_tradnl" sz="2000" b="1" i="0" u="none" strike="noStrike" kern="1200" cap="none" spc="0" normalizeH="0" baseline="0" noProof="0" dirty="0">
                <a:ln>
                  <a:noFill/>
                </a:ln>
                <a:effectLst/>
                <a:uLnTx/>
                <a:uFillTx/>
                <a:latin typeface="Arial" panose="020B0604020202020204" pitchFamily="34" charset="0"/>
                <a:cs typeface="Arial" panose="020B0604020202020204" pitchFamily="34" charset="0"/>
              </a:rPr>
              <a:t> del paciente</a:t>
            </a:r>
            <a:r>
              <a:rPr kumimoji="0" lang="es-ES" altLang="es-ES_tradnl" sz="2000" b="0" i="0" u="none" strike="noStrike" kern="1200" cap="none" spc="0" normalizeH="0" baseline="0" noProof="0" dirty="0">
                <a:ln>
                  <a:noFill/>
                </a:ln>
                <a:effectLst/>
                <a:uLnTx/>
                <a:uFillTx/>
                <a:latin typeface="Arial" panose="020B0604020202020204" pitchFamily="34" charset="0"/>
                <a:cs typeface="Arial" panose="020B0604020202020204" pitchFamily="34" charset="0"/>
              </a:rPr>
              <a:t>, en forma minuciosa (por ejemplo: colchón, incubadoras, cunas, accesorios del paciente y mobiliario). </a:t>
            </a:r>
            <a:endParaRPr kumimoji="0" lang="es-ES" altLang="es-ES_tradnl" sz="2000" b="0" i="0" u="none" strike="noStrike" kern="1200" cap="none" spc="0" normalizeH="0" baseline="0" noProof="0" dirty="0" smtClean="0">
              <a:ln>
                <a:noFill/>
              </a:ln>
              <a:effectLst/>
              <a:uLnTx/>
              <a:uFillTx/>
              <a:latin typeface="Arial" panose="020B0604020202020204" pitchFamily="34" charset="0"/>
              <a:cs typeface="Arial" panose="020B0604020202020204" pitchFamily="34" charset="0"/>
            </a:endParaRPr>
          </a:p>
          <a:p>
            <a:pPr marR="0" lvl="0" algn="l" defTabSz="457200" rtl="0" eaLnBrk="1" fontAlgn="auto" latinLnBrk="0" hangingPunct="1">
              <a:lnSpc>
                <a:spcPct val="100000"/>
              </a:lnSpc>
              <a:spcBef>
                <a:spcPts val="0"/>
              </a:spcBef>
              <a:spcAft>
                <a:spcPts val="0"/>
              </a:spcAft>
              <a:buSzPct val="100000"/>
              <a:tabLst/>
              <a:defRPr/>
            </a:pPr>
            <a:endParaRPr kumimoji="0" lang="es-ES" altLang="es-ES_tradnl" sz="2000" b="0"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a:p>
            <a:pPr marR="0" lvl="0" algn="l" defTabSz="457200" rtl="0" eaLnBrk="1" fontAlgn="auto" latinLnBrk="0" hangingPunct="1">
              <a:lnSpc>
                <a:spcPct val="100000"/>
              </a:lnSpc>
              <a:spcBef>
                <a:spcPts val="0"/>
              </a:spcBef>
              <a:spcAft>
                <a:spcPts val="0"/>
              </a:spcAft>
              <a:buClr>
                <a:schemeClr val="accent1"/>
              </a:buClr>
              <a:buSzPct val="80000"/>
              <a:tabLst/>
              <a:defRPr/>
            </a:pPr>
            <a:r>
              <a:rPr kumimoji="0" lang="es-ES" altLang="es-ES_tradnl" sz="2000" b="1" i="0" u="none" strike="noStrike" kern="1200" cap="none" spc="0" normalizeH="0" baseline="0" noProof="0" dirty="0" smtClean="0">
                <a:ln>
                  <a:noFill/>
                </a:ln>
                <a:effectLst/>
                <a:uLnTx/>
                <a:uFillTx/>
                <a:latin typeface="Arial" panose="020B0604020202020204" pitchFamily="34" charset="0"/>
                <a:cs typeface="Arial" panose="020B0604020202020204" pitchFamily="34" charset="0"/>
              </a:rPr>
              <a:t>B. En Consultorios </a:t>
            </a:r>
            <a:r>
              <a:rPr kumimoji="0" lang="es-ES" altLang="es-ES_tradnl" sz="2000" b="1" i="0" u="none" strike="noStrike" kern="1200" cap="none" spc="0" normalizeH="0" baseline="0" noProof="0" dirty="0">
                <a:ln>
                  <a:noFill/>
                </a:ln>
                <a:effectLst/>
                <a:uLnTx/>
                <a:uFillTx/>
                <a:latin typeface="Arial" panose="020B0604020202020204" pitchFamily="34" charset="0"/>
                <a:cs typeface="Arial" panose="020B0604020202020204" pitchFamily="34" charset="0"/>
              </a:rPr>
              <a:t>ambulatorios</a:t>
            </a:r>
          </a:p>
          <a:p>
            <a:pPr marL="342900" marR="0" lvl="0" indent="-342900" algn="l" defTabSz="457200" rtl="0" eaLnBrk="1" fontAlgn="auto" latinLnBrk="0" hangingPunct="1">
              <a:lnSpc>
                <a:spcPct val="100000"/>
              </a:lnSpc>
              <a:spcBef>
                <a:spcPts val="0"/>
              </a:spcBef>
              <a:spcAft>
                <a:spcPts val="0"/>
              </a:spcAft>
              <a:buSzPct val="100000"/>
              <a:buFont typeface="Arial" panose="020B0604020202020204" pitchFamily="34" charset="0"/>
              <a:buChar char="•"/>
              <a:tabLst/>
              <a:defRPr/>
            </a:pPr>
            <a:r>
              <a:rPr kumimoji="0" lang="es-ES" altLang="es-ES_tradnl" sz="2000" b="0" i="0" u="none" strike="noStrike" kern="1200" cap="none" spc="0" normalizeH="0" baseline="0" noProof="0" dirty="0" smtClean="0">
                <a:ln>
                  <a:noFill/>
                </a:ln>
                <a:effectLst/>
                <a:uLnTx/>
                <a:uFillTx/>
                <a:latin typeface="Arial" panose="020B0604020202020204" pitchFamily="34" charset="0"/>
                <a:cs typeface="Arial" panose="020B0604020202020204" pitchFamily="34" charset="0"/>
              </a:rPr>
              <a:t>Limpieza </a:t>
            </a:r>
            <a:r>
              <a:rPr kumimoji="0" lang="es-ES" altLang="es-ES_tradnl" sz="2000" b="1" i="0" u="none" strike="noStrike" kern="1200" cap="none" spc="0" normalizeH="0" baseline="0" noProof="0" dirty="0">
                <a:ln>
                  <a:noFill/>
                </a:ln>
                <a:effectLst/>
                <a:uLnTx/>
                <a:uFillTx/>
                <a:latin typeface="Arial" panose="020B0604020202020204" pitchFamily="34" charset="0"/>
                <a:cs typeface="Arial" panose="020B0604020202020204" pitchFamily="34" charset="0"/>
              </a:rPr>
              <a:t>al terminar cada </a:t>
            </a:r>
            <a:r>
              <a:rPr kumimoji="0" lang="es-ES" altLang="es-ES_tradnl" sz="2000" b="1" i="0" u="none" strike="noStrike" kern="1200" cap="none" spc="0" normalizeH="0" baseline="0" noProof="0" dirty="0" smtClean="0">
                <a:ln>
                  <a:noFill/>
                </a:ln>
                <a:effectLst/>
                <a:uLnTx/>
                <a:uFillTx/>
                <a:latin typeface="Arial" panose="020B0604020202020204" pitchFamily="34" charset="0"/>
                <a:cs typeface="Arial" panose="020B0604020202020204" pitchFamily="34" charset="0"/>
              </a:rPr>
              <a:t>actividad/procedimiento</a:t>
            </a:r>
            <a:r>
              <a:rPr kumimoji="0" lang="es-ES" altLang="es-ES_tradnl" sz="2000" b="0" i="0" u="none" strike="noStrike" kern="1200" cap="none" spc="0" normalizeH="0" baseline="0" noProof="0" dirty="0" smtClean="0">
                <a:ln>
                  <a:noFill/>
                </a:ln>
                <a:effectLst/>
                <a:uLnTx/>
                <a:uFillTx/>
                <a:latin typeface="Arial" panose="020B0604020202020204" pitchFamily="34" charset="0"/>
                <a:cs typeface="Arial" panose="020B0604020202020204" pitchFamily="34" charset="0"/>
              </a:rPr>
              <a:t>.</a:t>
            </a:r>
            <a:endParaRPr kumimoji="0" lang="es-ES" altLang="es-ES_tradnl" sz="2000" b="0"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a:p>
            <a:pPr marL="342900" marR="0" lvl="0" indent="-342900" algn="l" defTabSz="457200" rtl="0" eaLnBrk="1" fontAlgn="auto" latinLnBrk="0" hangingPunct="1">
              <a:lnSpc>
                <a:spcPct val="100000"/>
              </a:lnSpc>
              <a:spcBef>
                <a:spcPts val="0"/>
              </a:spcBef>
              <a:spcAft>
                <a:spcPts val="0"/>
              </a:spcAft>
              <a:buSzPct val="100000"/>
              <a:buFont typeface="Arial" panose="020B0604020202020204" pitchFamily="34" charset="0"/>
              <a:buChar char="•"/>
              <a:tabLst/>
              <a:defRPr/>
            </a:pPr>
            <a:r>
              <a:rPr kumimoji="0" lang="es-ES" altLang="es-ES_tradnl" sz="2000" b="1" i="0" u="none" strike="noStrike" kern="1200" cap="none" spc="0" normalizeH="0" baseline="0" noProof="0" dirty="0" smtClean="0">
                <a:ln>
                  <a:noFill/>
                </a:ln>
                <a:effectLst/>
                <a:uLnTx/>
                <a:uFillTx/>
                <a:latin typeface="Arial" panose="020B0604020202020204" pitchFamily="34" charset="0"/>
                <a:cs typeface="Arial" panose="020B0604020202020204" pitchFamily="34" charset="0"/>
              </a:rPr>
              <a:t>Concurrente/rutinaria/diaria.</a:t>
            </a:r>
          </a:p>
          <a:p>
            <a:pPr marR="0" lvl="0" algn="l" defTabSz="457200" rtl="0" eaLnBrk="1" fontAlgn="auto" latinLnBrk="0" hangingPunct="1">
              <a:lnSpc>
                <a:spcPct val="100000"/>
              </a:lnSpc>
              <a:spcBef>
                <a:spcPts val="0"/>
              </a:spcBef>
              <a:spcAft>
                <a:spcPts val="0"/>
              </a:spcAft>
              <a:buSzPct val="100000"/>
              <a:tabLst/>
              <a:defRPr/>
            </a:pPr>
            <a:endParaRPr kumimoji="0" lang="es-ES" altLang="es-ES_tradnl" sz="2000" b="0"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a:p>
            <a:pPr marR="0" lvl="0" algn="l" defTabSz="457200" rtl="0" eaLnBrk="1" fontAlgn="auto" latinLnBrk="0" hangingPunct="1">
              <a:lnSpc>
                <a:spcPct val="100000"/>
              </a:lnSpc>
              <a:spcBef>
                <a:spcPts val="0"/>
              </a:spcBef>
              <a:spcAft>
                <a:spcPts val="0"/>
              </a:spcAft>
              <a:buClr>
                <a:schemeClr val="accent1"/>
              </a:buClr>
              <a:buSzPct val="80000"/>
              <a:tabLst/>
              <a:defRPr/>
            </a:pPr>
            <a:r>
              <a:rPr kumimoji="0" lang="es-ES" altLang="es-ES_tradnl" sz="2000" b="1" i="0" u="none" strike="noStrike" kern="1200" cap="none" spc="0" normalizeH="0" baseline="0" noProof="0" dirty="0" smtClean="0">
                <a:ln>
                  <a:noFill/>
                </a:ln>
                <a:effectLst/>
                <a:uLnTx/>
                <a:uFillTx/>
                <a:latin typeface="Arial" panose="020B0604020202020204" pitchFamily="34" charset="0"/>
                <a:cs typeface="Arial" panose="020B0604020202020204" pitchFamily="34" charset="0"/>
              </a:rPr>
              <a:t>C. En Albergues (hoteles, destacamentos</a:t>
            </a:r>
            <a:r>
              <a:rPr kumimoji="0" lang="es-ES" altLang="es-ES_tradnl" sz="2000" b="1" i="0" u="none" strike="noStrike" kern="1200" cap="none" spc="0" normalizeH="0" noProof="0" dirty="0" smtClean="0">
                <a:ln>
                  <a:noFill/>
                </a:ln>
                <a:effectLst/>
                <a:uLnTx/>
                <a:uFillTx/>
                <a:latin typeface="Arial" panose="020B0604020202020204" pitchFamily="34" charset="0"/>
                <a:cs typeface="Arial" panose="020B0604020202020204" pitchFamily="34" charset="0"/>
              </a:rPr>
              <a:t> militares y policiales, casas de retiro, posadas, etc.)</a:t>
            </a:r>
            <a:endParaRPr kumimoji="0" lang="es-ES" altLang="es-ES_tradnl" sz="2000" b="1"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a:p>
            <a:pPr marL="342900" marR="0" lvl="0" indent="-342900" algn="l" defTabSz="457200" rtl="0" eaLnBrk="1" fontAlgn="auto" latinLnBrk="0" hangingPunct="1">
              <a:lnSpc>
                <a:spcPct val="100000"/>
              </a:lnSpc>
              <a:spcBef>
                <a:spcPts val="0"/>
              </a:spcBef>
              <a:spcAft>
                <a:spcPts val="0"/>
              </a:spcAft>
              <a:buSzPct val="100000"/>
              <a:buFont typeface="Arial" panose="020B0604020202020204" pitchFamily="34" charset="0"/>
              <a:buChar char="•"/>
              <a:tabLst/>
              <a:defRPr/>
            </a:pPr>
            <a:r>
              <a:rPr kumimoji="0" lang="es-ES" altLang="es-ES_tradnl" sz="2000" b="0" i="0" u="none" strike="noStrike" kern="1200" cap="none" spc="0" normalizeH="0" baseline="0" noProof="0" dirty="0">
                <a:ln>
                  <a:noFill/>
                </a:ln>
                <a:effectLst/>
                <a:uLnTx/>
                <a:uFillTx/>
                <a:latin typeface="Arial" panose="020B0604020202020204" pitchFamily="34" charset="0"/>
                <a:cs typeface="Arial" panose="020B0604020202020204" pitchFamily="34" charset="0"/>
              </a:rPr>
              <a:t>Limpieza al terminar cada </a:t>
            </a:r>
            <a:r>
              <a:rPr kumimoji="0" lang="es-ES" altLang="es-ES_tradnl" sz="2000" b="0" i="0" u="none" strike="noStrike" kern="1200" cap="none" spc="0" normalizeH="0" baseline="0" noProof="0" dirty="0" smtClean="0">
                <a:ln>
                  <a:noFill/>
                </a:ln>
                <a:effectLst/>
                <a:uLnTx/>
                <a:uFillTx/>
                <a:latin typeface="Arial" panose="020B0604020202020204" pitchFamily="34" charset="0"/>
                <a:cs typeface="Arial" panose="020B0604020202020204" pitchFamily="34" charset="0"/>
              </a:rPr>
              <a:t>actividad/procedimiento.</a:t>
            </a:r>
            <a:endParaRPr kumimoji="0" lang="es-ES" altLang="es-ES_tradnl" sz="2000" b="0"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a:p>
            <a:pPr marL="342900" marR="0" lvl="0" indent="-342900" algn="l" defTabSz="457200" rtl="0" eaLnBrk="1" fontAlgn="auto" latinLnBrk="0" hangingPunct="1">
              <a:lnSpc>
                <a:spcPct val="100000"/>
              </a:lnSpc>
              <a:spcBef>
                <a:spcPts val="0"/>
              </a:spcBef>
              <a:spcAft>
                <a:spcPts val="0"/>
              </a:spcAft>
              <a:buSzPct val="100000"/>
              <a:buFont typeface="Arial" panose="020B0604020202020204" pitchFamily="34" charset="0"/>
              <a:buChar char="•"/>
              <a:tabLst/>
              <a:defRPr/>
            </a:pPr>
            <a:r>
              <a:rPr kumimoji="0" lang="es-ES" altLang="es-ES_tradnl" sz="2000" b="1" i="0" u="none" strike="noStrike" kern="1200" cap="none" spc="0" normalizeH="0" baseline="0" noProof="0" dirty="0" smtClean="0">
                <a:ln>
                  <a:noFill/>
                </a:ln>
                <a:effectLst/>
                <a:uLnTx/>
                <a:uFillTx/>
                <a:latin typeface="Arial" panose="020B0604020202020204" pitchFamily="34" charset="0"/>
                <a:cs typeface="Arial" panose="020B0604020202020204" pitchFamily="34" charset="0"/>
              </a:rPr>
              <a:t>Concurrente/ rutinaria/diaria.</a:t>
            </a:r>
            <a:endParaRPr kumimoji="0" lang="es-ES" altLang="es-ES_tradnl" sz="2000" b="1"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a:p>
            <a:pPr marL="342900" marR="0" lvl="0" indent="-342900" algn="l" defTabSz="457200" rtl="0" eaLnBrk="1" fontAlgn="auto" latinLnBrk="0" hangingPunct="1">
              <a:lnSpc>
                <a:spcPct val="100000"/>
              </a:lnSpc>
              <a:spcBef>
                <a:spcPts val="0"/>
              </a:spcBef>
              <a:spcAft>
                <a:spcPts val="0"/>
              </a:spcAft>
              <a:buClr>
                <a:schemeClr val="accent1"/>
              </a:buClr>
              <a:buSzPct val="80000"/>
              <a:buFont typeface="Wingdings 3" charset="2"/>
              <a:buChar char=""/>
              <a:tabLst/>
              <a:defRPr/>
            </a:pPr>
            <a:endParaRPr kumimoji="0" lang="es-ES" altLang="es-ES_tradnl" sz="2000" b="1"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a:p>
            <a:pPr marL="342900" marR="0" lvl="0" indent="-342900" algn="l" defTabSz="457200" rtl="0" eaLnBrk="1" fontAlgn="auto" latinLnBrk="0" hangingPunct="1">
              <a:lnSpc>
                <a:spcPct val="100000"/>
              </a:lnSpc>
              <a:spcBef>
                <a:spcPts val="1000"/>
              </a:spcBef>
              <a:spcAft>
                <a:spcPts val="0"/>
              </a:spcAft>
              <a:buClr>
                <a:schemeClr val="accent1"/>
              </a:buClr>
              <a:buSzPct val="80000"/>
              <a:buFont typeface="Wingdings 3" charset="2"/>
              <a:buChar char=""/>
              <a:tabLst/>
              <a:defRPr/>
            </a:pPr>
            <a:endParaRPr kumimoji="0" lang="es-ES" altLang="es-ES_tradnl" sz="2000" b="1"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a:p>
            <a:pPr marL="342900" marR="0" lvl="0" indent="-342900" algn="l" defTabSz="457200" rtl="0" eaLnBrk="1" fontAlgn="auto" latinLnBrk="0" hangingPunct="1">
              <a:lnSpc>
                <a:spcPct val="100000"/>
              </a:lnSpc>
              <a:spcBef>
                <a:spcPts val="1000"/>
              </a:spcBef>
              <a:spcAft>
                <a:spcPts val="0"/>
              </a:spcAft>
              <a:buClr>
                <a:schemeClr val="accent1"/>
              </a:buClr>
              <a:buSzPct val="80000"/>
              <a:buFont typeface="Wingdings 3" charset="2"/>
              <a:buChar char=""/>
              <a:tabLst/>
              <a:defRPr/>
            </a:pPr>
            <a:endParaRPr kumimoji="0" lang="es-ES" altLang="es-ES_tradnl" sz="2000" b="0"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a:p>
            <a:pPr marL="342900" marR="0" lvl="0" indent="-342900" algn="l" defTabSz="457200" rtl="0" eaLnBrk="1" fontAlgn="auto" latinLnBrk="0" hangingPunct="1">
              <a:lnSpc>
                <a:spcPct val="100000"/>
              </a:lnSpc>
              <a:spcBef>
                <a:spcPts val="1000"/>
              </a:spcBef>
              <a:spcAft>
                <a:spcPts val="0"/>
              </a:spcAft>
              <a:buClr>
                <a:schemeClr val="accent1"/>
              </a:buClr>
              <a:buSzPct val="80000"/>
              <a:buFont typeface="Wingdings 3" charset="2"/>
              <a:buChar char=""/>
              <a:tabLst/>
              <a:defRPr/>
            </a:pPr>
            <a:endParaRPr kumimoji="0" lang="es-ES" altLang="es-ES_tradnl" sz="2000" b="0"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p:txBody>
      </p:sp>
      <p:pic>
        <p:nvPicPr>
          <p:cNvPr id="5" name="Picture 4"/>
          <p:cNvPicPr/>
          <p:nvPr/>
        </p:nvPicPr>
        <p:blipFill rotWithShape="1">
          <a:blip r:embed="rId2" cstate="print"/>
          <a:srcRect l="95257"/>
          <a:stretch/>
        </p:blipFill>
        <p:spPr bwMode="auto">
          <a:xfrm>
            <a:off x="8643638" y="-5058"/>
            <a:ext cx="500362" cy="1084695"/>
          </a:xfrm>
          <a:prstGeom prst="rect">
            <a:avLst/>
          </a:prstGeom>
          <a:ln>
            <a:noFill/>
          </a:ln>
          <a:extLst>
            <a:ext uri="{53640926-AAD7-44D8-BBD7-CCE9431645EC}">
              <a14:shadowObscured xmlns:a14="http://schemas.microsoft.com/office/drawing/2010/main" xmlns=""/>
            </a:ext>
          </a:extLst>
        </p:spPr>
      </p:pic>
      <p:pic>
        <p:nvPicPr>
          <p:cNvPr id="6" name="Picture 5"/>
          <p:cNvPicPr/>
          <p:nvPr/>
        </p:nvPicPr>
        <p:blipFill rotWithShape="1">
          <a:blip r:embed="rId2" cstate="print"/>
          <a:srcRect l="-475" t="1320" r="88409" b="-1170"/>
          <a:stretch/>
        </p:blipFill>
        <p:spPr>
          <a:xfrm>
            <a:off x="-19780" y="-5058"/>
            <a:ext cx="1272898" cy="1083068"/>
          </a:xfrm>
          <a:prstGeom prst="rect">
            <a:avLst/>
          </a:prstGeom>
        </p:spPr>
      </p:pic>
      <p:pic>
        <p:nvPicPr>
          <p:cNvPr id="7" name="Imagen 5996"/>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052484" y="6264850"/>
            <a:ext cx="5039031" cy="5931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885824" y="203967"/>
            <a:ext cx="7372350" cy="665018"/>
          </a:xfrm>
        </p:spPr>
        <p:txBody>
          <a:bodyPr>
            <a:normAutofit/>
          </a:bodyPr>
          <a:lstStyle/>
          <a:p>
            <a:pPr algn="ctr"/>
            <a:r>
              <a:rPr lang="es-MX" b="1" dirty="0" smtClean="0">
                <a:solidFill>
                  <a:schemeClr val="tx1"/>
                </a:solidFill>
                <a:latin typeface="Arial Black" panose="020B0A04020102020204" pitchFamily="34" charset="0"/>
              </a:rPr>
              <a:t>L</a:t>
            </a:r>
            <a:r>
              <a:rPr lang="es-PY" b="1" dirty="0" smtClean="0">
                <a:solidFill>
                  <a:schemeClr val="tx1"/>
                </a:solidFill>
                <a:latin typeface="Arial Black" panose="020B0A04020102020204" pitchFamily="34" charset="0"/>
              </a:rPr>
              <a:t>o que sabemos</a:t>
            </a:r>
            <a:endParaRPr lang="es-PY" b="1" dirty="0">
              <a:solidFill>
                <a:schemeClr val="tx1"/>
              </a:solidFill>
              <a:latin typeface="Arial Black" panose="020B0A04020102020204" pitchFamily="34" charset="0"/>
            </a:endParaRPr>
          </a:p>
        </p:txBody>
      </p:sp>
      <p:sp>
        <p:nvSpPr>
          <p:cNvPr id="3" name="Marcador de contenido 2"/>
          <p:cNvSpPr>
            <a:spLocks noGrp="1"/>
          </p:cNvSpPr>
          <p:nvPr>
            <p:ph idx="4294967295"/>
          </p:nvPr>
        </p:nvSpPr>
        <p:spPr>
          <a:xfrm>
            <a:off x="885824" y="1836946"/>
            <a:ext cx="8007995" cy="3708400"/>
          </a:xfrm>
        </p:spPr>
        <p:txBody>
          <a:bodyPr anchor="ctr">
            <a:noAutofit/>
          </a:bodyPr>
          <a:lstStyle/>
          <a:p>
            <a:pPr>
              <a:buClrTx/>
              <a:buSzPct val="100000"/>
              <a:buFont typeface="Arial" panose="020B0604020202020204" pitchFamily="34" charset="0"/>
              <a:buChar char="•"/>
            </a:pPr>
            <a:r>
              <a:rPr lang="es-PY" sz="2000" dirty="0">
                <a:solidFill>
                  <a:srgbClr val="000000"/>
                </a:solidFill>
                <a:latin typeface="Arial" panose="020B0604020202020204" pitchFamily="34" charset="0"/>
                <a:cs typeface="Arial" panose="020B0604020202020204" pitchFamily="34" charset="0"/>
              </a:rPr>
              <a:t>El ambiente de los servicios de salud puede estar contaminado con microorganismos. </a:t>
            </a:r>
          </a:p>
          <a:p>
            <a:pPr>
              <a:buClrTx/>
              <a:buSzPct val="100000"/>
              <a:buFont typeface="Arial" panose="020B0604020202020204" pitchFamily="34" charset="0"/>
              <a:buChar char="•"/>
            </a:pPr>
            <a:r>
              <a:rPr lang="es-PY" sz="2000" dirty="0">
                <a:solidFill>
                  <a:srgbClr val="000000"/>
                </a:solidFill>
                <a:latin typeface="Arial" panose="020B0604020202020204" pitchFamily="34" charset="0"/>
                <a:cs typeface="Arial" panose="020B0604020202020204" pitchFamily="34" charset="0"/>
              </a:rPr>
              <a:t>Los sitios que se tocan o manipulan con mayor frecuencia tienen mas posibilidad de contaminación. Ej. Unidad de paciente, </a:t>
            </a:r>
            <a:r>
              <a:rPr lang="es-PY" sz="2000" dirty="0" smtClean="0">
                <a:solidFill>
                  <a:srgbClr val="000000"/>
                </a:solidFill>
                <a:latin typeface="Arial" panose="020B0604020202020204" pitchFamily="34" charset="0"/>
                <a:cs typeface="Arial" panose="020B0604020202020204" pitchFamily="34" charset="0"/>
              </a:rPr>
              <a:t>posa brazos </a:t>
            </a:r>
            <a:r>
              <a:rPr lang="es-PY" sz="2000" dirty="0">
                <a:solidFill>
                  <a:srgbClr val="000000"/>
                </a:solidFill>
                <a:latin typeface="Arial" panose="020B0604020202020204" pitchFamily="34" charset="0"/>
                <a:cs typeface="Arial" panose="020B0604020202020204" pitchFamily="34" charset="0"/>
              </a:rPr>
              <a:t>de las sillas, </a:t>
            </a:r>
            <a:r>
              <a:rPr lang="es-PY" sz="2000" dirty="0" smtClean="0">
                <a:solidFill>
                  <a:srgbClr val="000000"/>
                </a:solidFill>
                <a:latin typeface="Arial" panose="020B0604020202020204" pitchFamily="34" charset="0"/>
                <a:cs typeface="Arial" panose="020B0604020202020204" pitchFamily="34" charset="0"/>
              </a:rPr>
              <a:t>celulares. </a:t>
            </a:r>
            <a:endParaRPr lang="es-PY" sz="2000" dirty="0">
              <a:solidFill>
                <a:srgbClr val="000000"/>
              </a:solidFill>
              <a:latin typeface="Arial" panose="020B0604020202020204" pitchFamily="34" charset="0"/>
              <a:cs typeface="Arial" panose="020B0604020202020204" pitchFamily="34" charset="0"/>
            </a:endParaRPr>
          </a:p>
          <a:p>
            <a:pPr>
              <a:buClrTx/>
              <a:buSzPct val="100000"/>
              <a:buFont typeface="Arial" panose="020B0604020202020204" pitchFamily="34" charset="0"/>
              <a:buChar char="•"/>
            </a:pPr>
            <a:r>
              <a:rPr lang="es-PY" sz="2000" dirty="0">
                <a:solidFill>
                  <a:srgbClr val="000000"/>
                </a:solidFill>
                <a:latin typeface="Arial" panose="020B0604020202020204" pitchFamily="34" charset="0"/>
                <a:cs typeface="Arial" panose="020B0604020202020204" pitchFamily="34" charset="0"/>
              </a:rPr>
              <a:t>Los patógenos pueden permanecer en estas superficies por tiempo </a:t>
            </a:r>
            <a:r>
              <a:rPr lang="es-PY" sz="2000" dirty="0" smtClean="0">
                <a:solidFill>
                  <a:srgbClr val="000000"/>
                </a:solidFill>
                <a:latin typeface="Arial" panose="020B0604020202020204" pitchFamily="34" charset="0"/>
                <a:cs typeface="Arial" panose="020B0604020202020204" pitchFamily="34" charset="0"/>
              </a:rPr>
              <a:t>prolongado.</a:t>
            </a:r>
            <a:endParaRPr lang="es-PY" sz="2000" dirty="0">
              <a:solidFill>
                <a:srgbClr val="000000"/>
              </a:solidFill>
              <a:latin typeface="Arial" panose="020B0604020202020204" pitchFamily="34" charset="0"/>
              <a:cs typeface="Arial" panose="020B0604020202020204" pitchFamily="34" charset="0"/>
            </a:endParaRPr>
          </a:p>
        </p:txBody>
      </p:sp>
      <p:pic>
        <p:nvPicPr>
          <p:cNvPr id="7" name="Picture 6"/>
          <p:cNvPicPr/>
          <p:nvPr/>
        </p:nvPicPr>
        <p:blipFill rotWithShape="1">
          <a:blip r:embed="rId2" cstate="print"/>
          <a:srcRect l="95257"/>
          <a:stretch/>
        </p:blipFill>
        <p:spPr bwMode="auto">
          <a:xfrm>
            <a:off x="8643638" y="-5058"/>
            <a:ext cx="500362" cy="1084695"/>
          </a:xfrm>
          <a:prstGeom prst="rect">
            <a:avLst/>
          </a:prstGeom>
          <a:ln>
            <a:noFill/>
          </a:ln>
          <a:extLst>
            <a:ext uri="{53640926-AAD7-44D8-BBD7-CCE9431645EC}">
              <a14:shadowObscured xmlns:a14="http://schemas.microsoft.com/office/drawing/2010/main" xmlns=""/>
            </a:ext>
          </a:extLst>
        </p:spPr>
      </p:pic>
      <p:pic>
        <p:nvPicPr>
          <p:cNvPr id="8" name="Picture 7"/>
          <p:cNvPicPr/>
          <p:nvPr/>
        </p:nvPicPr>
        <p:blipFill rotWithShape="1">
          <a:blip r:embed="rId2" cstate="print"/>
          <a:srcRect l="-475" t="1320" r="88409" b="-1170"/>
          <a:stretch/>
        </p:blipFill>
        <p:spPr>
          <a:xfrm>
            <a:off x="-19780" y="-5058"/>
            <a:ext cx="1272898" cy="1083068"/>
          </a:xfrm>
          <a:prstGeom prst="rect">
            <a:avLst/>
          </a:prstGeom>
        </p:spPr>
      </p:pic>
      <p:pic>
        <p:nvPicPr>
          <p:cNvPr id="9" name="Imagen 5996"/>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052483" y="6055142"/>
            <a:ext cx="5039031" cy="593150"/>
          </a:xfrm>
          <a:prstGeom prst="rect">
            <a:avLst/>
          </a:prstGeom>
          <a:noFill/>
          <a:ln>
            <a:noFill/>
          </a:ln>
        </p:spPr>
      </p:pic>
    </p:spTree>
    <p:extLst>
      <p:ext uri="{BB962C8B-B14F-4D97-AF65-F5344CB8AC3E}">
        <p14:creationId xmlns:p14="http://schemas.microsoft.com/office/powerpoint/2010/main" xmlns="" val="2175337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title"/>
          </p:nvPr>
        </p:nvSpPr>
        <p:spPr>
          <a:xfrm>
            <a:off x="-34218" y="-74331"/>
            <a:ext cx="9144000" cy="1527060"/>
          </a:xfrm>
        </p:spPr>
        <p:txBody>
          <a:bodyPr>
            <a:noAutofit/>
          </a:bodyPr>
          <a:lstStyle/>
          <a:p>
            <a:pPr algn="ctr"/>
            <a:r>
              <a:rPr lang="es-ES" sz="2800" b="1" dirty="0" smtClean="0">
                <a:solidFill>
                  <a:schemeClr val="tx1"/>
                </a:solidFill>
                <a:latin typeface="Arial Black" panose="020B0A04020102020204" pitchFamily="34" charset="0"/>
                <a:cs typeface="Arial" panose="020B0604020202020204" pitchFamily="34" charset="0"/>
              </a:rPr>
              <a:t>Importante</a:t>
            </a:r>
            <a:br>
              <a:rPr lang="es-ES" sz="2800" b="1" dirty="0" smtClean="0">
                <a:solidFill>
                  <a:schemeClr val="tx1"/>
                </a:solidFill>
                <a:latin typeface="Arial Black" panose="020B0A04020102020204" pitchFamily="34" charset="0"/>
                <a:cs typeface="Arial" panose="020B0604020202020204" pitchFamily="34" charset="0"/>
              </a:rPr>
            </a:br>
            <a:r>
              <a:rPr lang="es-ES" sz="2800" dirty="0" smtClean="0">
                <a:solidFill>
                  <a:schemeClr val="tx1"/>
                </a:solidFill>
                <a:latin typeface="Arial Black" panose="020B0A04020102020204" pitchFamily="34" charset="0"/>
                <a:cs typeface="Arial" panose="020B0604020202020204" pitchFamily="34" charset="0"/>
              </a:rPr>
              <a:t>permanencia del SARS-COV-2 </a:t>
            </a:r>
            <a:br>
              <a:rPr lang="es-ES" sz="2800" dirty="0" smtClean="0">
                <a:solidFill>
                  <a:schemeClr val="tx1"/>
                </a:solidFill>
                <a:latin typeface="Arial Black" panose="020B0A04020102020204" pitchFamily="34" charset="0"/>
                <a:cs typeface="Arial" panose="020B0604020202020204" pitchFamily="34" charset="0"/>
              </a:rPr>
            </a:br>
            <a:r>
              <a:rPr lang="es-ES" sz="2800" dirty="0" smtClean="0">
                <a:solidFill>
                  <a:schemeClr val="tx1"/>
                </a:solidFill>
                <a:latin typeface="Arial Black" panose="020B0A04020102020204" pitchFamily="34" charset="0"/>
                <a:cs typeface="Arial" panose="020B0604020202020204" pitchFamily="34" charset="0"/>
              </a:rPr>
              <a:t>en superficies</a:t>
            </a:r>
            <a:br>
              <a:rPr lang="es-ES" sz="2800" dirty="0" smtClean="0">
                <a:solidFill>
                  <a:schemeClr val="tx1"/>
                </a:solidFill>
                <a:latin typeface="Arial Black" panose="020B0A04020102020204" pitchFamily="34" charset="0"/>
                <a:cs typeface="Arial" panose="020B0604020202020204" pitchFamily="34" charset="0"/>
              </a:rPr>
            </a:br>
            <a:endParaRPr lang="es-ES" sz="2800" b="1" dirty="0">
              <a:solidFill>
                <a:schemeClr val="tx1"/>
              </a:solidFill>
              <a:latin typeface="Arial Black" panose="020B0A04020102020204" pitchFamily="34" charset="0"/>
              <a:cs typeface="Arial" panose="020B0604020202020204" pitchFamily="34" charset="0"/>
            </a:endParaRPr>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xmlns="" val="1013449244"/>
              </p:ext>
            </p:extLst>
          </p:nvPr>
        </p:nvGraphicFramePr>
        <p:xfrm>
          <a:off x="182956" y="1452729"/>
          <a:ext cx="8710863" cy="5028134"/>
        </p:xfrm>
        <a:graphic>
          <a:graphicData uri="http://schemas.openxmlformats.org/drawingml/2006/table">
            <a:tbl>
              <a:tblPr firstRow="1" bandRow="1">
                <a:tableStyleId>{5C22544A-7EE6-4342-B048-85BDC9FD1C3A}</a:tableStyleId>
              </a:tblPr>
              <a:tblGrid>
                <a:gridCol w="2903621">
                  <a:extLst>
                    <a:ext uri="{9D8B030D-6E8A-4147-A177-3AD203B41FA5}">
                      <a16:colId xmlns:a16="http://schemas.microsoft.com/office/drawing/2014/main" xmlns="" val="20000"/>
                    </a:ext>
                  </a:extLst>
                </a:gridCol>
                <a:gridCol w="2903621">
                  <a:extLst>
                    <a:ext uri="{9D8B030D-6E8A-4147-A177-3AD203B41FA5}">
                      <a16:colId xmlns:a16="http://schemas.microsoft.com/office/drawing/2014/main" xmlns="" val="20001"/>
                    </a:ext>
                  </a:extLst>
                </a:gridCol>
                <a:gridCol w="2903621">
                  <a:extLst>
                    <a:ext uri="{9D8B030D-6E8A-4147-A177-3AD203B41FA5}">
                      <a16:colId xmlns:a16="http://schemas.microsoft.com/office/drawing/2014/main" xmlns="" val="20002"/>
                    </a:ext>
                  </a:extLst>
                </a:gridCol>
              </a:tblGrid>
              <a:tr h="626395">
                <a:tc>
                  <a:txBody>
                    <a:bodyPr/>
                    <a:lstStyle/>
                    <a:p>
                      <a:pPr algn="ctr"/>
                      <a:r>
                        <a:rPr lang="es-ES" dirty="0">
                          <a:solidFill>
                            <a:schemeClr val="tx1"/>
                          </a:solidFill>
                          <a:latin typeface="Arial" panose="020B0604020202020204" pitchFamily="34" charset="0"/>
                          <a:cs typeface="Arial" panose="020B0604020202020204" pitchFamily="34" charset="0"/>
                        </a:rPr>
                        <a:t>Superficie</a:t>
                      </a:r>
                    </a:p>
                  </a:txBody>
                  <a:tcPr anchor="ctr">
                    <a:solidFill>
                      <a:schemeClr val="bg2"/>
                    </a:solidFill>
                  </a:tcPr>
                </a:tc>
                <a:tc>
                  <a:txBody>
                    <a:bodyPr/>
                    <a:lstStyle/>
                    <a:p>
                      <a:pPr algn="ctr"/>
                      <a:r>
                        <a:rPr lang="es-ES" dirty="0">
                          <a:solidFill>
                            <a:schemeClr val="tx1"/>
                          </a:solidFill>
                          <a:latin typeface="Arial" panose="020B0604020202020204" pitchFamily="34" charset="0"/>
                          <a:cs typeface="Arial" panose="020B0604020202020204" pitchFamily="34" charset="0"/>
                        </a:rPr>
                        <a:t>Tiempo de supervivencia</a:t>
                      </a:r>
                    </a:p>
                  </a:txBody>
                  <a:tcPr anchor="ctr">
                    <a:solidFill>
                      <a:schemeClr val="bg2"/>
                    </a:solidFill>
                  </a:tcPr>
                </a:tc>
                <a:tc>
                  <a:txBody>
                    <a:bodyPr/>
                    <a:lstStyle/>
                    <a:p>
                      <a:pPr algn="ctr"/>
                      <a:r>
                        <a:rPr lang="es-ES" dirty="0">
                          <a:solidFill>
                            <a:schemeClr val="tx1"/>
                          </a:solidFill>
                          <a:latin typeface="Arial" panose="020B0604020202020204" pitchFamily="34" charset="0"/>
                          <a:cs typeface="Arial" panose="020B0604020202020204" pitchFamily="34" charset="0"/>
                        </a:rPr>
                        <a:t>Referencia</a:t>
                      </a:r>
                    </a:p>
                  </a:txBody>
                  <a:tcPr anchor="ctr">
                    <a:solidFill>
                      <a:schemeClr val="bg2"/>
                    </a:solidFill>
                  </a:tcPr>
                </a:tc>
                <a:extLst>
                  <a:ext uri="{0D108BD9-81ED-4DB2-BD59-A6C34878D82A}">
                    <a16:rowId xmlns:a16="http://schemas.microsoft.com/office/drawing/2014/main" xmlns="" val="10000"/>
                  </a:ext>
                </a:extLst>
              </a:tr>
              <a:tr h="5709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a:solidFill>
                            <a:schemeClr val="tx1"/>
                          </a:solidFill>
                          <a:latin typeface="Arial" panose="020B0604020202020204" pitchFamily="34" charset="0"/>
                          <a:cs typeface="Arial" panose="020B0604020202020204" pitchFamily="34" charset="0"/>
                        </a:rPr>
                        <a:t>Papel</a:t>
                      </a:r>
                    </a:p>
                  </a:txBody>
                  <a:tcPr anchor="ctr">
                    <a:solidFill>
                      <a:schemeClr val="bg2"/>
                    </a:solidFill>
                  </a:tcPr>
                </a:tc>
                <a:tc>
                  <a:txBody>
                    <a:bodyPr/>
                    <a:lstStyle/>
                    <a:p>
                      <a:pPr algn="ctr"/>
                      <a:r>
                        <a:rPr lang="es-ES" dirty="0">
                          <a:solidFill>
                            <a:schemeClr val="tx1"/>
                          </a:solidFill>
                          <a:latin typeface="Arial" panose="020B0604020202020204" pitchFamily="34" charset="0"/>
                          <a:cs typeface="Arial" panose="020B0604020202020204" pitchFamily="34" charset="0"/>
                        </a:rPr>
                        <a:t>3</a:t>
                      </a:r>
                      <a:r>
                        <a:rPr lang="es-ES" baseline="0" dirty="0">
                          <a:solidFill>
                            <a:schemeClr val="tx1"/>
                          </a:solidFill>
                          <a:latin typeface="Arial" panose="020B0604020202020204" pitchFamily="34" charset="0"/>
                          <a:cs typeface="Arial" panose="020B0604020202020204" pitchFamily="34" charset="0"/>
                        </a:rPr>
                        <a:t> horas</a:t>
                      </a:r>
                      <a:endParaRPr lang="es-ES" dirty="0">
                        <a:solidFill>
                          <a:schemeClr val="tx1"/>
                        </a:solidFill>
                        <a:latin typeface="Arial" panose="020B0604020202020204" pitchFamily="34" charset="0"/>
                        <a:cs typeface="Arial" panose="020B0604020202020204" pitchFamily="34" charset="0"/>
                      </a:endParaRPr>
                    </a:p>
                  </a:txBody>
                  <a:tcPr anchor="ctr">
                    <a:solidFill>
                      <a:schemeClr val="bg2"/>
                    </a:solidFill>
                  </a:tcPr>
                </a:tc>
                <a:tc rowSpan="5">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b="1" dirty="0">
                          <a:solidFill>
                            <a:schemeClr val="tx1"/>
                          </a:solidFill>
                          <a:latin typeface="Arial" panose="020B0604020202020204" pitchFamily="34" charset="0"/>
                          <a:cs typeface="Arial" panose="020B0604020202020204" pitchFamily="34" charset="0"/>
                        </a:rPr>
                        <a:t>SARS-COV-2</a:t>
                      </a:r>
                      <a:endParaRPr lang="es-ES" dirty="0">
                        <a:solidFill>
                          <a:schemeClr val="tx1"/>
                        </a:solidFill>
                        <a:latin typeface="Arial" panose="020B0604020202020204" pitchFamily="34" charset="0"/>
                        <a:cs typeface="Arial" panose="020B0604020202020204" pitchFamily="34" charset="0"/>
                        <a:hlinkClick r:id="rId2"/>
                      </a:endParaRPr>
                    </a:p>
                    <a:p>
                      <a:pPr marL="0" marR="0" indent="0" algn="l" defTabSz="914400" rtl="0" eaLnBrk="1" fontAlgn="auto" latinLnBrk="0" hangingPunct="1">
                        <a:lnSpc>
                          <a:spcPct val="100000"/>
                        </a:lnSpc>
                        <a:spcBef>
                          <a:spcPts val="0"/>
                        </a:spcBef>
                        <a:spcAft>
                          <a:spcPts val="0"/>
                        </a:spcAft>
                        <a:buClrTx/>
                        <a:buSzTx/>
                        <a:buFontTx/>
                        <a:buNone/>
                        <a:tabLst/>
                        <a:defRPr/>
                      </a:pPr>
                      <a:r>
                        <a:rPr lang="es-ES" dirty="0" err="1" smtClean="0">
                          <a:solidFill>
                            <a:schemeClr val="accent2">
                              <a:lumMod val="75000"/>
                            </a:schemeClr>
                          </a:solidFill>
                          <a:latin typeface="Arial" panose="020B0604020202020204" pitchFamily="34" charset="0"/>
                          <a:cs typeface="Arial" panose="020B0604020202020204" pitchFamily="34" charset="0"/>
                          <a:hlinkClick r:id="rId2"/>
                        </a:rPr>
                        <a:t>The</a:t>
                      </a:r>
                      <a:r>
                        <a:rPr lang="es-ES" dirty="0" smtClean="0">
                          <a:solidFill>
                            <a:schemeClr val="accent2">
                              <a:lumMod val="75000"/>
                            </a:schemeClr>
                          </a:solidFill>
                          <a:latin typeface="Arial" panose="020B0604020202020204" pitchFamily="34" charset="0"/>
                          <a:cs typeface="Arial" panose="020B0604020202020204" pitchFamily="34" charset="0"/>
                          <a:hlinkClick r:id="rId2"/>
                        </a:rPr>
                        <a:t> </a:t>
                      </a:r>
                      <a:r>
                        <a:rPr lang="es-ES" dirty="0" err="1" smtClean="0">
                          <a:solidFill>
                            <a:schemeClr val="accent2">
                              <a:lumMod val="75000"/>
                            </a:schemeClr>
                          </a:solidFill>
                          <a:latin typeface="Arial" panose="020B0604020202020204" pitchFamily="34" charset="0"/>
                          <a:cs typeface="Arial" panose="020B0604020202020204" pitchFamily="34" charset="0"/>
                          <a:hlinkClick r:id="rId2"/>
                        </a:rPr>
                        <a:t>Lancet.microbe</a:t>
                      </a:r>
                      <a:r>
                        <a:rPr lang="es-ES" dirty="0" smtClean="0">
                          <a:solidFill>
                            <a:schemeClr val="accent2">
                              <a:lumMod val="75000"/>
                            </a:schemeClr>
                          </a:solidFill>
                          <a:latin typeface="Arial" panose="020B0604020202020204" pitchFamily="34" charset="0"/>
                          <a:cs typeface="Arial" panose="020B0604020202020204" pitchFamily="34" charset="0"/>
                          <a:hlinkClick r:id="rId2"/>
                        </a:rPr>
                        <a:t> </a:t>
                      </a:r>
                      <a:r>
                        <a:rPr lang="es-ES" dirty="0" err="1" smtClean="0">
                          <a:solidFill>
                            <a:schemeClr val="accent2">
                              <a:lumMod val="75000"/>
                            </a:schemeClr>
                          </a:solidFill>
                          <a:latin typeface="Arial" panose="020B0604020202020204" pitchFamily="34" charset="0"/>
                          <a:cs typeface="Arial" panose="020B0604020202020204" pitchFamily="34" charset="0"/>
                          <a:hlinkClick r:id="rId2"/>
                        </a:rPr>
                        <a:t>Vol</a:t>
                      </a:r>
                      <a:r>
                        <a:rPr lang="es-ES" dirty="0" smtClean="0">
                          <a:solidFill>
                            <a:schemeClr val="accent2">
                              <a:lumMod val="75000"/>
                            </a:schemeClr>
                          </a:solidFill>
                          <a:latin typeface="Arial" panose="020B0604020202020204" pitchFamily="34" charset="0"/>
                          <a:cs typeface="Arial" panose="020B0604020202020204" pitchFamily="34" charset="0"/>
                          <a:hlinkClick r:id="rId2"/>
                        </a:rPr>
                        <a:t> 1, Mayo </a:t>
                      </a:r>
                      <a:r>
                        <a:rPr lang="es-ES" dirty="0">
                          <a:solidFill>
                            <a:schemeClr val="accent2">
                              <a:lumMod val="75000"/>
                            </a:schemeClr>
                          </a:solidFill>
                          <a:latin typeface="Arial" panose="020B0604020202020204" pitchFamily="34" charset="0"/>
                          <a:cs typeface="Arial" panose="020B0604020202020204" pitchFamily="34" charset="0"/>
                          <a:hlinkClick r:id="rId2"/>
                        </a:rPr>
                        <a:t>2020</a:t>
                      </a:r>
                    </a:p>
                    <a:p>
                      <a:r>
                        <a:rPr lang="es-ES" dirty="0">
                          <a:solidFill>
                            <a:schemeClr val="tx1"/>
                          </a:solidFill>
                          <a:latin typeface="Arial" panose="020B0604020202020204" pitchFamily="34" charset="0"/>
                          <a:cs typeface="Arial" panose="020B0604020202020204" pitchFamily="34" charset="0"/>
                          <a:hlinkClick r:id="rId2"/>
                        </a:rPr>
                        <a:t> </a:t>
                      </a:r>
                    </a:p>
                    <a:p>
                      <a:r>
                        <a:rPr lang="es-ES" dirty="0">
                          <a:solidFill>
                            <a:schemeClr val="tx1"/>
                          </a:solidFill>
                          <a:latin typeface="Arial" panose="020B0604020202020204" pitchFamily="34" charset="0"/>
                          <a:cs typeface="Arial" panose="020B0604020202020204" pitchFamily="34" charset="0"/>
                        </a:rPr>
                        <a:t>Van </a:t>
                      </a:r>
                      <a:r>
                        <a:rPr lang="es-ES" dirty="0" err="1">
                          <a:solidFill>
                            <a:schemeClr val="tx1"/>
                          </a:solidFill>
                          <a:latin typeface="Arial" panose="020B0604020202020204" pitchFamily="34" charset="0"/>
                          <a:cs typeface="Arial" panose="020B0604020202020204" pitchFamily="34" charset="0"/>
                        </a:rPr>
                        <a:t>Doreleman</a:t>
                      </a:r>
                      <a:r>
                        <a:rPr lang="es-ES" baseline="0" dirty="0">
                          <a:solidFill>
                            <a:schemeClr val="tx1"/>
                          </a:solidFill>
                          <a:latin typeface="Arial" panose="020B0604020202020204" pitchFamily="34" charset="0"/>
                          <a:cs typeface="Arial" panose="020B0604020202020204" pitchFamily="34" charset="0"/>
                        </a:rPr>
                        <a:t> y col. NEJM, Abril </a:t>
                      </a:r>
                      <a:r>
                        <a:rPr lang="es-ES" baseline="0" dirty="0" smtClean="0">
                          <a:solidFill>
                            <a:schemeClr val="tx1"/>
                          </a:solidFill>
                          <a:latin typeface="Arial" panose="020B0604020202020204" pitchFamily="34" charset="0"/>
                          <a:cs typeface="Arial" panose="020B0604020202020204" pitchFamily="34" charset="0"/>
                        </a:rPr>
                        <a:t>2020.</a:t>
                      </a:r>
                      <a:endParaRPr lang="es-ES" baseline="0" dirty="0">
                        <a:solidFill>
                          <a:schemeClr val="tx1"/>
                        </a:solidFill>
                        <a:latin typeface="Arial" panose="020B0604020202020204" pitchFamily="34" charset="0"/>
                        <a:cs typeface="Arial" panose="020B0604020202020204" pitchFamily="34" charset="0"/>
                      </a:endParaRPr>
                    </a:p>
                  </a:txBody>
                  <a:tcPr anchor="ctr">
                    <a:solidFill>
                      <a:schemeClr val="bg2"/>
                    </a:solidFill>
                  </a:tcPr>
                </a:tc>
                <a:extLst>
                  <a:ext uri="{0D108BD9-81ED-4DB2-BD59-A6C34878D82A}">
                    <a16:rowId xmlns:a16="http://schemas.microsoft.com/office/drawing/2014/main" xmlns="" val="10001"/>
                  </a:ext>
                </a:extLst>
              </a:tr>
              <a:tr h="6263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a:solidFill>
                            <a:schemeClr val="tx1"/>
                          </a:solidFill>
                          <a:latin typeface="Arial" panose="020B0604020202020204" pitchFamily="34" charset="0"/>
                          <a:cs typeface="Arial" panose="020B0604020202020204" pitchFamily="34" charset="0"/>
                        </a:rPr>
                        <a:t>Cobre</a:t>
                      </a:r>
                    </a:p>
                    <a:p>
                      <a:endParaRPr lang="es-ES" dirty="0">
                        <a:solidFill>
                          <a:schemeClr val="tx1"/>
                        </a:solidFill>
                        <a:latin typeface="Arial" panose="020B0604020202020204" pitchFamily="34" charset="0"/>
                        <a:cs typeface="Arial" panose="020B0604020202020204" pitchFamily="34" charset="0"/>
                      </a:endParaRPr>
                    </a:p>
                  </a:txBody>
                  <a:tcPr anchor="ctr">
                    <a:solidFill>
                      <a:schemeClr val="bg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dirty="0">
                          <a:solidFill>
                            <a:schemeClr val="tx1"/>
                          </a:solidFill>
                          <a:latin typeface="Arial" panose="020B0604020202020204" pitchFamily="34" charset="0"/>
                          <a:cs typeface="Arial" panose="020B0604020202020204" pitchFamily="34" charset="0"/>
                        </a:rPr>
                        <a:t>4 horas</a:t>
                      </a:r>
                    </a:p>
                  </a:txBody>
                  <a:tcPr anchor="ctr">
                    <a:solidFill>
                      <a:schemeClr val="bg2"/>
                    </a:solidFill>
                  </a:tcPr>
                </a:tc>
                <a:tc vMerge="1">
                  <a:txBody>
                    <a:bodyPr/>
                    <a:lstStyle/>
                    <a:p>
                      <a:endParaRPr lang="es-ES" dirty="0"/>
                    </a:p>
                  </a:txBody>
                  <a:tcPr/>
                </a:tc>
                <a:extLst>
                  <a:ext uri="{0D108BD9-81ED-4DB2-BD59-A6C34878D82A}">
                    <a16:rowId xmlns:a16="http://schemas.microsoft.com/office/drawing/2014/main" xmlns="" val="10002"/>
                  </a:ext>
                </a:extLst>
              </a:tr>
              <a:tr h="570917">
                <a:tc>
                  <a:txBody>
                    <a:bodyPr/>
                    <a:lstStyle/>
                    <a:p>
                      <a:r>
                        <a:rPr lang="es-ES" dirty="0">
                          <a:solidFill>
                            <a:schemeClr val="tx1"/>
                          </a:solidFill>
                          <a:latin typeface="Arial" panose="020B0604020202020204" pitchFamily="34" charset="0"/>
                          <a:cs typeface="Arial" panose="020B0604020202020204" pitchFamily="34" charset="0"/>
                        </a:rPr>
                        <a:t>Cartón</a:t>
                      </a:r>
                    </a:p>
                  </a:txBody>
                  <a:tcPr anchor="ctr">
                    <a:solidFill>
                      <a:schemeClr val="bg2"/>
                    </a:solidFill>
                  </a:tcPr>
                </a:tc>
                <a:tc>
                  <a:txBody>
                    <a:bodyPr/>
                    <a:lstStyle/>
                    <a:p>
                      <a:pPr algn="ctr"/>
                      <a:r>
                        <a:rPr lang="es-ES" dirty="0">
                          <a:solidFill>
                            <a:schemeClr val="tx1"/>
                          </a:solidFill>
                          <a:latin typeface="Arial" panose="020B0604020202020204" pitchFamily="34" charset="0"/>
                          <a:cs typeface="Arial" panose="020B0604020202020204" pitchFamily="34" charset="0"/>
                        </a:rPr>
                        <a:t>Hasta 24 horas</a:t>
                      </a:r>
                    </a:p>
                  </a:txBody>
                  <a:tcPr anchor="ctr">
                    <a:solidFill>
                      <a:schemeClr val="bg2"/>
                    </a:solidFill>
                  </a:tcPr>
                </a:tc>
                <a:tc vMerge="1">
                  <a:txBody>
                    <a:bodyPr/>
                    <a:lstStyle/>
                    <a:p>
                      <a:endParaRPr lang="es-ES" dirty="0"/>
                    </a:p>
                  </a:txBody>
                  <a:tcPr/>
                </a:tc>
                <a:extLst>
                  <a:ext uri="{0D108BD9-81ED-4DB2-BD59-A6C34878D82A}">
                    <a16:rowId xmlns:a16="http://schemas.microsoft.com/office/drawing/2014/main" xmlns="" val="10003"/>
                  </a:ext>
                </a:extLst>
              </a:tr>
              <a:tr h="357939">
                <a:tc>
                  <a:txBody>
                    <a:bodyPr/>
                    <a:lstStyle/>
                    <a:p>
                      <a:r>
                        <a:rPr lang="es-ES" dirty="0">
                          <a:solidFill>
                            <a:schemeClr val="tx1"/>
                          </a:solidFill>
                          <a:latin typeface="Arial" panose="020B0604020202020204" pitchFamily="34" charset="0"/>
                          <a:cs typeface="Arial" panose="020B0604020202020204" pitchFamily="34" charset="0"/>
                        </a:rPr>
                        <a:t>Acero</a:t>
                      </a:r>
                      <a:r>
                        <a:rPr lang="es-ES" baseline="0" dirty="0">
                          <a:solidFill>
                            <a:schemeClr val="tx1"/>
                          </a:solidFill>
                          <a:latin typeface="Arial" panose="020B0604020202020204" pitchFamily="34" charset="0"/>
                          <a:cs typeface="Arial" panose="020B0604020202020204" pitchFamily="34" charset="0"/>
                        </a:rPr>
                        <a:t> inoxidable</a:t>
                      </a:r>
                      <a:endParaRPr lang="es-ES" dirty="0">
                        <a:solidFill>
                          <a:schemeClr val="tx1"/>
                        </a:solidFill>
                        <a:latin typeface="Arial" panose="020B0604020202020204" pitchFamily="34" charset="0"/>
                        <a:cs typeface="Arial" panose="020B0604020202020204" pitchFamily="34" charset="0"/>
                      </a:endParaRPr>
                    </a:p>
                  </a:txBody>
                  <a:tcPr anchor="ctr">
                    <a:solidFill>
                      <a:schemeClr val="bg2"/>
                    </a:solidFill>
                  </a:tcPr>
                </a:tc>
                <a:tc>
                  <a:txBody>
                    <a:bodyPr/>
                    <a:lstStyle/>
                    <a:p>
                      <a:pPr algn="ctr"/>
                      <a:r>
                        <a:rPr lang="es-ES" dirty="0">
                          <a:solidFill>
                            <a:schemeClr val="tx1"/>
                          </a:solidFill>
                          <a:latin typeface="Arial" panose="020B0604020202020204" pitchFamily="34" charset="0"/>
                          <a:cs typeface="Arial" panose="020B0604020202020204" pitchFamily="34" charset="0"/>
                        </a:rPr>
                        <a:t>48 – 72 horas</a:t>
                      </a:r>
                    </a:p>
                  </a:txBody>
                  <a:tcPr anchor="ctr">
                    <a:solidFill>
                      <a:schemeClr val="bg2"/>
                    </a:solidFill>
                  </a:tcPr>
                </a:tc>
                <a:tc vMerge="1">
                  <a:txBody>
                    <a:bodyPr/>
                    <a:lstStyle/>
                    <a:p>
                      <a:endParaRPr lang="es-ES" dirty="0"/>
                    </a:p>
                  </a:txBody>
                  <a:tcPr/>
                </a:tc>
                <a:extLst>
                  <a:ext uri="{0D108BD9-81ED-4DB2-BD59-A6C34878D82A}">
                    <a16:rowId xmlns:a16="http://schemas.microsoft.com/office/drawing/2014/main" xmlns="" val="10004"/>
                  </a:ext>
                </a:extLst>
              </a:tr>
              <a:tr h="346018">
                <a:tc>
                  <a:txBody>
                    <a:bodyPr/>
                    <a:lstStyle/>
                    <a:p>
                      <a:r>
                        <a:rPr lang="es-ES" dirty="0">
                          <a:solidFill>
                            <a:schemeClr val="tx1"/>
                          </a:solidFill>
                          <a:latin typeface="Arial" panose="020B0604020202020204" pitchFamily="34" charset="0"/>
                          <a:cs typeface="Arial" panose="020B0604020202020204" pitchFamily="34" charset="0"/>
                        </a:rPr>
                        <a:t>Plástico</a:t>
                      </a:r>
                    </a:p>
                  </a:txBody>
                  <a:tcPr anchor="ctr">
                    <a:solidFill>
                      <a:schemeClr val="bg2"/>
                    </a:solidFill>
                  </a:tcPr>
                </a:tc>
                <a:tc>
                  <a:txBody>
                    <a:bodyPr/>
                    <a:lstStyle/>
                    <a:p>
                      <a:pPr algn="ctr"/>
                      <a:r>
                        <a:rPr lang="es-ES" dirty="0">
                          <a:solidFill>
                            <a:schemeClr val="tx1"/>
                          </a:solidFill>
                          <a:latin typeface="Arial" panose="020B0604020202020204" pitchFamily="34" charset="0"/>
                          <a:cs typeface="Arial" panose="020B0604020202020204" pitchFamily="34" charset="0"/>
                        </a:rPr>
                        <a:t>Hasta 72 horas</a:t>
                      </a:r>
                    </a:p>
                  </a:txBody>
                  <a:tcPr anchor="ctr">
                    <a:solidFill>
                      <a:schemeClr val="bg2"/>
                    </a:solidFill>
                  </a:tcPr>
                </a:tc>
                <a:tc vMerge="1">
                  <a:txBody>
                    <a:bodyPr/>
                    <a:lstStyle/>
                    <a:p>
                      <a:endParaRPr lang="es-ES" dirty="0"/>
                    </a:p>
                  </a:txBody>
                  <a:tcPr/>
                </a:tc>
                <a:extLst>
                  <a:ext uri="{0D108BD9-81ED-4DB2-BD59-A6C34878D82A}">
                    <a16:rowId xmlns:a16="http://schemas.microsoft.com/office/drawing/2014/main" xmlns="" val="10005"/>
                  </a:ext>
                </a:extLst>
              </a:tr>
              <a:tr h="570917">
                <a:tc>
                  <a:txBody>
                    <a:bodyPr/>
                    <a:lstStyle/>
                    <a:p>
                      <a:r>
                        <a:rPr lang="es-ES" dirty="0">
                          <a:solidFill>
                            <a:schemeClr val="tx1"/>
                          </a:solidFill>
                          <a:latin typeface="Arial" panose="020B0604020202020204" pitchFamily="34" charset="0"/>
                          <a:cs typeface="Arial" panose="020B0604020202020204" pitchFamily="34" charset="0"/>
                        </a:rPr>
                        <a:t>Paño</a:t>
                      </a:r>
                      <a:r>
                        <a:rPr lang="es-ES" baseline="0" dirty="0">
                          <a:solidFill>
                            <a:schemeClr val="tx1"/>
                          </a:solidFill>
                          <a:latin typeface="Arial" panose="020B0604020202020204" pitchFamily="34" charset="0"/>
                          <a:cs typeface="Arial" panose="020B0604020202020204" pitchFamily="34" charset="0"/>
                        </a:rPr>
                        <a:t> y papel</a:t>
                      </a:r>
                      <a:endParaRPr lang="es-ES" dirty="0">
                        <a:solidFill>
                          <a:schemeClr val="tx1"/>
                        </a:solidFill>
                        <a:latin typeface="Arial" panose="020B0604020202020204" pitchFamily="34" charset="0"/>
                        <a:cs typeface="Arial" panose="020B0604020202020204" pitchFamily="34" charset="0"/>
                      </a:endParaRPr>
                    </a:p>
                  </a:txBody>
                  <a:tcPr anchor="ctr">
                    <a:solidFill>
                      <a:schemeClr val="bg2"/>
                    </a:solidFill>
                  </a:tcPr>
                </a:tc>
                <a:tc>
                  <a:txBody>
                    <a:bodyPr/>
                    <a:lstStyle/>
                    <a:p>
                      <a:pPr algn="ctr"/>
                      <a:r>
                        <a:rPr lang="es-ES" dirty="0">
                          <a:solidFill>
                            <a:schemeClr val="tx1"/>
                          </a:solidFill>
                          <a:latin typeface="Arial" panose="020B0604020202020204" pitchFamily="34" charset="0"/>
                          <a:cs typeface="Arial" panose="020B0604020202020204" pitchFamily="34" charset="0"/>
                        </a:rPr>
                        <a:t>Hasta 12 horas</a:t>
                      </a:r>
                    </a:p>
                  </a:txBody>
                  <a:tcPr anchor="ctr">
                    <a:solidFill>
                      <a:schemeClr val="bg2"/>
                    </a:solidFill>
                  </a:tcPr>
                </a:tc>
                <a:tc rowSpan="2">
                  <a:txBody>
                    <a:bodyPr/>
                    <a:lstStyle/>
                    <a:p>
                      <a:r>
                        <a:rPr lang="es-ES" b="1" dirty="0">
                          <a:solidFill>
                            <a:schemeClr val="tx1"/>
                          </a:solidFill>
                          <a:latin typeface="Arial" panose="020B0604020202020204" pitchFamily="34" charset="0"/>
                          <a:cs typeface="Arial" panose="020B0604020202020204" pitchFamily="34" charset="0"/>
                        </a:rPr>
                        <a:t>INFLUENZA A/B Y Virus</a:t>
                      </a:r>
                      <a:r>
                        <a:rPr lang="es-ES" b="1" baseline="0" dirty="0">
                          <a:solidFill>
                            <a:schemeClr val="tx1"/>
                          </a:solidFill>
                          <a:latin typeface="Arial" panose="020B0604020202020204" pitchFamily="34" charset="0"/>
                          <a:cs typeface="Arial" panose="020B0604020202020204" pitchFamily="34" charset="0"/>
                        </a:rPr>
                        <a:t> </a:t>
                      </a:r>
                      <a:r>
                        <a:rPr lang="es-ES" b="1" baseline="0" dirty="0" err="1">
                          <a:solidFill>
                            <a:schemeClr val="tx1"/>
                          </a:solidFill>
                          <a:latin typeface="Arial" panose="020B0604020202020204" pitchFamily="34" charset="0"/>
                          <a:cs typeface="Arial" panose="020B0604020202020204" pitchFamily="34" charset="0"/>
                        </a:rPr>
                        <a:t>Sincitial</a:t>
                      </a:r>
                      <a:r>
                        <a:rPr lang="es-ES" b="1" baseline="0" dirty="0">
                          <a:solidFill>
                            <a:schemeClr val="tx1"/>
                          </a:solidFill>
                          <a:latin typeface="Arial" panose="020B0604020202020204" pitchFamily="34" charset="0"/>
                          <a:cs typeface="Arial" panose="020B0604020202020204" pitchFamily="34" charset="0"/>
                        </a:rPr>
                        <a:t> Respiratorio (VSR)</a:t>
                      </a:r>
                      <a:endParaRPr lang="es-ES" b="1" dirty="0">
                        <a:solidFill>
                          <a:schemeClr val="tx1"/>
                        </a:solidFill>
                        <a:latin typeface="Arial" panose="020B0604020202020204" pitchFamily="34" charset="0"/>
                        <a:cs typeface="Arial" panose="020B0604020202020204" pitchFamily="34" charset="0"/>
                      </a:endParaRPr>
                    </a:p>
                    <a:p>
                      <a:r>
                        <a:rPr lang="es-ES" dirty="0" err="1">
                          <a:solidFill>
                            <a:schemeClr val="tx1"/>
                          </a:solidFill>
                          <a:latin typeface="Arial" panose="020B0604020202020204" pitchFamily="34" charset="0"/>
                          <a:cs typeface="Arial" panose="020B0604020202020204" pitchFamily="34" charset="0"/>
                        </a:rPr>
                        <a:t>Bean</a:t>
                      </a:r>
                      <a:r>
                        <a:rPr lang="es-ES" dirty="0">
                          <a:solidFill>
                            <a:schemeClr val="tx1"/>
                          </a:solidFill>
                          <a:latin typeface="Arial" panose="020B0604020202020204" pitchFamily="34" charset="0"/>
                          <a:cs typeface="Arial" panose="020B0604020202020204" pitchFamily="34" charset="0"/>
                        </a:rPr>
                        <a:t> y col. </a:t>
                      </a:r>
                      <a:r>
                        <a:rPr lang="es-ES" dirty="0" err="1">
                          <a:solidFill>
                            <a:schemeClr val="tx1"/>
                          </a:solidFill>
                          <a:latin typeface="Arial" panose="020B0604020202020204" pitchFamily="34" charset="0"/>
                          <a:cs typeface="Arial" panose="020B0604020202020204" pitchFamily="34" charset="0"/>
                        </a:rPr>
                        <a:t>Journal</a:t>
                      </a:r>
                      <a:r>
                        <a:rPr lang="es-ES" dirty="0">
                          <a:solidFill>
                            <a:schemeClr val="tx1"/>
                          </a:solidFill>
                          <a:latin typeface="Arial" panose="020B0604020202020204" pitchFamily="34" charset="0"/>
                          <a:cs typeface="Arial" panose="020B0604020202020204" pitchFamily="34" charset="0"/>
                        </a:rPr>
                        <a:t> of </a:t>
                      </a:r>
                      <a:r>
                        <a:rPr lang="es-ES" dirty="0" err="1">
                          <a:solidFill>
                            <a:schemeClr val="tx1"/>
                          </a:solidFill>
                          <a:latin typeface="Arial" panose="020B0604020202020204" pitchFamily="34" charset="0"/>
                          <a:cs typeface="Arial" panose="020B0604020202020204" pitchFamily="34" charset="0"/>
                        </a:rPr>
                        <a:t>Infectious</a:t>
                      </a:r>
                      <a:r>
                        <a:rPr lang="es-ES" dirty="0">
                          <a:solidFill>
                            <a:schemeClr val="tx1"/>
                          </a:solidFill>
                          <a:latin typeface="Arial" panose="020B0604020202020204" pitchFamily="34" charset="0"/>
                          <a:cs typeface="Arial" panose="020B0604020202020204" pitchFamily="34" charset="0"/>
                        </a:rPr>
                        <a:t> </a:t>
                      </a:r>
                      <a:r>
                        <a:rPr lang="es-ES" dirty="0" err="1">
                          <a:solidFill>
                            <a:schemeClr val="tx1"/>
                          </a:solidFill>
                          <a:latin typeface="Arial" panose="020B0604020202020204" pitchFamily="34" charset="0"/>
                          <a:cs typeface="Arial" panose="020B0604020202020204" pitchFamily="34" charset="0"/>
                        </a:rPr>
                        <a:t>Disease</a:t>
                      </a:r>
                      <a:r>
                        <a:rPr lang="es-ES" dirty="0">
                          <a:solidFill>
                            <a:schemeClr val="tx1"/>
                          </a:solidFill>
                          <a:latin typeface="Arial" panose="020B0604020202020204" pitchFamily="34" charset="0"/>
                          <a:cs typeface="Arial" panose="020B0604020202020204" pitchFamily="34" charset="0"/>
                        </a:rPr>
                        <a:t>, </a:t>
                      </a:r>
                      <a:r>
                        <a:rPr lang="es-ES" dirty="0" err="1">
                          <a:solidFill>
                            <a:schemeClr val="tx1"/>
                          </a:solidFill>
                          <a:latin typeface="Arial" panose="020B0604020202020204" pitchFamily="34" charset="0"/>
                          <a:cs typeface="Arial" panose="020B0604020202020204" pitchFamily="34" charset="0"/>
                        </a:rPr>
                        <a:t>Vol</a:t>
                      </a:r>
                      <a:r>
                        <a:rPr lang="es-ES" dirty="0">
                          <a:solidFill>
                            <a:schemeClr val="tx1"/>
                          </a:solidFill>
                          <a:latin typeface="Arial" panose="020B0604020202020204" pitchFamily="34" charset="0"/>
                          <a:cs typeface="Arial" panose="020B0604020202020204" pitchFamily="34" charset="0"/>
                        </a:rPr>
                        <a:t> 146-1982</a:t>
                      </a:r>
                    </a:p>
                  </a:txBody>
                  <a:tcPr anchor="ctr">
                    <a:solidFill>
                      <a:schemeClr val="bg2"/>
                    </a:solidFill>
                  </a:tcPr>
                </a:tc>
                <a:extLst>
                  <a:ext uri="{0D108BD9-81ED-4DB2-BD59-A6C34878D82A}">
                    <a16:rowId xmlns:a16="http://schemas.microsoft.com/office/drawing/2014/main" xmlns="" val="10006"/>
                  </a:ext>
                </a:extLst>
              </a:tr>
              <a:tr h="1303703">
                <a:tc>
                  <a:txBody>
                    <a:bodyPr/>
                    <a:lstStyle/>
                    <a:p>
                      <a:r>
                        <a:rPr lang="es-ES" dirty="0">
                          <a:solidFill>
                            <a:schemeClr val="tx1"/>
                          </a:solidFill>
                          <a:latin typeface="Arial" panose="020B0604020202020204" pitchFamily="34" charset="0"/>
                          <a:cs typeface="Arial" panose="020B0604020202020204" pitchFamily="34" charset="0"/>
                        </a:rPr>
                        <a:t>Manos</a:t>
                      </a:r>
                    </a:p>
                  </a:txBody>
                  <a:tcPr anchor="ctr">
                    <a:solidFill>
                      <a:schemeClr val="bg2"/>
                    </a:solidFill>
                  </a:tcPr>
                </a:tc>
                <a:tc>
                  <a:txBody>
                    <a:bodyPr/>
                    <a:lstStyle/>
                    <a:p>
                      <a:pPr algn="ctr"/>
                      <a:r>
                        <a:rPr lang="es-ES" dirty="0">
                          <a:solidFill>
                            <a:schemeClr val="tx1"/>
                          </a:solidFill>
                          <a:latin typeface="Arial" panose="020B0604020202020204" pitchFamily="34" charset="0"/>
                          <a:cs typeface="Arial" panose="020B0604020202020204" pitchFamily="34" charset="0"/>
                        </a:rPr>
                        <a:t>5 a 30</a:t>
                      </a:r>
                      <a:r>
                        <a:rPr lang="es-ES" baseline="0" dirty="0">
                          <a:solidFill>
                            <a:schemeClr val="tx1"/>
                          </a:solidFill>
                          <a:latin typeface="Arial" panose="020B0604020202020204" pitchFamily="34" charset="0"/>
                          <a:cs typeface="Arial" panose="020B0604020202020204" pitchFamily="34" charset="0"/>
                        </a:rPr>
                        <a:t> minutos</a:t>
                      </a:r>
                      <a:endParaRPr lang="es-ES" dirty="0">
                        <a:solidFill>
                          <a:schemeClr val="tx1"/>
                        </a:solidFill>
                        <a:latin typeface="Arial" panose="020B0604020202020204" pitchFamily="34" charset="0"/>
                        <a:cs typeface="Arial" panose="020B0604020202020204" pitchFamily="34" charset="0"/>
                      </a:endParaRPr>
                    </a:p>
                  </a:txBody>
                  <a:tcPr anchor="ctr">
                    <a:solidFill>
                      <a:schemeClr val="bg2"/>
                    </a:solidFill>
                  </a:tcPr>
                </a:tc>
                <a:tc vMerge="1">
                  <a:txBody>
                    <a:bodyPr/>
                    <a:lstStyle/>
                    <a:p>
                      <a:endParaRPr lang="es-ES" dirty="0"/>
                    </a:p>
                  </a:txBody>
                  <a:tcPr/>
                </a:tc>
                <a:extLst>
                  <a:ext uri="{0D108BD9-81ED-4DB2-BD59-A6C34878D82A}">
                    <a16:rowId xmlns:a16="http://schemas.microsoft.com/office/drawing/2014/main" xmlns="" val="10007"/>
                  </a:ext>
                </a:extLst>
              </a:tr>
            </a:tbl>
          </a:graphicData>
        </a:graphic>
      </p:graphicFrame>
      <p:sp>
        <p:nvSpPr>
          <p:cNvPr id="3" name="CuadroTexto 2"/>
          <p:cNvSpPr txBox="1"/>
          <p:nvPr/>
        </p:nvSpPr>
        <p:spPr>
          <a:xfrm>
            <a:off x="-19780" y="6570116"/>
            <a:ext cx="9115124" cy="307777"/>
          </a:xfrm>
          <a:prstGeom prst="rect">
            <a:avLst/>
          </a:prstGeom>
          <a:noFill/>
        </p:spPr>
        <p:txBody>
          <a:bodyPr wrap="square" rtlCol="0">
            <a:spAutoFit/>
          </a:bodyPr>
          <a:lstStyle/>
          <a:p>
            <a:pPr algn="ctr"/>
            <a:r>
              <a:rPr lang="es-ES" sz="1400" dirty="0" smtClean="0"/>
              <a:t>Colaboración revisión bibliográfica: Red de internos voluntarios del Paraguay</a:t>
            </a:r>
            <a:endParaRPr lang="es-ES" sz="1400" dirty="0"/>
          </a:p>
        </p:txBody>
      </p:sp>
      <p:pic>
        <p:nvPicPr>
          <p:cNvPr id="5" name="Picture 4"/>
          <p:cNvPicPr/>
          <p:nvPr/>
        </p:nvPicPr>
        <p:blipFill rotWithShape="1">
          <a:blip r:embed="rId3" cstate="print"/>
          <a:srcRect l="95257"/>
          <a:stretch/>
        </p:blipFill>
        <p:spPr bwMode="auto">
          <a:xfrm>
            <a:off x="8643638" y="-5058"/>
            <a:ext cx="500362" cy="1084695"/>
          </a:xfrm>
          <a:prstGeom prst="rect">
            <a:avLst/>
          </a:prstGeom>
          <a:ln>
            <a:noFill/>
          </a:ln>
          <a:extLst>
            <a:ext uri="{53640926-AAD7-44D8-BBD7-CCE9431645EC}">
              <a14:shadowObscured xmlns:a14="http://schemas.microsoft.com/office/drawing/2010/main" xmlns=""/>
            </a:ext>
          </a:extLst>
        </p:spPr>
      </p:pic>
      <p:pic>
        <p:nvPicPr>
          <p:cNvPr id="6" name="Picture 5"/>
          <p:cNvPicPr/>
          <p:nvPr/>
        </p:nvPicPr>
        <p:blipFill rotWithShape="1">
          <a:blip r:embed="rId3" cstate="print"/>
          <a:srcRect l="-475" t="1320" r="88409" b="-1170"/>
          <a:stretch/>
        </p:blipFill>
        <p:spPr>
          <a:xfrm>
            <a:off x="-19780" y="-5058"/>
            <a:ext cx="1272898" cy="1083068"/>
          </a:xfrm>
          <a:prstGeom prst="rect">
            <a:avLst/>
          </a:prstGeom>
        </p:spPr>
      </p:pic>
    </p:spTree>
    <p:extLst>
      <p:ext uri="{BB962C8B-B14F-4D97-AF65-F5344CB8AC3E}">
        <p14:creationId xmlns:p14="http://schemas.microsoft.com/office/powerpoint/2010/main" xmlns="" val="2818454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Título"/>
          <p:cNvSpPr txBox="1">
            <a:spLocks/>
          </p:cNvSpPr>
          <p:nvPr/>
        </p:nvSpPr>
        <p:spPr>
          <a:xfrm>
            <a:off x="1052945" y="170898"/>
            <a:ext cx="7689273" cy="1008062"/>
          </a:xfrm>
          <a:prstGeom prst="rect">
            <a:avLst/>
          </a:prstGeom>
        </p:spPr>
        <p:txBody>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ES" altLang="es-ES" sz="2800" b="1" i="0" u="none" strike="noStrike" kern="1200" cap="none" spc="0" normalizeH="0" baseline="0" noProof="0" dirty="0" smtClean="0">
                <a:ln>
                  <a:noFill/>
                </a:ln>
                <a:effectLst/>
                <a:uLnTx/>
                <a:uFillTx/>
                <a:latin typeface="Arial Black" panose="020B0A04020102020204" pitchFamily="34" charset="0"/>
                <a:ea typeface="+mj-ea"/>
                <a:cs typeface="+mj-cs"/>
              </a:rPr>
              <a:t>Clasificación de las áreas de limpieza</a:t>
            </a:r>
            <a:endParaRPr kumimoji="0" lang="es-ES" altLang="es-ES" sz="2800" b="1" i="0" u="none" strike="noStrike" kern="1200" cap="none" spc="0" normalizeH="0" baseline="0" noProof="0" dirty="0">
              <a:ln>
                <a:noFill/>
              </a:ln>
              <a:effectLst/>
              <a:uLnTx/>
              <a:uFillTx/>
              <a:latin typeface="Arial Black" panose="020B0A04020102020204" pitchFamily="34" charset="0"/>
              <a:ea typeface="+mj-ea"/>
              <a:cs typeface="+mj-cs"/>
            </a:endParaRPr>
          </a:p>
        </p:txBody>
      </p:sp>
      <p:pic>
        <p:nvPicPr>
          <p:cNvPr id="6" name="Picture 5"/>
          <p:cNvPicPr/>
          <p:nvPr/>
        </p:nvPicPr>
        <p:blipFill rotWithShape="1">
          <a:blip r:embed="rId2" cstate="print"/>
          <a:srcRect l="95257"/>
          <a:stretch/>
        </p:blipFill>
        <p:spPr bwMode="auto">
          <a:xfrm>
            <a:off x="8643638" y="-5058"/>
            <a:ext cx="500362" cy="1084695"/>
          </a:xfrm>
          <a:prstGeom prst="rect">
            <a:avLst/>
          </a:prstGeom>
          <a:ln>
            <a:noFill/>
          </a:ln>
          <a:extLst>
            <a:ext uri="{53640926-AAD7-44D8-BBD7-CCE9431645EC}">
              <a14:shadowObscured xmlns:a14="http://schemas.microsoft.com/office/drawing/2010/main" xmlns=""/>
            </a:ext>
          </a:extLst>
        </p:spPr>
      </p:pic>
      <p:pic>
        <p:nvPicPr>
          <p:cNvPr id="7" name="Picture 6"/>
          <p:cNvPicPr/>
          <p:nvPr/>
        </p:nvPicPr>
        <p:blipFill rotWithShape="1">
          <a:blip r:embed="rId2" cstate="print"/>
          <a:srcRect l="-475" t="1320" r="88409" b="-1170"/>
          <a:stretch/>
        </p:blipFill>
        <p:spPr>
          <a:xfrm>
            <a:off x="-19780" y="-5058"/>
            <a:ext cx="1272898" cy="1083068"/>
          </a:xfrm>
          <a:prstGeom prst="rect">
            <a:avLst/>
          </a:prstGeom>
        </p:spPr>
      </p:pic>
      <p:sp>
        <p:nvSpPr>
          <p:cNvPr id="2" name="Rounded Rectangle 1"/>
          <p:cNvSpPr/>
          <p:nvPr/>
        </p:nvSpPr>
        <p:spPr>
          <a:xfrm>
            <a:off x="325149" y="2016700"/>
            <a:ext cx="2518064" cy="4418073"/>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buFontTx/>
              <a:buChar char="-"/>
            </a:pPr>
            <a:r>
              <a:rPr lang="es-ES" dirty="0" smtClean="0">
                <a:solidFill>
                  <a:schemeClr val="tx1"/>
                </a:solidFill>
                <a:latin typeface="Arial" panose="020B0604020202020204" pitchFamily="34" charset="0"/>
                <a:cs typeface="Arial" panose="020B0604020202020204" pitchFamily="34" charset="0"/>
              </a:rPr>
              <a:t>Quirófanos</a:t>
            </a:r>
          </a:p>
          <a:p>
            <a:pPr marL="285750" lvl="0" indent="-285750">
              <a:buFontTx/>
              <a:buChar char="-"/>
            </a:pPr>
            <a:r>
              <a:rPr lang="es-ES" dirty="0" smtClean="0">
                <a:solidFill>
                  <a:schemeClr val="tx1"/>
                </a:solidFill>
                <a:latin typeface="Arial" panose="020B0604020202020204" pitchFamily="34" charset="0"/>
                <a:cs typeface="Arial" panose="020B0604020202020204" pitchFamily="34" charset="0"/>
              </a:rPr>
              <a:t>Laboratorio</a:t>
            </a:r>
          </a:p>
          <a:p>
            <a:pPr marL="285750" lvl="0" indent="-285750">
              <a:buFontTx/>
              <a:buChar char="-"/>
            </a:pPr>
            <a:r>
              <a:rPr lang="es-ES" dirty="0" smtClean="0">
                <a:solidFill>
                  <a:schemeClr val="tx1"/>
                </a:solidFill>
                <a:latin typeface="Arial" panose="020B0604020202020204" pitchFamily="34" charset="0"/>
                <a:cs typeface="Arial" panose="020B0604020202020204" pitchFamily="34" charset="0"/>
              </a:rPr>
              <a:t>Banco </a:t>
            </a:r>
            <a:r>
              <a:rPr lang="es-ES" dirty="0">
                <a:solidFill>
                  <a:schemeClr val="tx1"/>
                </a:solidFill>
                <a:latin typeface="Arial" panose="020B0604020202020204" pitchFamily="34" charset="0"/>
                <a:cs typeface="Arial" panose="020B0604020202020204" pitchFamily="34" charset="0"/>
              </a:rPr>
              <a:t>de </a:t>
            </a:r>
            <a:r>
              <a:rPr lang="es-ES" dirty="0" smtClean="0">
                <a:solidFill>
                  <a:schemeClr val="tx1"/>
                </a:solidFill>
                <a:latin typeface="Arial" panose="020B0604020202020204" pitchFamily="34" charset="0"/>
                <a:cs typeface="Arial" panose="020B0604020202020204" pitchFamily="34" charset="0"/>
              </a:rPr>
              <a:t>sangre</a:t>
            </a:r>
          </a:p>
          <a:p>
            <a:pPr marL="285750" lvl="0" indent="-285750">
              <a:buFontTx/>
              <a:buChar char="-"/>
            </a:pPr>
            <a:r>
              <a:rPr lang="es-ES" dirty="0" smtClean="0">
                <a:solidFill>
                  <a:schemeClr val="tx1"/>
                </a:solidFill>
                <a:latin typeface="Arial" panose="020B0604020202020204" pitchFamily="34" charset="0"/>
                <a:cs typeface="Arial" panose="020B0604020202020204" pitchFamily="34" charset="0"/>
              </a:rPr>
              <a:t>Hospitalización</a:t>
            </a:r>
          </a:p>
          <a:p>
            <a:pPr marL="285750" lvl="0" indent="-285750">
              <a:buFontTx/>
              <a:buChar char="-"/>
            </a:pPr>
            <a:r>
              <a:rPr lang="es-ES" dirty="0" smtClean="0">
                <a:solidFill>
                  <a:schemeClr val="tx1"/>
                </a:solidFill>
                <a:latin typeface="Arial" panose="020B0604020202020204" pitchFamily="34" charset="0"/>
                <a:cs typeface="Arial" panose="020B0604020202020204" pitchFamily="34" charset="0"/>
              </a:rPr>
              <a:t>Urgencias </a:t>
            </a:r>
            <a:endParaRPr lang="es-ES" dirty="0">
              <a:solidFill>
                <a:schemeClr val="tx1"/>
              </a:solidFill>
              <a:latin typeface="Arial" panose="020B0604020202020204" pitchFamily="34" charset="0"/>
              <a:cs typeface="Arial" panose="020B0604020202020204" pitchFamily="34" charset="0"/>
            </a:endParaRPr>
          </a:p>
          <a:p>
            <a:pPr marL="285750" lvl="0" indent="-285750">
              <a:buFontTx/>
              <a:buChar char="-"/>
            </a:pPr>
            <a:r>
              <a:rPr lang="es-ES" dirty="0" smtClean="0">
                <a:solidFill>
                  <a:schemeClr val="tx1"/>
                </a:solidFill>
                <a:latin typeface="Arial" panose="020B0604020202020204" pitchFamily="34" charset="0"/>
                <a:cs typeface="Arial" panose="020B0604020202020204" pitchFamily="34" charset="0"/>
              </a:rPr>
              <a:t>Cuidados críticos</a:t>
            </a:r>
          </a:p>
          <a:p>
            <a:pPr marL="285750" lvl="0" indent="-285750">
              <a:buFontTx/>
              <a:buChar char="-"/>
            </a:pPr>
            <a:r>
              <a:rPr lang="es-ES" altLang="es-ES_tradnl" b="1" dirty="0" smtClean="0">
                <a:solidFill>
                  <a:schemeClr val="tx1"/>
                </a:solidFill>
                <a:latin typeface="Arial" panose="020B0604020202020204" pitchFamily="34" charset="0"/>
                <a:cs typeface="Arial" panose="020B0604020202020204" pitchFamily="34" charset="0"/>
              </a:rPr>
              <a:t>Albergues </a:t>
            </a:r>
            <a:r>
              <a:rPr lang="es-ES" altLang="es-ES_tradnl" b="1" dirty="0">
                <a:solidFill>
                  <a:schemeClr val="tx1"/>
                </a:solidFill>
                <a:latin typeface="Arial" panose="020B0604020202020204" pitchFamily="34" charset="0"/>
                <a:cs typeface="Arial" panose="020B0604020202020204" pitchFamily="34" charset="0"/>
              </a:rPr>
              <a:t>y sala de internaciones  con pacientes COVID-19 positivo</a:t>
            </a:r>
            <a:endParaRPr lang="es-ES" dirty="0">
              <a:solidFill>
                <a:schemeClr val="tx1"/>
              </a:solidFill>
              <a:latin typeface="Arial" panose="020B0604020202020204" pitchFamily="34" charset="0"/>
              <a:cs typeface="Arial" panose="020B0604020202020204" pitchFamily="34" charset="0"/>
            </a:endParaRPr>
          </a:p>
          <a:p>
            <a:pPr algn="ctr"/>
            <a:endParaRPr lang="es-PY" dirty="0"/>
          </a:p>
        </p:txBody>
      </p:sp>
      <p:sp>
        <p:nvSpPr>
          <p:cNvPr id="8" name="Rounded Rectangle 7"/>
          <p:cNvSpPr/>
          <p:nvPr/>
        </p:nvSpPr>
        <p:spPr>
          <a:xfrm>
            <a:off x="3202998" y="2016699"/>
            <a:ext cx="2540578" cy="4418073"/>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buFontTx/>
              <a:buChar char="-"/>
            </a:pPr>
            <a:r>
              <a:rPr lang="es-ES" dirty="0" smtClean="0">
                <a:solidFill>
                  <a:schemeClr val="tx1"/>
                </a:solidFill>
                <a:latin typeface="Arial" panose="020B0604020202020204" pitchFamily="34" charset="0"/>
                <a:cs typeface="Arial" panose="020B0604020202020204" pitchFamily="34" charset="0"/>
              </a:rPr>
              <a:t>Salas </a:t>
            </a:r>
            <a:r>
              <a:rPr lang="es-ES" dirty="0">
                <a:solidFill>
                  <a:schemeClr val="tx1"/>
                </a:solidFill>
                <a:latin typeface="Arial" panose="020B0604020202020204" pitchFamily="34" charset="0"/>
                <a:cs typeface="Arial" panose="020B0604020202020204" pitchFamily="34" charset="0"/>
              </a:rPr>
              <a:t>de internados de pacientes sin </a:t>
            </a:r>
            <a:r>
              <a:rPr lang="es-ES" dirty="0" smtClean="0">
                <a:solidFill>
                  <a:schemeClr val="tx1"/>
                </a:solidFill>
                <a:latin typeface="Arial" panose="020B0604020202020204" pitchFamily="34" charset="0"/>
                <a:cs typeface="Arial" panose="020B0604020202020204" pitchFamily="34" charset="0"/>
              </a:rPr>
              <a:t>infecciones.</a:t>
            </a:r>
          </a:p>
          <a:p>
            <a:pPr marL="285750" lvl="0" indent="-285750">
              <a:buFontTx/>
              <a:buChar char="-"/>
            </a:pPr>
            <a:r>
              <a:rPr lang="es-ES" dirty="0" smtClean="0">
                <a:solidFill>
                  <a:schemeClr val="tx1"/>
                </a:solidFill>
                <a:latin typeface="Arial" panose="020B0604020202020204" pitchFamily="34" charset="0"/>
                <a:cs typeface="Arial" panose="020B0604020202020204" pitchFamily="34" charset="0"/>
              </a:rPr>
              <a:t>Áreas comunes.</a:t>
            </a:r>
          </a:p>
          <a:p>
            <a:pPr marL="285750" lvl="0" indent="-285750">
              <a:buFontTx/>
              <a:buChar char="-"/>
            </a:pPr>
            <a:r>
              <a:rPr lang="es-ES" dirty="0" smtClean="0">
                <a:solidFill>
                  <a:schemeClr val="tx1"/>
                </a:solidFill>
                <a:latin typeface="Arial" panose="020B0604020202020204" pitchFamily="34" charset="0"/>
                <a:cs typeface="Arial" panose="020B0604020202020204" pitchFamily="34" charset="0"/>
              </a:rPr>
              <a:t>Enfermerías.</a:t>
            </a:r>
          </a:p>
          <a:p>
            <a:pPr marL="285750" lvl="0" indent="-285750">
              <a:buFontTx/>
              <a:buChar char="-"/>
            </a:pPr>
            <a:r>
              <a:rPr lang="es-ES" b="1" dirty="0" smtClean="0">
                <a:solidFill>
                  <a:schemeClr val="tx1"/>
                </a:solidFill>
                <a:latin typeface="Arial" panose="020B0604020202020204" pitchFamily="34" charset="0"/>
                <a:cs typeface="Arial" panose="020B0604020202020204" pitchFamily="34" charset="0"/>
              </a:rPr>
              <a:t>Consultorios ambulatorios.</a:t>
            </a:r>
          </a:p>
          <a:p>
            <a:pPr marL="285750" lvl="0" indent="-285750">
              <a:buFontTx/>
              <a:buChar char="-"/>
            </a:pPr>
            <a:r>
              <a:rPr lang="es-ES" dirty="0" smtClean="0">
                <a:solidFill>
                  <a:schemeClr val="tx1"/>
                </a:solidFill>
                <a:latin typeface="Arial" panose="020B0604020202020204" pitchFamily="34" charset="0"/>
                <a:cs typeface="Arial" panose="020B0604020202020204" pitchFamily="34" charset="0"/>
              </a:rPr>
              <a:t>Baños.</a:t>
            </a:r>
          </a:p>
          <a:p>
            <a:pPr marL="285750" lvl="0" indent="-285750">
              <a:buFontTx/>
              <a:buChar char="-"/>
            </a:pPr>
            <a:r>
              <a:rPr lang="es-ES" dirty="0" smtClean="0">
                <a:solidFill>
                  <a:schemeClr val="tx1"/>
                </a:solidFill>
                <a:latin typeface="Arial" panose="020B0604020202020204" pitchFamily="34" charset="0"/>
                <a:cs typeface="Arial" panose="020B0604020202020204" pitchFamily="34" charset="0"/>
              </a:rPr>
              <a:t>Ascensores.</a:t>
            </a:r>
          </a:p>
          <a:p>
            <a:pPr marL="285750" lvl="0" indent="-285750">
              <a:buFontTx/>
              <a:buChar char="-"/>
            </a:pPr>
            <a:r>
              <a:rPr lang="es-ES" dirty="0" smtClean="0">
                <a:solidFill>
                  <a:schemeClr val="tx1"/>
                </a:solidFill>
                <a:latin typeface="Arial" panose="020B0604020202020204" pitchFamily="34" charset="0"/>
                <a:cs typeface="Arial" panose="020B0604020202020204" pitchFamily="34" charset="0"/>
              </a:rPr>
              <a:t>Pasillos.</a:t>
            </a:r>
          </a:p>
          <a:p>
            <a:pPr marL="285750" lvl="0" indent="-285750">
              <a:buFontTx/>
              <a:buChar char="-"/>
            </a:pPr>
            <a:r>
              <a:rPr lang="es-ES" dirty="0" smtClean="0">
                <a:solidFill>
                  <a:schemeClr val="tx1"/>
                </a:solidFill>
                <a:latin typeface="Arial" panose="020B0604020202020204" pitchFamily="34" charset="0"/>
                <a:cs typeface="Arial" panose="020B0604020202020204" pitchFamily="34" charset="0"/>
              </a:rPr>
              <a:t>Vestidores.</a:t>
            </a:r>
          </a:p>
          <a:p>
            <a:pPr marL="285750" lvl="0" indent="-285750">
              <a:buFontTx/>
              <a:buChar char="-"/>
            </a:pPr>
            <a:r>
              <a:rPr lang="es-ES" dirty="0" smtClean="0">
                <a:solidFill>
                  <a:schemeClr val="tx1"/>
                </a:solidFill>
                <a:latin typeface="Arial" panose="020B0604020202020204" pitchFamily="34" charset="0"/>
                <a:cs typeface="Arial" panose="020B0604020202020204" pitchFamily="34" charset="0"/>
              </a:rPr>
              <a:t>Estar médico. </a:t>
            </a:r>
            <a:endParaRPr lang="es-ES" dirty="0">
              <a:solidFill>
                <a:schemeClr val="tx1"/>
              </a:solidFill>
              <a:latin typeface="Arial" panose="020B0604020202020204" pitchFamily="34" charset="0"/>
              <a:cs typeface="Arial" panose="020B0604020202020204" pitchFamily="34" charset="0"/>
            </a:endParaRPr>
          </a:p>
        </p:txBody>
      </p:sp>
      <p:sp>
        <p:nvSpPr>
          <p:cNvPr id="9" name="Rounded Rectangle 8"/>
          <p:cNvSpPr/>
          <p:nvPr/>
        </p:nvSpPr>
        <p:spPr>
          <a:xfrm>
            <a:off x="6103361" y="2016699"/>
            <a:ext cx="2568587" cy="4418073"/>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buFontTx/>
              <a:buChar char="-"/>
            </a:pPr>
            <a:r>
              <a:rPr lang="es-ES" dirty="0" smtClean="0">
                <a:solidFill>
                  <a:schemeClr val="tx1"/>
                </a:solidFill>
                <a:latin typeface="Arial" panose="020B0604020202020204" pitchFamily="34" charset="0"/>
                <a:cs typeface="Arial" panose="020B0604020202020204" pitchFamily="34" charset="0"/>
              </a:rPr>
              <a:t>Oficinas gerenciales.</a:t>
            </a:r>
            <a:endParaRPr lang="es-ES" dirty="0">
              <a:solidFill>
                <a:schemeClr val="tx1"/>
              </a:solidFill>
              <a:latin typeface="Arial" panose="020B0604020202020204" pitchFamily="34" charset="0"/>
              <a:cs typeface="Arial" panose="020B0604020202020204" pitchFamily="34" charset="0"/>
            </a:endParaRPr>
          </a:p>
          <a:p>
            <a:pPr marL="285750" lvl="0" indent="-285750">
              <a:buFontTx/>
              <a:buChar char="-"/>
            </a:pPr>
            <a:r>
              <a:rPr lang="es-ES" dirty="0" smtClean="0">
                <a:solidFill>
                  <a:schemeClr val="tx1"/>
                </a:solidFill>
                <a:latin typeface="Arial" panose="020B0604020202020204" pitchFamily="34" charset="0"/>
                <a:cs typeface="Arial" panose="020B0604020202020204" pitchFamily="34" charset="0"/>
              </a:rPr>
              <a:t>Áreas </a:t>
            </a:r>
            <a:r>
              <a:rPr lang="es-ES" dirty="0">
                <a:solidFill>
                  <a:schemeClr val="tx1"/>
                </a:solidFill>
                <a:latin typeface="Arial" panose="020B0604020202020204" pitchFamily="34" charset="0"/>
                <a:cs typeface="Arial" panose="020B0604020202020204" pitchFamily="34" charset="0"/>
              </a:rPr>
              <a:t>dentro de los establecimientos de salud no ocupados por pacientes y donde no se realizan procedimientos generadores de </a:t>
            </a:r>
            <a:r>
              <a:rPr lang="es-ES" dirty="0" smtClean="0">
                <a:solidFill>
                  <a:schemeClr val="tx1"/>
                </a:solidFill>
                <a:latin typeface="Arial" panose="020B0604020202020204" pitchFamily="34" charset="0"/>
                <a:cs typeface="Arial" panose="020B0604020202020204" pitchFamily="34" charset="0"/>
              </a:rPr>
              <a:t>aerosoles.</a:t>
            </a:r>
          </a:p>
          <a:p>
            <a:pPr marL="285750" lvl="0" indent="-285750">
              <a:buFontTx/>
              <a:buChar char="-"/>
            </a:pPr>
            <a:r>
              <a:rPr lang="es-ES" dirty="0">
                <a:solidFill>
                  <a:schemeClr val="tx1"/>
                </a:solidFill>
                <a:latin typeface="Arial" panose="020B0604020202020204" pitchFamily="34" charset="0"/>
                <a:cs typeface="Arial" panose="020B0604020202020204" pitchFamily="34" charset="0"/>
              </a:rPr>
              <a:t>O</a:t>
            </a:r>
            <a:r>
              <a:rPr lang="es-ES" dirty="0" smtClean="0">
                <a:solidFill>
                  <a:schemeClr val="tx1"/>
                </a:solidFill>
                <a:latin typeface="Arial" panose="020B0604020202020204" pitchFamily="34" charset="0"/>
                <a:cs typeface="Arial" panose="020B0604020202020204" pitchFamily="34" charset="0"/>
              </a:rPr>
              <a:t>ficinas administrativas.</a:t>
            </a:r>
            <a:r>
              <a:rPr lang="es-ES" dirty="0">
                <a:solidFill>
                  <a:schemeClr val="tx1"/>
                </a:solidFill>
                <a:latin typeface="Arial" panose="020B0604020202020204" pitchFamily="34" charset="0"/>
                <a:cs typeface="Arial" panose="020B0604020202020204" pitchFamily="34" charset="0"/>
              </a:rPr>
              <a:t> </a:t>
            </a:r>
          </a:p>
        </p:txBody>
      </p:sp>
      <p:sp>
        <p:nvSpPr>
          <p:cNvPr id="3" name="Rounded Rectangle 2"/>
          <p:cNvSpPr/>
          <p:nvPr/>
        </p:nvSpPr>
        <p:spPr>
          <a:xfrm>
            <a:off x="325149" y="1285641"/>
            <a:ext cx="2518064" cy="731059"/>
          </a:xfrm>
          <a:prstGeom prst="round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PY" sz="2000" dirty="0" smtClean="0">
                <a:solidFill>
                  <a:schemeClr val="tx1"/>
                </a:solidFill>
                <a:latin typeface="Arial Black" panose="020B0A04020102020204" pitchFamily="34" charset="0"/>
              </a:rPr>
              <a:t>Crítica</a:t>
            </a:r>
            <a:endParaRPr lang="es-PY" sz="2000" dirty="0">
              <a:solidFill>
                <a:schemeClr val="tx1"/>
              </a:solidFill>
              <a:latin typeface="Arial Black" panose="020B0A04020102020204" pitchFamily="34" charset="0"/>
            </a:endParaRPr>
          </a:p>
        </p:txBody>
      </p:sp>
      <p:sp>
        <p:nvSpPr>
          <p:cNvPr id="10" name="Rounded Rectangle 9"/>
          <p:cNvSpPr/>
          <p:nvPr/>
        </p:nvSpPr>
        <p:spPr>
          <a:xfrm>
            <a:off x="3225512" y="1285641"/>
            <a:ext cx="2518064" cy="731059"/>
          </a:xfrm>
          <a:prstGeom prst="round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PY" sz="2000" dirty="0" smtClean="0">
                <a:solidFill>
                  <a:schemeClr val="tx1"/>
                </a:solidFill>
                <a:latin typeface="Arial Black" panose="020B0A04020102020204" pitchFamily="34" charset="0"/>
              </a:rPr>
              <a:t>Semicrítica</a:t>
            </a:r>
            <a:endParaRPr lang="es-PY" sz="2000" dirty="0">
              <a:solidFill>
                <a:schemeClr val="tx1"/>
              </a:solidFill>
              <a:latin typeface="Arial Black" panose="020B0A04020102020204" pitchFamily="34" charset="0"/>
            </a:endParaRPr>
          </a:p>
        </p:txBody>
      </p:sp>
      <p:sp>
        <p:nvSpPr>
          <p:cNvPr id="11" name="Rounded Rectangle 10"/>
          <p:cNvSpPr/>
          <p:nvPr/>
        </p:nvSpPr>
        <p:spPr>
          <a:xfrm>
            <a:off x="6128622" y="1285641"/>
            <a:ext cx="2518064" cy="731059"/>
          </a:xfrm>
          <a:prstGeom prst="round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PY" sz="2000" dirty="0" smtClean="0">
                <a:solidFill>
                  <a:schemeClr val="tx1"/>
                </a:solidFill>
                <a:latin typeface="Arial Black" panose="020B0A04020102020204" pitchFamily="34" charset="0"/>
              </a:rPr>
              <a:t>No crítica</a:t>
            </a:r>
            <a:endParaRPr lang="es-PY" sz="2000" dirty="0">
              <a:solidFill>
                <a:schemeClr val="tx1"/>
              </a:solidFill>
              <a:latin typeface="Arial Black" panose="020B0A040201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Título"/>
          <p:cNvSpPr txBox="1">
            <a:spLocks/>
          </p:cNvSpPr>
          <p:nvPr/>
        </p:nvSpPr>
        <p:spPr>
          <a:xfrm>
            <a:off x="176731" y="68902"/>
            <a:ext cx="8565487" cy="1078010"/>
          </a:xfrm>
          <a:prstGeom prst="rect">
            <a:avLst/>
          </a:prstGeom>
        </p:spPr>
        <p:txBody>
          <a:bodyPr/>
          <a:lstStyle/>
          <a:p>
            <a:pPr lvl="0" algn="ctr" defTabSz="457200" fontAlgn="auto">
              <a:spcAft>
                <a:spcPts val="0"/>
              </a:spcAft>
            </a:pPr>
            <a:r>
              <a:rPr kumimoji="0" lang="es-ES" altLang="es-ES" sz="3000" b="1" i="0" u="none" strike="noStrike" kern="1200" cap="none" spc="0" normalizeH="0" baseline="0" noProof="0" dirty="0" smtClean="0">
                <a:ln>
                  <a:noFill/>
                </a:ln>
                <a:effectLst/>
                <a:uLnTx/>
                <a:uFillTx/>
                <a:latin typeface="Arial Black" panose="020B0A04020102020204" pitchFamily="34" charset="0"/>
                <a:ea typeface="+mj-ea"/>
                <a:cs typeface="Calibri" pitchFamily="34" charset="0"/>
              </a:rPr>
              <a:t>      Principios básicos de limpieza </a:t>
            </a:r>
          </a:p>
          <a:p>
            <a:pPr lvl="0" algn="ctr" defTabSz="457200" fontAlgn="auto">
              <a:spcAft>
                <a:spcPts val="0"/>
              </a:spcAft>
            </a:pPr>
            <a:r>
              <a:rPr lang="es-ES" altLang="es-ES" sz="3000" b="1" noProof="0" dirty="0" smtClean="0">
                <a:latin typeface="Arial Black" panose="020B0A04020102020204" pitchFamily="34" charset="0"/>
                <a:cs typeface="Calibri" pitchFamily="34" charset="0"/>
              </a:rPr>
              <a:t>Orden</a:t>
            </a:r>
            <a:r>
              <a:rPr lang="es-ES" altLang="es-ES_tradnl" sz="3000" b="1" dirty="0" smtClean="0">
                <a:latin typeface="Arial Black" panose="020B0A04020102020204" pitchFamily="34" charset="0"/>
                <a:cs typeface="Calibri" pitchFamily="34" charset="0"/>
              </a:rPr>
              <a:t> a seguir</a:t>
            </a:r>
            <a:endParaRPr kumimoji="0" lang="es-ES" altLang="es-ES" sz="3000" b="1" i="0" u="none" strike="noStrike" kern="1200" cap="none" spc="0" normalizeH="0" baseline="0" noProof="0" dirty="0">
              <a:ln>
                <a:noFill/>
              </a:ln>
              <a:effectLst/>
              <a:uLnTx/>
              <a:uFillTx/>
              <a:latin typeface="Arial Black" panose="020B0A04020102020204" pitchFamily="34" charset="0"/>
              <a:ea typeface="+mj-ea"/>
              <a:cs typeface="Calibri" pitchFamily="34" charset="0"/>
            </a:endParaRPr>
          </a:p>
        </p:txBody>
      </p:sp>
      <p:sp>
        <p:nvSpPr>
          <p:cNvPr id="3" name="Rectangle 5">
            <a:extLst>
              <a:ext uri="{FF2B5EF4-FFF2-40B4-BE49-F238E27FC236}">
                <a16:creationId xmlns:a16="http://schemas.microsoft.com/office/drawing/2014/main" xmlns="" id="{FD8C71DE-8819-4DE3-AC4E-D58068187DED}"/>
              </a:ext>
            </a:extLst>
          </p:cNvPr>
          <p:cNvSpPr>
            <a:spLocks noChangeArrowheads="1"/>
          </p:cNvSpPr>
          <p:nvPr/>
        </p:nvSpPr>
        <p:spPr bwMode="auto">
          <a:xfrm>
            <a:off x="176731" y="1215813"/>
            <a:ext cx="8717088" cy="5370897"/>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marL="457200" indent="-457200" algn="just" eaLnBrk="1" hangingPunct="1">
              <a:lnSpc>
                <a:spcPct val="80000"/>
              </a:lnSpc>
              <a:spcBef>
                <a:spcPct val="20000"/>
              </a:spcBef>
              <a:buSzPct val="100000"/>
              <a:buFont typeface="+mj-lt"/>
              <a:buAutoNum type="arabicPeriod"/>
            </a:pPr>
            <a:r>
              <a:rPr lang="es-ES_tradnl" altLang="es-ES_tradnl" sz="2000" dirty="0" smtClean="0">
                <a:latin typeface="Arial" panose="020B0604020202020204" pitchFamily="34" charset="0"/>
                <a:cs typeface="Arial" panose="020B0604020202020204" pitchFamily="34" charset="0"/>
              </a:rPr>
              <a:t>Desde las zonas </a:t>
            </a:r>
            <a:r>
              <a:rPr lang="es-ES_tradnl" altLang="es-ES_tradnl" sz="2000" dirty="0">
                <a:latin typeface="Arial" panose="020B0604020202020204" pitchFamily="34" charset="0"/>
                <a:cs typeface="Arial" panose="020B0604020202020204" pitchFamily="34" charset="0"/>
              </a:rPr>
              <a:t>menos sucias, progresando a las más </a:t>
            </a:r>
            <a:r>
              <a:rPr lang="es-ES_tradnl" altLang="es-ES_tradnl" sz="2000" dirty="0" smtClean="0">
                <a:latin typeface="Arial" panose="020B0604020202020204" pitchFamily="34" charset="0"/>
                <a:cs typeface="Arial" panose="020B0604020202020204" pitchFamily="34" charset="0"/>
              </a:rPr>
              <a:t>sucias y desde </a:t>
            </a:r>
            <a:r>
              <a:rPr lang="es-ES_tradnl" altLang="es-ES_tradnl" sz="2000" dirty="0">
                <a:latin typeface="Arial" panose="020B0604020202020204" pitchFamily="34" charset="0"/>
                <a:cs typeface="Arial" panose="020B0604020202020204" pitchFamily="34" charset="0"/>
              </a:rPr>
              <a:t>zonas más altas progresando a las más bajas </a:t>
            </a:r>
            <a:r>
              <a:rPr lang="es-ES_tradnl" altLang="es-ES_tradnl" sz="2000" dirty="0" smtClean="0">
                <a:latin typeface="Arial" panose="020B0604020202020204" pitchFamily="34" charset="0"/>
                <a:cs typeface="Arial" panose="020B0604020202020204" pitchFamily="34" charset="0"/>
                <a:sym typeface="Wingdings" panose="05000000000000000000" pitchFamily="2" charset="2"/>
              </a:rPr>
              <a:t> utilizar </a:t>
            </a:r>
            <a:r>
              <a:rPr lang="es-ES_tradnl" altLang="es-ES_tradnl" sz="2000" dirty="0">
                <a:latin typeface="Arial" panose="020B0604020202020204" pitchFamily="34" charset="0"/>
                <a:cs typeface="Arial" panose="020B0604020202020204" pitchFamily="34" charset="0"/>
                <a:sym typeface="Wingdings" panose="05000000000000000000" pitchFamily="2" charset="2"/>
              </a:rPr>
              <a:t>paño embebido con la solución para no dispersar </a:t>
            </a:r>
            <a:r>
              <a:rPr lang="es-ES_tradnl" altLang="es-ES_tradnl" sz="2000" dirty="0" smtClean="0">
                <a:latin typeface="Arial" panose="020B0604020202020204" pitchFamily="34" charset="0"/>
                <a:cs typeface="Arial" panose="020B0604020202020204" pitchFamily="34" charset="0"/>
                <a:sym typeface="Wingdings" panose="05000000000000000000" pitchFamily="2" charset="2"/>
              </a:rPr>
              <a:t>polvo.</a:t>
            </a:r>
            <a:r>
              <a:rPr lang="es-ES_tradnl" altLang="es-ES_tradnl" sz="2000" dirty="0">
                <a:latin typeface="Arial" panose="020B0604020202020204" pitchFamily="34" charset="0"/>
                <a:cs typeface="Arial" panose="020B0604020202020204" pitchFamily="34" charset="0"/>
                <a:sym typeface="Wingdings" panose="05000000000000000000" pitchFamily="2" charset="2"/>
              </a:rPr>
              <a:t> </a:t>
            </a:r>
            <a:endParaRPr lang="es-ES_tradnl" altLang="es-ES_tradnl" sz="2000" dirty="0" smtClean="0">
              <a:latin typeface="Arial" panose="020B0604020202020204" pitchFamily="34" charset="0"/>
              <a:cs typeface="Arial" panose="020B0604020202020204" pitchFamily="34" charset="0"/>
              <a:sym typeface="Wingdings" panose="05000000000000000000" pitchFamily="2" charset="2"/>
            </a:endParaRPr>
          </a:p>
          <a:p>
            <a:pPr marL="457200" indent="-457200" algn="just" eaLnBrk="1" hangingPunct="1">
              <a:lnSpc>
                <a:spcPct val="80000"/>
              </a:lnSpc>
              <a:spcBef>
                <a:spcPct val="20000"/>
              </a:spcBef>
              <a:buSzPct val="100000"/>
              <a:buFont typeface="+mj-lt"/>
              <a:buAutoNum type="arabicPeriod"/>
            </a:pPr>
            <a:r>
              <a:rPr lang="es-ES_tradnl" altLang="es-ES_tradnl" sz="2000" dirty="0" smtClean="0">
                <a:latin typeface="Arial" panose="020B0604020202020204" pitchFamily="34" charset="0"/>
                <a:cs typeface="Arial" panose="020B0604020202020204" pitchFamily="34" charset="0"/>
                <a:sym typeface="Wingdings" panose="05000000000000000000" pitchFamily="2" charset="2"/>
              </a:rPr>
              <a:t>Limpiar </a:t>
            </a:r>
            <a:r>
              <a:rPr lang="es-ES_tradnl" altLang="es-ES_tradnl" sz="2000" dirty="0">
                <a:latin typeface="Arial" panose="020B0604020202020204" pitchFamily="34" charset="0"/>
                <a:cs typeface="Arial" panose="020B0604020202020204" pitchFamily="34" charset="0"/>
              </a:rPr>
              <a:t>paredes, ventanas y puertas incluyendo las manijas en forma regular y además cuando estén </a:t>
            </a:r>
            <a:r>
              <a:rPr lang="es-ES_tradnl" altLang="es-ES_tradnl" sz="2000" dirty="0" smtClean="0">
                <a:latin typeface="Arial" panose="020B0604020202020204" pitchFamily="34" charset="0"/>
                <a:cs typeface="Arial" panose="020B0604020202020204" pitchFamily="34" charset="0"/>
              </a:rPr>
              <a:t>manchadas </a:t>
            </a:r>
            <a:r>
              <a:rPr lang="es-ES" altLang="es-ES_tradnl" sz="2000" dirty="0">
                <a:latin typeface="Arial" panose="020B0604020202020204" pitchFamily="34" charset="0"/>
                <a:cs typeface="Arial" panose="020B0604020202020204" pitchFamily="34" charset="0"/>
              </a:rPr>
              <a:t>con un paño embebido en la solución.</a:t>
            </a:r>
            <a:endParaRPr lang="es-ES_tradnl" altLang="es-ES_tradnl" sz="2000" dirty="0">
              <a:latin typeface="Arial" panose="020B0604020202020204" pitchFamily="34" charset="0"/>
              <a:cs typeface="Arial" panose="020B0604020202020204" pitchFamily="34" charset="0"/>
            </a:endParaRPr>
          </a:p>
          <a:p>
            <a:pPr marL="457200" indent="-457200" algn="just" eaLnBrk="1" hangingPunct="1">
              <a:lnSpc>
                <a:spcPct val="80000"/>
              </a:lnSpc>
              <a:spcBef>
                <a:spcPct val="20000"/>
              </a:spcBef>
              <a:buSzPct val="100000"/>
              <a:buFont typeface="+mj-lt"/>
              <a:buAutoNum type="arabicPeriod"/>
            </a:pPr>
            <a:r>
              <a:rPr lang="es-ES_tradnl" altLang="es-ES_tradnl" sz="2000" dirty="0" smtClean="0">
                <a:latin typeface="Arial" panose="020B0604020202020204" pitchFamily="34" charset="0"/>
                <a:cs typeface="Arial" panose="020B0604020202020204" pitchFamily="34" charset="0"/>
              </a:rPr>
              <a:t>Limpiar </a:t>
            </a:r>
            <a:r>
              <a:rPr lang="es-ES_tradnl" altLang="es-ES_tradnl" sz="2000" dirty="0">
                <a:latin typeface="Arial" panose="020B0604020202020204" pitchFamily="34" charset="0"/>
                <a:cs typeface="Arial" panose="020B0604020202020204" pitchFamily="34" charset="0"/>
              </a:rPr>
              <a:t>las superficies horizontales incluyendo mesas, camas, sillas, repisas u otras instalaciones adheridas a la pared con </a:t>
            </a:r>
            <a:r>
              <a:rPr lang="es-ES_tradnl" altLang="es-ES_tradnl" sz="2000" b="1" dirty="0">
                <a:latin typeface="Arial" panose="020B0604020202020204" pitchFamily="34" charset="0"/>
                <a:cs typeface="Arial" panose="020B0604020202020204" pitchFamily="34" charset="0"/>
              </a:rPr>
              <a:t>un paño embebido en la solución</a:t>
            </a:r>
            <a:r>
              <a:rPr lang="es-ES_tradnl" altLang="es-ES_tradnl" sz="2000" dirty="0" smtClean="0">
                <a:latin typeface="Arial" panose="020B0604020202020204" pitchFamily="34" charset="0"/>
                <a:cs typeface="Arial" panose="020B0604020202020204" pitchFamily="34" charset="0"/>
              </a:rPr>
              <a:t>.</a:t>
            </a:r>
            <a:endParaRPr lang="es-ES_tradnl" altLang="es-ES_tradnl" sz="2000" dirty="0">
              <a:latin typeface="Arial" panose="020B0604020202020204" pitchFamily="34" charset="0"/>
              <a:cs typeface="Arial" panose="020B0604020202020204" pitchFamily="34" charset="0"/>
            </a:endParaRPr>
          </a:p>
          <a:p>
            <a:pPr marL="457200" indent="-457200" algn="just" eaLnBrk="1" hangingPunct="1">
              <a:lnSpc>
                <a:spcPct val="80000"/>
              </a:lnSpc>
              <a:spcBef>
                <a:spcPct val="20000"/>
              </a:spcBef>
              <a:buSzPct val="100000"/>
              <a:buFont typeface="+mj-lt"/>
              <a:buAutoNum type="arabicPeriod"/>
            </a:pPr>
            <a:r>
              <a:rPr lang="es-ES_tradnl" altLang="es-ES_tradnl" sz="2000" dirty="0" smtClean="0">
                <a:latin typeface="Arial" panose="020B0604020202020204" pitchFamily="34" charset="0"/>
                <a:cs typeface="Arial" panose="020B0604020202020204" pitchFamily="34" charset="0"/>
              </a:rPr>
              <a:t>Limpiar </a:t>
            </a:r>
            <a:r>
              <a:rPr lang="es-ES_tradnl" altLang="es-ES_tradnl" sz="2000" dirty="0">
                <a:latin typeface="Arial" panose="020B0604020202020204" pitchFamily="34" charset="0"/>
                <a:cs typeface="Arial" panose="020B0604020202020204" pitchFamily="34" charset="0"/>
              </a:rPr>
              <a:t>y cambiar las cortinas regularmente y cada vez que se manchen</a:t>
            </a:r>
            <a:r>
              <a:rPr lang="es-ES_tradnl" altLang="es-ES_tradnl" sz="2000" dirty="0" smtClean="0">
                <a:latin typeface="Arial" panose="020B0604020202020204" pitchFamily="34" charset="0"/>
                <a:cs typeface="Arial" panose="020B0604020202020204" pitchFamily="34" charset="0"/>
              </a:rPr>
              <a:t>.</a:t>
            </a:r>
            <a:endParaRPr lang="es-ES_tradnl" altLang="es-ES_tradnl" sz="2000" dirty="0">
              <a:latin typeface="Arial" panose="020B0604020202020204" pitchFamily="34" charset="0"/>
              <a:cs typeface="Arial" panose="020B0604020202020204" pitchFamily="34" charset="0"/>
            </a:endParaRPr>
          </a:p>
          <a:p>
            <a:pPr marL="457200" indent="-457200" algn="just" eaLnBrk="1" hangingPunct="1">
              <a:lnSpc>
                <a:spcPct val="80000"/>
              </a:lnSpc>
              <a:buSzPct val="100000"/>
              <a:buFont typeface="+mj-lt"/>
              <a:buAutoNum type="arabicPeriod"/>
            </a:pPr>
            <a:r>
              <a:rPr lang="es-ES_tradnl" altLang="es-ES_tradnl" sz="2000" dirty="0">
                <a:latin typeface="Arial" panose="020B0604020202020204" pitchFamily="34" charset="0"/>
                <a:cs typeface="Arial" panose="020B0604020202020204" pitchFamily="34" charset="0"/>
              </a:rPr>
              <a:t>Limpiar los baños una vez por día. </a:t>
            </a:r>
          </a:p>
          <a:p>
            <a:pPr marL="457200" indent="-457200" algn="just" eaLnBrk="1" hangingPunct="1">
              <a:lnSpc>
                <a:spcPct val="80000"/>
              </a:lnSpc>
              <a:buSzPct val="100000"/>
              <a:buFont typeface="+mj-lt"/>
              <a:buAutoNum type="arabicPeriod"/>
            </a:pPr>
            <a:r>
              <a:rPr lang="es-ES_tradnl" altLang="es-ES_tradnl" sz="2000" dirty="0">
                <a:latin typeface="Arial" panose="020B0604020202020204" pitchFamily="34" charset="0"/>
                <a:cs typeface="Arial" panose="020B0604020202020204" pitchFamily="34" charset="0"/>
              </a:rPr>
              <a:t>Manipular la ropa con cuidado; no debe ser agitada/sacudida para evitar la contaminación del </a:t>
            </a:r>
            <a:r>
              <a:rPr lang="es-ES_tradnl" altLang="es-ES_tradnl" sz="2000" dirty="0" smtClean="0">
                <a:latin typeface="Arial" panose="020B0604020202020204" pitchFamily="34" charset="0"/>
                <a:cs typeface="Arial" panose="020B0604020202020204" pitchFamily="34" charset="0"/>
              </a:rPr>
              <a:t>aire. Embolsar </a:t>
            </a:r>
            <a:r>
              <a:rPr lang="es-ES_tradnl" altLang="es-ES_tradnl" sz="2000" dirty="0">
                <a:latin typeface="Arial" panose="020B0604020202020204" pitchFamily="34" charset="0"/>
                <a:cs typeface="Arial" panose="020B0604020202020204" pitchFamily="34" charset="0"/>
              </a:rPr>
              <a:t>la ropa sucia de cama y del paciente en la habitación y luego transportarla para su limpieza.</a:t>
            </a:r>
          </a:p>
          <a:p>
            <a:pPr marL="457200" indent="-457200" algn="just" eaLnBrk="1" hangingPunct="1">
              <a:lnSpc>
                <a:spcPct val="80000"/>
              </a:lnSpc>
              <a:spcBef>
                <a:spcPct val="20000"/>
              </a:spcBef>
              <a:buSzPct val="100000"/>
              <a:buFont typeface="+mj-lt"/>
              <a:buAutoNum type="arabicPeriod"/>
            </a:pPr>
            <a:r>
              <a:rPr lang="es-ES" altLang="es-ES_tradnl" sz="2000" dirty="0">
                <a:latin typeface="Arial" panose="020B0604020202020204" pitchFamily="34" charset="0"/>
                <a:cs typeface="Arial" panose="020B0604020202020204" pitchFamily="34" charset="0"/>
              </a:rPr>
              <a:t>Finalmente se realizará la desinfección por contacto directo aplicando sobre las superficies solución de hipoclorito de sodio al 0.1% y se dejará secar. </a:t>
            </a:r>
            <a:r>
              <a:rPr lang="es-ES" altLang="es-ES_tradnl" sz="2000" b="1" dirty="0" smtClean="0">
                <a:latin typeface="Arial" panose="020B0604020202020204" pitchFamily="34" charset="0"/>
                <a:cs typeface="Arial" panose="020B0604020202020204" pitchFamily="34" charset="0"/>
              </a:rPr>
              <a:t>(En </a:t>
            </a:r>
            <a:r>
              <a:rPr lang="es-ES" altLang="es-ES_tradnl" sz="2000" b="1" dirty="0">
                <a:latin typeface="Arial" panose="020B0604020202020204" pitchFamily="34" charset="0"/>
                <a:cs typeface="Arial" panose="020B0604020202020204" pitchFamily="34" charset="0"/>
              </a:rPr>
              <a:t>áreas seleccionadas y </a:t>
            </a:r>
            <a:r>
              <a:rPr lang="es-ES" altLang="es-ES_tradnl" sz="2000" b="1" dirty="0" err="1">
                <a:latin typeface="Arial" panose="020B0604020202020204" pitchFamily="34" charset="0"/>
                <a:cs typeface="Arial" panose="020B0604020202020204" pitchFamily="34" charset="0"/>
              </a:rPr>
              <a:t>normatizadas</a:t>
            </a:r>
            <a:r>
              <a:rPr lang="es-ES" altLang="es-ES_tradnl" sz="2000" b="1" dirty="0">
                <a:latin typeface="Arial" panose="020B0604020202020204" pitchFamily="34" charset="0"/>
                <a:cs typeface="Arial" panose="020B0604020202020204" pitchFamily="34" charset="0"/>
              </a:rPr>
              <a:t> en la </a:t>
            </a:r>
            <a:r>
              <a:rPr lang="es-ES" altLang="es-ES_tradnl" sz="2000" b="1" dirty="0" smtClean="0">
                <a:latin typeface="Arial" panose="020B0604020202020204" pitchFamily="34" charset="0"/>
                <a:cs typeface="Arial" panose="020B0604020202020204" pitchFamily="34" charset="0"/>
              </a:rPr>
              <a:t>institución).</a:t>
            </a:r>
            <a:endParaRPr lang="es-ES" altLang="es-ES_tradnl" sz="2000" b="1" dirty="0">
              <a:latin typeface="Arial" panose="020B0604020202020204" pitchFamily="34" charset="0"/>
              <a:cs typeface="Arial" panose="020B0604020202020204" pitchFamily="34" charset="0"/>
            </a:endParaRPr>
          </a:p>
          <a:p>
            <a:pPr marL="457200" indent="-457200" algn="just" eaLnBrk="1" hangingPunct="1">
              <a:lnSpc>
                <a:spcPct val="80000"/>
              </a:lnSpc>
              <a:spcBef>
                <a:spcPct val="20000"/>
              </a:spcBef>
              <a:buSzPct val="100000"/>
              <a:buFont typeface="+mj-lt"/>
              <a:buAutoNum type="arabicPeriod"/>
            </a:pPr>
            <a:r>
              <a:rPr lang="es-ES" altLang="es-ES_tradnl" sz="2000" dirty="0">
                <a:latin typeface="Arial" panose="020B0604020202020204" pitchFamily="34" charset="0"/>
                <a:cs typeface="Arial" panose="020B0604020202020204" pitchFamily="34" charset="0"/>
              </a:rPr>
              <a:t>Los pisos </a:t>
            </a:r>
            <a:r>
              <a:rPr lang="es-ES_tradnl" altLang="es-ES_tradnl" sz="2000" dirty="0">
                <a:latin typeface="Arial" panose="020B0604020202020204" pitchFamily="34" charset="0"/>
                <a:cs typeface="Arial" panose="020B0604020202020204" pitchFamily="34" charset="0"/>
              </a:rPr>
              <a:t>s</a:t>
            </a:r>
            <a:r>
              <a:rPr lang="es-ES" altLang="es-ES_tradnl" sz="2000" dirty="0">
                <a:latin typeface="Arial" panose="020B0604020202020204" pitchFamily="34" charset="0"/>
                <a:cs typeface="Arial" panose="020B0604020202020204" pitchFamily="34" charset="0"/>
              </a:rPr>
              <a:t>e limpiarán aplicando la misma técnica anteriormente </a:t>
            </a:r>
            <a:r>
              <a:rPr lang="es-ES" altLang="es-ES_tradnl" sz="2000" dirty="0" smtClean="0">
                <a:latin typeface="Arial" panose="020B0604020202020204" pitchFamily="34" charset="0"/>
                <a:cs typeface="Arial" panose="020B0604020202020204" pitchFamily="34" charset="0"/>
              </a:rPr>
              <a:t>descripta.</a:t>
            </a:r>
            <a:endParaRPr lang="es-ES" altLang="es-ES_tradnl" sz="2000" dirty="0">
              <a:latin typeface="Arial" panose="020B0604020202020204" pitchFamily="34" charset="0"/>
              <a:cs typeface="Arial" panose="020B0604020202020204" pitchFamily="34" charset="0"/>
            </a:endParaRPr>
          </a:p>
          <a:p>
            <a:pPr marL="457200" indent="-457200" algn="just" eaLnBrk="1" hangingPunct="1">
              <a:lnSpc>
                <a:spcPct val="80000"/>
              </a:lnSpc>
              <a:spcBef>
                <a:spcPct val="20000"/>
              </a:spcBef>
              <a:buClr>
                <a:schemeClr val="tx2"/>
              </a:buClr>
              <a:buSzPct val="70000"/>
              <a:buFont typeface="+mj-lt"/>
              <a:buAutoNum type="arabicPeriod"/>
            </a:pPr>
            <a:endParaRPr lang="es-ES_tradnl" altLang="es-ES_tradnl" sz="2000" dirty="0">
              <a:latin typeface="Arial" panose="020B0604020202020204" pitchFamily="34" charset="0"/>
              <a:cs typeface="Arial" panose="020B0604020202020204" pitchFamily="34" charset="0"/>
            </a:endParaRPr>
          </a:p>
          <a:p>
            <a:pPr marL="457200" indent="-457200" algn="just" eaLnBrk="1" hangingPunct="1">
              <a:lnSpc>
                <a:spcPct val="80000"/>
              </a:lnSpc>
              <a:spcBef>
                <a:spcPct val="20000"/>
              </a:spcBef>
              <a:buClr>
                <a:schemeClr val="tx2"/>
              </a:buClr>
              <a:buSzPct val="70000"/>
              <a:buFont typeface="+mj-lt"/>
              <a:buAutoNum type="arabicPeriod"/>
            </a:pPr>
            <a:endParaRPr lang="es-ES_tradnl" altLang="es-ES_tradnl" sz="2000" dirty="0">
              <a:latin typeface="Arial" panose="020B0604020202020204" pitchFamily="34" charset="0"/>
              <a:cs typeface="Arial" panose="020B0604020202020204" pitchFamily="34" charset="0"/>
            </a:endParaRPr>
          </a:p>
          <a:p>
            <a:pPr marL="457200" indent="-457200" algn="just" eaLnBrk="1" hangingPunct="1">
              <a:lnSpc>
                <a:spcPct val="80000"/>
              </a:lnSpc>
              <a:spcBef>
                <a:spcPct val="20000"/>
              </a:spcBef>
              <a:buClr>
                <a:schemeClr val="tx2"/>
              </a:buClr>
              <a:buSzPct val="70000"/>
              <a:buFont typeface="+mj-lt"/>
              <a:buAutoNum type="arabicPeriod"/>
            </a:pPr>
            <a:endParaRPr lang="es-ES_tradnl" altLang="es-ES_tradnl" sz="2000" dirty="0">
              <a:latin typeface="Arial" panose="020B0604020202020204" pitchFamily="34" charset="0"/>
              <a:cs typeface="Arial" panose="020B0604020202020204" pitchFamily="34" charset="0"/>
            </a:endParaRPr>
          </a:p>
        </p:txBody>
      </p:sp>
      <p:pic>
        <p:nvPicPr>
          <p:cNvPr id="4" name="Picture 3"/>
          <p:cNvPicPr/>
          <p:nvPr/>
        </p:nvPicPr>
        <p:blipFill rotWithShape="1">
          <a:blip r:embed="rId2" cstate="print"/>
          <a:srcRect l="95257"/>
          <a:stretch/>
        </p:blipFill>
        <p:spPr bwMode="auto">
          <a:xfrm>
            <a:off x="8643638" y="-5058"/>
            <a:ext cx="500362" cy="1084695"/>
          </a:xfrm>
          <a:prstGeom prst="rect">
            <a:avLst/>
          </a:prstGeom>
          <a:ln>
            <a:noFill/>
          </a:ln>
          <a:extLst>
            <a:ext uri="{53640926-AAD7-44D8-BBD7-CCE9431645EC}">
              <a14:shadowObscured xmlns:a14="http://schemas.microsoft.com/office/drawing/2010/main" xmlns=""/>
            </a:ext>
          </a:extLst>
        </p:spPr>
      </p:pic>
      <p:pic>
        <p:nvPicPr>
          <p:cNvPr id="5" name="Picture 4"/>
          <p:cNvPicPr/>
          <p:nvPr/>
        </p:nvPicPr>
        <p:blipFill rotWithShape="1">
          <a:blip r:embed="rId2" cstate="print"/>
          <a:srcRect l="-475" t="1320" r="88409" b="-1170"/>
          <a:stretch/>
        </p:blipFill>
        <p:spPr>
          <a:xfrm>
            <a:off x="0" y="-5058"/>
            <a:ext cx="1272898" cy="1083068"/>
          </a:xfrm>
          <a:prstGeom prst="rect">
            <a:avLst/>
          </a:prstGeom>
        </p:spPr>
      </p:pic>
    </p:spTree>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Trebuchet MS">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0B5AB586-D108-4FC1-8368-649FE654B894}"/>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Organic</Template>
  <TotalTime>3451</TotalTime>
  <Words>2754</Words>
  <Application>Microsoft Office PowerPoint</Application>
  <PresentationFormat>Presentación en pantalla (4:3)</PresentationFormat>
  <Paragraphs>364</Paragraphs>
  <Slides>36</Slides>
  <Notes>3</Notes>
  <HiddenSlides>0</HiddenSlides>
  <MMClips>0</MMClips>
  <ScaleCrop>false</ScaleCrop>
  <HeadingPairs>
    <vt:vector size="4" baseType="variant">
      <vt:variant>
        <vt:lpstr>Tema</vt:lpstr>
      </vt:variant>
      <vt:variant>
        <vt:i4>2</vt:i4>
      </vt:variant>
      <vt:variant>
        <vt:lpstr>Títulos de diapositiva</vt:lpstr>
      </vt:variant>
      <vt:variant>
        <vt:i4>36</vt:i4>
      </vt:variant>
    </vt:vector>
  </HeadingPairs>
  <TitlesOfParts>
    <vt:vector size="38" baseType="lpstr">
      <vt:lpstr>Faceta</vt:lpstr>
      <vt:lpstr>Office Theme</vt:lpstr>
      <vt:lpstr> Higiene de establecimientos hospitalarios y servicios médicos afines </vt:lpstr>
      <vt:lpstr>Diapositiva 2</vt:lpstr>
      <vt:lpstr>Contenido</vt:lpstr>
      <vt:lpstr>Definiciones</vt:lpstr>
      <vt:lpstr>Diapositiva 5</vt:lpstr>
      <vt:lpstr>Lo que sabemos</vt:lpstr>
      <vt:lpstr>Importante permanencia del SARS-COV-2  en superficies </vt:lpstr>
      <vt:lpstr>Diapositiva 8</vt:lpstr>
      <vt:lpstr>Diapositiva 9</vt:lpstr>
      <vt:lpstr>Diapositiva 10</vt:lpstr>
      <vt:lpstr>Diapositiva 11</vt:lpstr>
      <vt:lpstr>Áreas críticas</vt:lpstr>
      <vt:lpstr>Diapositiva 13</vt:lpstr>
      <vt:lpstr>Áreas semicríticas </vt:lpstr>
      <vt:lpstr>Diapositiva 15</vt:lpstr>
      <vt:lpstr>Áreas  no-críticas </vt:lpstr>
      <vt:lpstr>Normas generales</vt:lpstr>
      <vt:lpstr>Normas generales</vt:lpstr>
      <vt:lpstr>Diapositiva 19</vt:lpstr>
      <vt:lpstr>Cómo usar los paños de limpieza</vt:lpstr>
      <vt:lpstr>Diapositiva 21</vt:lpstr>
      <vt:lpstr>Diapositiva 22</vt:lpstr>
      <vt:lpstr>Diapositiva 23</vt:lpstr>
      <vt:lpstr>Diapositiva 24</vt:lpstr>
      <vt:lpstr>Diapositiva 25</vt:lpstr>
      <vt:lpstr>Insumos para limpieza y  desinfección COVID-19</vt:lpstr>
      <vt:lpstr>Insumos para limpieza y  desinfección COVID-19</vt:lpstr>
      <vt:lpstr>Diapositiva 28</vt:lpstr>
      <vt:lpstr>Soluciones cloradas para desinfección</vt:lpstr>
      <vt:lpstr>Recomendaciones   gestión integral  de residuos</vt:lpstr>
      <vt:lpstr>Recipientes utilizados en los servicios</vt:lpstr>
      <vt:lpstr>Recomendaciones clasificación y disposición de residuos</vt:lpstr>
      <vt:lpstr>Responsabilidades del personal de limpieza  </vt:lpstr>
      <vt:lpstr>Diapositiva 34</vt:lpstr>
      <vt:lpstr>Aspectos finales</vt:lpstr>
      <vt:lpstr>Bibliografía</vt:lpstr>
    </vt:vector>
  </TitlesOfParts>
  <Company>HC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marivega</dc:creator>
  <cp:lastModifiedBy>Dr Villagra</cp:lastModifiedBy>
  <cp:revision>163</cp:revision>
  <dcterms:created xsi:type="dcterms:W3CDTF">2010-10-28T19:26:18Z</dcterms:created>
  <dcterms:modified xsi:type="dcterms:W3CDTF">2020-08-26T12:34:33Z</dcterms:modified>
</cp:coreProperties>
</file>