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307" r:id="rId5"/>
    <p:sldId id="302" r:id="rId6"/>
    <p:sldId id="303" r:id="rId7"/>
    <p:sldId id="304" r:id="rId8"/>
    <p:sldId id="306" r:id="rId9"/>
    <p:sldId id="305" r:id="rId10"/>
    <p:sldId id="278" r:id="rId11"/>
    <p:sldId id="261" r:id="rId12"/>
    <p:sldId id="284" r:id="rId13"/>
    <p:sldId id="293" r:id="rId14"/>
    <p:sldId id="291" r:id="rId15"/>
    <p:sldId id="301" r:id="rId16"/>
    <p:sldId id="290" r:id="rId17"/>
    <p:sldId id="289" r:id="rId18"/>
    <p:sldId id="294" r:id="rId19"/>
    <p:sldId id="262" r:id="rId20"/>
    <p:sldId id="263" r:id="rId21"/>
    <p:sldId id="265" r:id="rId22"/>
    <p:sldId id="264" r:id="rId23"/>
    <p:sldId id="267" r:id="rId24"/>
    <p:sldId id="266" r:id="rId25"/>
    <p:sldId id="269" r:id="rId26"/>
    <p:sldId id="268" r:id="rId27"/>
    <p:sldId id="270" r:id="rId28"/>
    <p:sldId id="273" r:id="rId29"/>
    <p:sldId id="275" r:id="rId30"/>
    <p:sldId id="277" r:id="rId31"/>
    <p:sldId id="272" r:id="rId32"/>
    <p:sldId id="285" r:id="rId33"/>
    <p:sldId id="287" r:id="rId34"/>
    <p:sldId id="295" r:id="rId35"/>
    <p:sldId id="286" r:id="rId36"/>
    <p:sldId id="276" r:id="rId37"/>
    <p:sldId id="296" r:id="rId38"/>
    <p:sldId id="297" r:id="rId39"/>
    <p:sldId id="279" r:id="rId40"/>
    <p:sldId id="281" r:id="rId41"/>
    <p:sldId id="282" r:id="rId42"/>
    <p:sldId id="283" r:id="rId43"/>
    <p:sldId id="299" r:id="rId44"/>
    <p:sldId id="288" r:id="rId45"/>
  </p:sldIdLst>
  <p:sldSz cx="12192000" cy="6858000"/>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55" clrIdx="0">
    <p:extLst>
      <p:ext uri="{19B8F6BF-5375-455C-9EA6-DF929625EA0E}">
        <p15:presenceInfo xmlns:p15="http://schemas.microsoft.com/office/powerpoint/2012/main" xmlns="" userId="user" providerId="None"/>
      </p:ext>
    </p:extLst>
  </p:cmAuthor>
  <p:cmAuthor id="2" name="Adriane Salinas Bomfin" initials="ASB" lastIdx="46" clrIdx="1">
    <p:extLst>
      <p:ext uri="{19B8F6BF-5375-455C-9EA6-DF929625EA0E}">
        <p15:presenceInfo xmlns:p15="http://schemas.microsoft.com/office/powerpoint/2012/main" xmlns="" userId="Adriane Salinas Bomfin" providerId="None"/>
      </p:ext>
    </p:extLst>
  </p:cmAuthor>
  <p:cmAuthor id="3" name="MXL6280WDZ" initials="M" lastIdx="4" clrIdx="2">
    <p:extLst>
      <p:ext uri="{19B8F6BF-5375-455C-9EA6-DF929625EA0E}">
        <p15:presenceInfo xmlns:p15="http://schemas.microsoft.com/office/powerpoint/2012/main" xmlns="" userId="MXL6280WD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7-24T12:12:48.782" idx="1">
    <p:pos x="10" y="10"/>
    <p:text>Dra. Rebeca: Sugiero se coloque en más diapositivas ya que son muchos datos en una diapositiva, el contenido OK.</p:text>
    <p:extLst>
      <p:ext uri="{C676402C-5697-4E1C-873F-D02D1690AC5C}">
        <p15:threadingInfo xmlns:p15="http://schemas.microsoft.com/office/powerpoint/2012/main" xmlns=""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09T19:51:45.736" idx="33">
    <p:pos x="7295" y="3953"/>
    <p:text>la cirugia, en general, puede tener procedimientos que generen aerosoles, pero de otro material como sangre, orina, etc. No esta demostrado que estos sean fuente de trasmision de COVID, hasta hoy. favor fijarse en las normas de prevencion de trasmision de COVID en procedimientos quirurgicos.</p:text>
    <p:extLst>
      <p:ext uri="{C676402C-5697-4E1C-873F-D02D1690AC5C}">
        <p15:threadingInfo xmlns:p15="http://schemas.microsoft.com/office/powerpoint/2012/main" xmlns=""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P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PY"/>
          </a:p>
        </p:txBody>
      </p:sp>
      <p:sp>
        <p:nvSpPr>
          <p:cNvPr id="4" name="Date Placeholder 3"/>
          <p:cNvSpPr>
            <a:spLocks noGrp="1"/>
          </p:cNvSpPr>
          <p:nvPr>
            <p:ph type="dt" sz="half" idx="10"/>
          </p:nvPr>
        </p:nvSpPr>
        <p:spPr/>
        <p:txBody>
          <a:bodyPr/>
          <a:lstStyle/>
          <a:p>
            <a:fld id="{09DA1287-8221-445C-87A0-C7811C06A234}" type="datetimeFigureOut">
              <a:rPr lang="es-PY" smtClean="0"/>
              <a:pPr/>
              <a:t>25/08/2020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2BEFCF0-9DAD-4B95-AA67-AA0AE7906A44}" type="slidenum">
              <a:rPr lang="es-PY" smtClean="0"/>
              <a:pPr/>
              <a:t>‹Nº›</a:t>
            </a:fld>
            <a:endParaRPr lang="es-PY"/>
          </a:p>
        </p:txBody>
      </p:sp>
    </p:spTree>
    <p:extLst>
      <p:ext uri="{BB962C8B-B14F-4D97-AF65-F5344CB8AC3E}">
        <p14:creationId xmlns:p14="http://schemas.microsoft.com/office/powerpoint/2010/main" xmlns="" val="277617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Y"/>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Y"/>
          </a:p>
        </p:txBody>
      </p:sp>
      <p:sp>
        <p:nvSpPr>
          <p:cNvPr id="4" name="Date Placeholder 3"/>
          <p:cNvSpPr>
            <a:spLocks noGrp="1"/>
          </p:cNvSpPr>
          <p:nvPr>
            <p:ph type="dt" sz="half" idx="10"/>
          </p:nvPr>
        </p:nvSpPr>
        <p:spPr/>
        <p:txBody>
          <a:bodyPr/>
          <a:lstStyle/>
          <a:p>
            <a:fld id="{09DA1287-8221-445C-87A0-C7811C06A234}" type="datetimeFigureOut">
              <a:rPr lang="es-PY" smtClean="0"/>
              <a:pPr/>
              <a:t>25/08/2020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2BEFCF0-9DAD-4B95-AA67-AA0AE7906A44}" type="slidenum">
              <a:rPr lang="es-PY" smtClean="0"/>
              <a:pPr/>
              <a:t>‹Nº›</a:t>
            </a:fld>
            <a:endParaRPr lang="es-PY"/>
          </a:p>
        </p:txBody>
      </p:sp>
    </p:spTree>
    <p:extLst>
      <p:ext uri="{BB962C8B-B14F-4D97-AF65-F5344CB8AC3E}">
        <p14:creationId xmlns:p14="http://schemas.microsoft.com/office/powerpoint/2010/main" xmlns="" val="323260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P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Y"/>
          </a:p>
        </p:txBody>
      </p:sp>
      <p:sp>
        <p:nvSpPr>
          <p:cNvPr id="4" name="Date Placeholder 3"/>
          <p:cNvSpPr>
            <a:spLocks noGrp="1"/>
          </p:cNvSpPr>
          <p:nvPr>
            <p:ph type="dt" sz="half" idx="10"/>
          </p:nvPr>
        </p:nvSpPr>
        <p:spPr/>
        <p:txBody>
          <a:bodyPr/>
          <a:lstStyle/>
          <a:p>
            <a:fld id="{09DA1287-8221-445C-87A0-C7811C06A234}" type="datetimeFigureOut">
              <a:rPr lang="es-PY" smtClean="0"/>
              <a:pPr/>
              <a:t>25/08/2020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2BEFCF0-9DAD-4B95-AA67-AA0AE7906A44}" type="slidenum">
              <a:rPr lang="es-PY" smtClean="0"/>
              <a:pPr/>
              <a:t>‹Nº›</a:t>
            </a:fld>
            <a:endParaRPr lang="es-PY"/>
          </a:p>
        </p:txBody>
      </p:sp>
    </p:spTree>
    <p:extLst>
      <p:ext uri="{BB962C8B-B14F-4D97-AF65-F5344CB8AC3E}">
        <p14:creationId xmlns:p14="http://schemas.microsoft.com/office/powerpoint/2010/main" xmlns="" val="34007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Y"/>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Y"/>
          </a:p>
        </p:txBody>
      </p:sp>
      <p:sp>
        <p:nvSpPr>
          <p:cNvPr id="4" name="Date Placeholder 3"/>
          <p:cNvSpPr>
            <a:spLocks noGrp="1"/>
          </p:cNvSpPr>
          <p:nvPr>
            <p:ph type="dt" sz="half" idx="10"/>
          </p:nvPr>
        </p:nvSpPr>
        <p:spPr/>
        <p:txBody>
          <a:bodyPr/>
          <a:lstStyle/>
          <a:p>
            <a:fld id="{09DA1287-8221-445C-87A0-C7811C06A234}" type="datetimeFigureOut">
              <a:rPr lang="es-PY" smtClean="0"/>
              <a:pPr/>
              <a:t>25/08/2020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2BEFCF0-9DAD-4B95-AA67-AA0AE7906A44}" type="slidenum">
              <a:rPr lang="es-PY" smtClean="0"/>
              <a:pPr/>
              <a:t>‹Nº›</a:t>
            </a:fld>
            <a:endParaRPr lang="es-PY"/>
          </a:p>
        </p:txBody>
      </p:sp>
    </p:spTree>
    <p:extLst>
      <p:ext uri="{BB962C8B-B14F-4D97-AF65-F5344CB8AC3E}">
        <p14:creationId xmlns:p14="http://schemas.microsoft.com/office/powerpoint/2010/main" xmlns="" val="162478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P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DA1287-8221-445C-87A0-C7811C06A234}" type="datetimeFigureOut">
              <a:rPr lang="es-PY" smtClean="0"/>
              <a:pPr/>
              <a:t>25/08/2020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22BEFCF0-9DAD-4B95-AA67-AA0AE7906A44}" type="slidenum">
              <a:rPr lang="es-PY" smtClean="0"/>
              <a:pPr/>
              <a:t>‹Nº›</a:t>
            </a:fld>
            <a:endParaRPr lang="es-PY"/>
          </a:p>
        </p:txBody>
      </p:sp>
    </p:spTree>
    <p:extLst>
      <p:ext uri="{BB962C8B-B14F-4D97-AF65-F5344CB8AC3E}">
        <p14:creationId xmlns:p14="http://schemas.microsoft.com/office/powerpoint/2010/main" xmlns="" val="295039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Y"/>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Y"/>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Y"/>
          </a:p>
        </p:txBody>
      </p:sp>
      <p:sp>
        <p:nvSpPr>
          <p:cNvPr id="5" name="Date Placeholder 4"/>
          <p:cNvSpPr>
            <a:spLocks noGrp="1"/>
          </p:cNvSpPr>
          <p:nvPr>
            <p:ph type="dt" sz="half" idx="10"/>
          </p:nvPr>
        </p:nvSpPr>
        <p:spPr/>
        <p:txBody>
          <a:bodyPr/>
          <a:lstStyle/>
          <a:p>
            <a:fld id="{09DA1287-8221-445C-87A0-C7811C06A234}" type="datetimeFigureOut">
              <a:rPr lang="es-PY" smtClean="0"/>
              <a:pPr/>
              <a:t>25/08/2020</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22BEFCF0-9DAD-4B95-AA67-AA0AE7906A44}" type="slidenum">
              <a:rPr lang="es-PY" smtClean="0"/>
              <a:pPr/>
              <a:t>‹Nº›</a:t>
            </a:fld>
            <a:endParaRPr lang="es-PY"/>
          </a:p>
        </p:txBody>
      </p:sp>
    </p:spTree>
    <p:extLst>
      <p:ext uri="{BB962C8B-B14F-4D97-AF65-F5344CB8AC3E}">
        <p14:creationId xmlns:p14="http://schemas.microsoft.com/office/powerpoint/2010/main" xmlns="" val="186400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P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Y"/>
          </a:p>
        </p:txBody>
      </p:sp>
      <p:sp>
        <p:nvSpPr>
          <p:cNvPr id="7" name="Date Placeholder 6"/>
          <p:cNvSpPr>
            <a:spLocks noGrp="1"/>
          </p:cNvSpPr>
          <p:nvPr>
            <p:ph type="dt" sz="half" idx="10"/>
          </p:nvPr>
        </p:nvSpPr>
        <p:spPr/>
        <p:txBody>
          <a:bodyPr/>
          <a:lstStyle/>
          <a:p>
            <a:fld id="{09DA1287-8221-445C-87A0-C7811C06A234}" type="datetimeFigureOut">
              <a:rPr lang="es-PY" smtClean="0"/>
              <a:pPr/>
              <a:t>25/08/2020</a:t>
            </a:fld>
            <a:endParaRPr lang="es-PY"/>
          </a:p>
        </p:txBody>
      </p:sp>
      <p:sp>
        <p:nvSpPr>
          <p:cNvPr id="8" name="Footer Placeholder 7"/>
          <p:cNvSpPr>
            <a:spLocks noGrp="1"/>
          </p:cNvSpPr>
          <p:nvPr>
            <p:ph type="ftr" sz="quarter" idx="11"/>
          </p:nvPr>
        </p:nvSpPr>
        <p:spPr/>
        <p:txBody>
          <a:bodyPr/>
          <a:lstStyle/>
          <a:p>
            <a:endParaRPr lang="es-PY"/>
          </a:p>
        </p:txBody>
      </p:sp>
      <p:sp>
        <p:nvSpPr>
          <p:cNvPr id="9" name="Slide Number Placeholder 8"/>
          <p:cNvSpPr>
            <a:spLocks noGrp="1"/>
          </p:cNvSpPr>
          <p:nvPr>
            <p:ph type="sldNum" sz="quarter" idx="12"/>
          </p:nvPr>
        </p:nvSpPr>
        <p:spPr/>
        <p:txBody>
          <a:bodyPr/>
          <a:lstStyle/>
          <a:p>
            <a:fld id="{22BEFCF0-9DAD-4B95-AA67-AA0AE7906A44}" type="slidenum">
              <a:rPr lang="es-PY" smtClean="0"/>
              <a:pPr/>
              <a:t>‹Nº›</a:t>
            </a:fld>
            <a:endParaRPr lang="es-PY"/>
          </a:p>
        </p:txBody>
      </p:sp>
    </p:spTree>
    <p:extLst>
      <p:ext uri="{BB962C8B-B14F-4D97-AF65-F5344CB8AC3E}">
        <p14:creationId xmlns:p14="http://schemas.microsoft.com/office/powerpoint/2010/main" xmlns="" val="65725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Y"/>
          </a:p>
        </p:txBody>
      </p:sp>
      <p:sp>
        <p:nvSpPr>
          <p:cNvPr id="3" name="Date Placeholder 2"/>
          <p:cNvSpPr>
            <a:spLocks noGrp="1"/>
          </p:cNvSpPr>
          <p:nvPr>
            <p:ph type="dt" sz="half" idx="10"/>
          </p:nvPr>
        </p:nvSpPr>
        <p:spPr/>
        <p:txBody>
          <a:bodyPr/>
          <a:lstStyle/>
          <a:p>
            <a:fld id="{09DA1287-8221-445C-87A0-C7811C06A234}" type="datetimeFigureOut">
              <a:rPr lang="es-PY" smtClean="0"/>
              <a:pPr/>
              <a:t>25/08/2020</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22BEFCF0-9DAD-4B95-AA67-AA0AE7906A44}" type="slidenum">
              <a:rPr lang="es-PY" smtClean="0"/>
              <a:pPr/>
              <a:t>‹Nº›</a:t>
            </a:fld>
            <a:endParaRPr lang="es-PY"/>
          </a:p>
        </p:txBody>
      </p:sp>
    </p:spTree>
    <p:extLst>
      <p:ext uri="{BB962C8B-B14F-4D97-AF65-F5344CB8AC3E}">
        <p14:creationId xmlns:p14="http://schemas.microsoft.com/office/powerpoint/2010/main" xmlns="" val="368583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A1287-8221-445C-87A0-C7811C06A234}" type="datetimeFigureOut">
              <a:rPr lang="es-PY" smtClean="0"/>
              <a:pPr/>
              <a:t>25/08/2020</a:t>
            </a:fld>
            <a:endParaRPr lang="es-PY"/>
          </a:p>
        </p:txBody>
      </p:sp>
      <p:sp>
        <p:nvSpPr>
          <p:cNvPr id="3" name="Footer Placeholder 2"/>
          <p:cNvSpPr>
            <a:spLocks noGrp="1"/>
          </p:cNvSpPr>
          <p:nvPr>
            <p:ph type="ftr" sz="quarter" idx="11"/>
          </p:nvPr>
        </p:nvSpPr>
        <p:spPr/>
        <p:txBody>
          <a:bodyPr/>
          <a:lstStyle/>
          <a:p>
            <a:endParaRPr lang="es-PY"/>
          </a:p>
        </p:txBody>
      </p:sp>
      <p:sp>
        <p:nvSpPr>
          <p:cNvPr id="4" name="Slide Number Placeholder 3"/>
          <p:cNvSpPr>
            <a:spLocks noGrp="1"/>
          </p:cNvSpPr>
          <p:nvPr>
            <p:ph type="sldNum" sz="quarter" idx="12"/>
          </p:nvPr>
        </p:nvSpPr>
        <p:spPr/>
        <p:txBody>
          <a:bodyPr/>
          <a:lstStyle/>
          <a:p>
            <a:fld id="{22BEFCF0-9DAD-4B95-AA67-AA0AE7906A44}" type="slidenum">
              <a:rPr lang="es-PY" smtClean="0"/>
              <a:pPr/>
              <a:t>‹Nº›</a:t>
            </a:fld>
            <a:endParaRPr lang="es-PY"/>
          </a:p>
        </p:txBody>
      </p:sp>
    </p:spTree>
    <p:extLst>
      <p:ext uri="{BB962C8B-B14F-4D97-AF65-F5344CB8AC3E}">
        <p14:creationId xmlns:p14="http://schemas.microsoft.com/office/powerpoint/2010/main" xmlns="" val="43386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P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DA1287-8221-445C-87A0-C7811C06A234}" type="datetimeFigureOut">
              <a:rPr lang="es-PY" smtClean="0"/>
              <a:pPr/>
              <a:t>25/08/2020</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22BEFCF0-9DAD-4B95-AA67-AA0AE7906A44}" type="slidenum">
              <a:rPr lang="es-PY" smtClean="0"/>
              <a:pPr/>
              <a:t>‹Nº›</a:t>
            </a:fld>
            <a:endParaRPr lang="es-PY"/>
          </a:p>
        </p:txBody>
      </p:sp>
    </p:spTree>
    <p:extLst>
      <p:ext uri="{BB962C8B-B14F-4D97-AF65-F5344CB8AC3E}">
        <p14:creationId xmlns:p14="http://schemas.microsoft.com/office/powerpoint/2010/main" xmlns="" val="205520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P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DA1287-8221-445C-87A0-C7811C06A234}" type="datetimeFigureOut">
              <a:rPr lang="es-PY" smtClean="0"/>
              <a:pPr/>
              <a:t>25/08/2020</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22BEFCF0-9DAD-4B95-AA67-AA0AE7906A44}" type="slidenum">
              <a:rPr lang="es-PY" smtClean="0"/>
              <a:pPr/>
              <a:t>‹Nº›</a:t>
            </a:fld>
            <a:endParaRPr lang="es-PY"/>
          </a:p>
        </p:txBody>
      </p:sp>
    </p:spTree>
    <p:extLst>
      <p:ext uri="{BB962C8B-B14F-4D97-AF65-F5344CB8AC3E}">
        <p14:creationId xmlns:p14="http://schemas.microsoft.com/office/powerpoint/2010/main" xmlns="" val="287304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P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A1287-8221-445C-87A0-C7811C06A234}" type="datetimeFigureOut">
              <a:rPr lang="es-PY" smtClean="0"/>
              <a:pPr/>
              <a:t>25/08/2020</a:t>
            </a:fld>
            <a:endParaRPr lang="es-P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EFCF0-9DAD-4B95-AA67-AA0AE7906A44}" type="slidenum">
              <a:rPr lang="es-PY" smtClean="0"/>
              <a:pPr/>
              <a:t>‹Nº›</a:t>
            </a:fld>
            <a:endParaRPr lang="es-PY"/>
          </a:p>
        </p:txBody>
      </p:sp>
    </p:spTree>
    <p:extLst>
      <p:ext uri="{BB962C8B-B14F-4D97-AF65-F5344CB8AC3E}">
        <p14:creationId xmlns:p14="http://schemas.microsoft.com/office/powerpoint/2010/main" xmlns="" val="146470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7Ottm1cD8qk"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K5Y0NQRRTQ"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who.int/gpsc/information_centre/gpsc_lavarse_manos_poster_es.pdf?ua=1" TargetMode="External"/><Relationship Id="rId4" Type="http://schemas.openxmlformats.org/officeDocument/2006/relationships/hyperlink" Target="https://www.paho.org/par/index.php?option=com_content&amp;view=article&amp;id=333:principios-lavado-manos&amp;Itemid=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aho.org/par/index.php?option=com_content&amp;view=article&amp;id=333:principios-lavado-manos&amp;Itemid=0"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who.int/gpsc/information_centre/gpsc_lavarse_manos_poster_es.pdf?ua=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aho.org/par/index.php?option=com_content&amp;view=article&amp;id=333:principios-lavado-manos&amp;Itemid=0"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who.int/gpsc/information_centre/gpsc_5_momentos_poster_es.pdf?ua=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kHUpqFfrku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who.int/gpsc/information_centre/gpsc_desinfectmanos_poster_es.pdf?ua=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UHBcebXxvCs" TargetMode="External"/><Relationship Id="rId5" Type="http://schemas.openxmlformats.org/officeDocument/2006/relationships/hyperlink" Target="https://www.youtube.com/watch?v=iPDAIyiGRM4"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cdc.gov/coronavirus/2019-ncov/hcp/respirators-strategy/index.html?CDC_AA_refVal=https://www.cdc.gov/coronavirus/2019-ncov/hcp/respirators-strategy/crisis-alternate-strategies.html" TargetMode="External"/><Relationship Id="rId4" Type="http://schemas.openxmlformats.org/officeDocument/2006/relationships/hyperlink" Target="file:///C:\Users\asalinas\Downloads\Recomendaciones%20sobre%20uso%20de%20mascarillas%20e%20higiene%20de%20manos%20(3).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mspbs.gov.py/dependencias/portal/adjunto/2cf2cb-Prevencinycontroldeinfecciones23.03.pdf" TargetMode="Externa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mspbs.gov.py/dependencias/portal/adjunto/2cf2cb-Prevencinycontroldeinfecciones23.03.pdf" TargetMode="Externa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paho.org/col/index.php?option=com_docman&amp;view=download&amp;alias=2285-equipoproteccionpersonal&amp;category_slug=covid-19&amp;Itemid=688" TargetMode="External"/><Relationship Id="rId2" Type="http://schemas.openxmlformats.org/officeDocument/2006/relationships/hyperlink" Target="https://www.mspbs.gov.py/dependencias/portal/adjunto/2cf2cb-Prevencinycontroldeinfecciones23.03.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www.paho.org/col/index.php?option=com_docman&amp;view=download&amp;alias=2285-equipoproteccionpersonal&amp;category_slug=covid-19&amp;Itemid=688" TargetMode="External"/><Relationship Id="rId2" Type="http://schemas.openxmlformats.org/officeDocument/2006/relationships/hyperlink" Target="https://www.mspbs.gov.py/dependencias/portal/adjunto/2cf2cb-Prevencinycontroldeinfecciones23.03.pdf"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who.int/gpsc/5may/tools/ES_PSP_GPSC1_Higiene-de-las-Manos_Brochure_June-2012.pdf?ua=1" TargetMode="External"/><Relationship Id="rId3" Type="http://schemas.openxmlformats.org/officeDocument/2006/relationships/hyperlink" Target="file:///C:\Users\asalinas\Downloads\jabon-limpiarse-las-manos-revised.pdf" TargetMode="External"/><Relationship Id="rId7" Type="http://schemas.openxmlformats.org/officeDocument/2006/relationships/hyperlink" Target="https://apps.who.int/iris/bitstream/handle/10665/331789/WHO-2019-nCoV-IPC_Masks-2020.3-spa.pdf" TargetMode="External"/><Relationship Id="rId2" Type="http://schemas.openxmlformats.org/officeDocument/2006/relationships/hyperlink" Target="chttps://www.mspbs.gov.py/bioseguridad-covid19.html" TargetMode="External"/><Relationship Id="rId1" Type="http://schemas.openxmlformats.org/officeDocument/2006/relationships/slideLayout" Target="../slideLayouts/slideLayout2.xml"/><Relationship Id="rId6" Type="http://schemas.openxmlformats.org/officeDocument/2006/relationships/hyperlink" Target="https://apps.who.int/iris/bitstream/handle/10665/331810/WHO-2019-nCoV-IPC_PPE_use-2020.3-spa.pdf" TargetMode="External"/><Relationship Id="rId5" Type="http://schemas.openxmlformats.org/officeDocument/2006/relationships/hyperlink" Target="https://www.paho.org/col/index.php?option=com_docman&amp;view=download&amp;alias=2285-equipoproteccionpersonal&amp;category_slug=covid-19&amp;Itemid=688" TargetMode="External"/><Relationship Id="rId10" Type="http://schemas.openxmlformats.org/officeDocument/2006/relationships/image" Target="../media/image1.png"/><Relationship Id="rId4" Type="http://schemas.openxmlformats.org/officeDocument/2006/relationships/hyperlink" Target="https://www.mspbs.gov.py/dependencias/portal/adjunto/2cf2cb-Prevencinycontroldeinfecciones23.03.pdf" TargetMode="External"/><Relationship Id="rId9" Type="http://schemas.openxmlformats.org/officeDocument/2006/relationships/hyperlink" Target="https://www.who.int/csr/resources/publications/ebola/ppe-steps/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7526" y="1512339"/>
            <a:ext cx="6971179" cy="1241911"/>
          </a:xfrm>
        </p:spPr>
        <p:txBody>
          <a:bodyPr>
            <a:normAutofit fontScale="90000"/>
          </a:bodyPr>
          <a:lstStyle/>
          <a:p>
            <a:r>
              <a:rPr lang="es-PY" sz="3604" dirty="0">
                <a:latin typeface="Arial Black" panose="020B0A04020102020204" pitchFamily="34" charset="0"/>
                <a:cs typeface="Arial" panose="020B0604020202020204" pitchFamily="34" charset="0"/>
              </a:rPr>
              <a:t/>
            </a:r>
            <a:br>
              <a:rPr lang="es-PY" sz="3604" dirty="0">
                <a:latin typeface="Arial Black" panose="020B0A04020102020204" pitchFamily="34" charset="0"/>
                <a:cs typeface="Arial" panose="020B0604020202020204" pitchFamily="34" charset="0"/>
              </a:rPr>
            </a:br>
            <a:r>
              <a:rPr lang="es-ES" sz="3604" dirty="0">
                <a:latin typeface="Arial Black" panose="020B0A04020102020204" pitchFamily="34" charset="0"/>
                <a:cs typeface="Arial" panose="020B0604020202020204" pitchFamily="34" charset="0"/>
              </a:rPr>
              <a:t>Equipos de protección individual</a:t>
            </a:r>
            <a:endParaRPr lang="es-PY" sz="3604" dirty="0">
              <a:latin typeface="Arial Black" panose="020B0A04020102020204" pitchFamily="34" charset="0"/>
              <a:cs typeface="Arial" panose="020B0604020202020204" pitchFamily="34" charset="0"/>
            </a:endParaRPr>
          </a:p>
        </p:txBody>
      </p:sp>
      <p:sp>
        <p:nvSpPr>
          <p:cNvPr id="3" name="Subtitle 2"/>
          <p:cNvSpPr>
            <a:spLocks noGrp="1"/>
          </p:cNvSpPr>
          <p:nvPr>
            <p:ph type="subTitle" idx="1"/>
          </p:nvPr>
        </p:nvSpPr>
        <p:spPr>
          <a:xfrm>
            <a:off x="2977526" y="4084210"/>
            <a:ext cx="6858000" cy="518206"/>
          </a:xfrm>
        </p:spPr>
        <p:txBody>
          <a:bodyPr>
            <a:noAutofit/>
          </a:bodyPr>
          <a:lstStyle/>
          <a:p>
            <a:r>
              <a:rPr lang="es-PY" sz="3304" dirty="0" smtClean="0">
                <a:latin typeface="Arial Black" panose="020B0A04020102020204" pitchFamily="34" charset="0"/>
                <a:cs typeface="Arial" panose="020B0604020202020204" pitchFamily="34" charset="0"/>
              </a:rPr>
              <a:t>CÓDIGO COVID-19</a:t>
            </a:r>
            <a:endParaRPr lang="es-PY" sz="3304" dirty="0">
              <a:latin typeface="Arial Black" panose="020B0A04020102020204" pitchFamily="34" charset="0"/>
              <a:cs typeface="Arial" panose="020B0604020202020204" pitchFamily="34" charset="0"/>
            </a:endParaRPr>
          </a:p>
        </p:txBody>
      </p:sp>
      <p:pic>
        <p:nvPicPr>
          <p:cNvPr id="7" name="Picture 6"/>
          <p:cNvPicPr/>
          <p:nvPr/>
        </p:nvPicPr>
        <p:blipFill rotWithShape="1">
          <a:blip r:embed="rId2" cstate="print"/>
          <a:srcRect l="-475" t="1320" r="88409" b="-1170"/>
          <a:stretch/>
        </p:blipFill>
        <p:spPr>
          <a:xfrm>
            <a:off x="159224" y="1307192"/>
            <a:ext cx="1909348" cy="1624602"/>
          </a:xfrm>
          <a:prstGeom prst="rect">
            <a:avLst/>
          </a:prstGeom>
        </p:spPr>
      </p:pic>
      <p:pic>
        <p:nvPicPr>
          <p:cNvPr id="8" name="Picture 7"/>
          <p:cNvPicPr/>
          <p:nvPr/>
        </p:nvPicPr>
        <p:blipFill rotWithShape="1">
          <a:blip r:embed="rId2" cstate="print"/>
          <a:srcRect l="95257"/>
          <a:stretch/>
        </p:blipFill>
        <p:spPr bwMode="auto">
          <a:xfrm>
            <a:off x="11441457" y="1304751"/>
            <a:ext cx="750543" cy="1627043"/>
          </a:xfrm>
          <a:prstGeom prst="rect">
            <a:avLst/>
          </a:prstGeom>
          <a:ln>
            <a:noFill/>
          </a:ln>
          <a:extLst>
            <a:ext uri="{53640926-AAD7-44D8-BBD7-CCE9431645EC}">
              <a14:shadowObscured xmlns:a14="http://schemas.microsoft.com/office/drawing/2010/main" xmlns=""/>
            </a:ext>
          </a:extLst>
        </p:spPr>
      </p:pic>
      <p:pic>
        <p:nvPicPr>
          <p:cNvPr id="9"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4344" y="5489241"/>
            <a:ext cx="8398385" cy="988583"/>
          </a:xfrm>
          <a:prstGeom prst="rect">
            <a:avLst/>
          </a:prstGeom>
          <a:noFill/>
          <a:ln>
            <a:noFill/>
          </a:ln>
        </p:spPr>
      </p:pic>
    </p:spTree>
    <p:extLst>
      <p:ext uri="{BB962C8B-B14F-4D97-AF65-F5344CB8AC3E}">
        <p14:creationId xmlns:p14="http://schemas.microsoft.com/office/powerpoint/2010/main" xmlns="" val="10343396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730326" y="85451"/>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Medidas de protección estándar</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5" name="Rectangle 4"/>
          <p:cNvSpPr/>
          <p:nvPr/>
        </p:nvSpPr>
        <p:spPr>
          <a:xfrm>
            <a:off x="3051668" y="1405773"/>
            <a:ext cx="7792871" cy="5016758"/>
          </a:xfrm>
          <a:prstGeom prst="rect">
            <a:avLst/>
          </a:prstGeom>
        </p:spPr>
        <p:txBody>
          <a:bodyPr wrap="square">
            <a:spAutoFit/>
          </a:bodyPr>
          <a:lstStyle/>
          <a:p>
            <a:pPr marL="457200" indent="-457200">
              <a:buFont typeface="+mj-lt"/>
              <a:buAutoNum type="arabicPeriod"/>
            </a:pPr>
            <a:r>
              <a:rPr lang="es-PY" sz="2000" dirty="0">
                <a:latin typeface="Arial" panose="020B0604020202020204" pitchFamily="34" charset="0"/>
                <a:cs typeface="Arial" panose="020B0604020202020204" pitchFamily="34" charset="0"/>
              </a:rPr>
              <a:t>Antisepsia de manos:   </a:t>
            </a:r>
          </a:p>
          <a:p>
            <a:r>
              <a:rPr lang="es-PY" sz="2000" dirty="0">
                <a:latin typeface="Arial" panose="020B0604020202020204" pitchFamily="34" charset="0"/>
                <a:cs typeface="Arial" panose="020B0604020202020204" pitchFamily="34" charset="0"/>
              </a:rPr>
              <a:t>                    - Lavado de manos con agua y jabón.</a:t>
            </a:r>
          </a:p>
          <a:p>
            <a:r>
              <a:rPr lang="es-PY" sz="2000" dirty="0">
                <a:latin typeface="Arial" panose="020B0604020202020204" pitchFamily="34" charset="0"/>
                <a:cs typeface="Arial" panose="020B0604020202020204" pitchFamily="34" charset="0"/>
              </a:rPr>
              <a:t>                    - Higiene con solución </a:t>
            </a:r>
            <a:r>
              <a:rPr lang="es-PY" sz="2000" dirty="0" err="1">
                <a:latin typeface="Arial" panose="020B0604020202020204" pitchFamily="34" charset="0"/>
                <a:cs typeface="Arial" panose="020B0604020202020204" pitchFamily="34" charset="0"/>
              </a:rPr>
              <a:t>hidroalcohólica</a:t>
            </a:r>
            <a:r>
              <a:rPr lang="es-PY" sz="2000" dirty="0">
                <a:latin typeface="Arial" panose="020B0604020202020204" pitchFamily="34" charset="0"/>
                <a:cs typeface="Arial" panose="020B0604020202020204" pitchFamily="34" charset="0"/>
              </a:rPr>
              <a:t> al 70%.</a:t>
            </a:r>
          </a:p>
          <a:p>
            <a:endParaRPr lang="es-PY" sz="2000" dirty="0">
              <a:latin typeface="Arial" panose="020B0604020202020204" pitchFamily="34" charset="0"/>
              <a:cs typeface="Arial" panose="020B0604020202020204" pitchFamily="34" charset="0"/>
            </a:endParaRPr>
          </a:p>
          <a:p>
            <a:r>
              <a:rPr lang="es-PY" sz="2000" dirty="0">
                <a:latin typeface="Arial" panose="020B0604020202020204" pitchFamily="34" charset="0"/>
                <a:cs typeface="Arial" panose="020B0604020202020204" pitchFamily="34" charset="0"/>
              </a:rPr>
              <a:t>2. Uso de equipo de protección individual (EPI)l según nivel de atención.</a:t>
            </a:r>
          </a:p>
          <a:p>
            <a:endParaRPr lang="es-PY" sz="2000" dirty="0">
              <a:latin typeface="Arial" panose="020B0604020202020204" pitchFamily="34" charset="0"/>
              <a:cs typeface="Arial" panose="020B0604020202020204" pitchFamily="34" charset="0"/>
            </a:endParaRPr>
          </a:p>
          <a:p>
            <a:r>
              <a:rPr lang="es-PY" sz="2000" dirty="0">
                <a:latin typeface="Arial" panose="020B0604020202020204" pitchFamily="34" charset="0"/>
                <a:cs typeface="Arial" panose="020B0604020202020204" pitchFamily="34" charset="0"/>
              </a:rPr>
              <a:t>3. Higiene respiratoria o etiqueta de la tos. </a:t>
            </a:r>
          </a:p>
          <a:p>
            <a:endParaRPr lang="es-PY" sz="2000" dirty="0">
              <a:latin typeface="Arial" panose="020B0604020202020204" pitchFamily="34" charset="0"/>
              <a:cs typeface="Arial" panose="020B0604020202020204" pitchFamily="34" charset="0"/>
            </a:endParaRPr>
          </a:p>
          <a:p>
            <a:r>
              <a:rPr lang="es-PY" sz="2000" dirty="0">
                <a:latin typeface="Arial" panose="020B0604020202020204" pitchFamily="34" charset="0"/>
                <a:cs typeface="Arial" panose="020B0604020202020204" pitchFamily="34" charset="0"/>
              </a:rPr>
              <a:t>4. Prácticas de inyección segura.</a:t>
            </a:r>
          </a:p>
          <a:p>
            <a:endParaRPr lang="es-PY" sz="2000" dirty="0">
              <a:latin typeface="Arial" panose="020B0604020202020204" pitchFamily="34" charset="0"/>
              <a:cs typeface="Arial" panose="020B0604020202020204" pitchFamily="34" charset="0"/>
            </a:endParaRPr>
          </a:p>
          <a:p>
            <a:r>
              <a:rPr lang="es-PY" sz="2000" dirty="0">
                <a:latin typeface="Arial" panose="020B0604020202020204" pitchFamily="34" charset="0"/>
                <a:cs typeface="Arial" panose="020B0604020202020204" pitchFamily="34" charset="0"/>
              </a:rPr>
              <a:t>5. Esterilización/ desinfección de equipos médicos.</a:t>
            </a:r>
          </a:p>
          <a:p>
            <a:endParaRPr lang="es-PY" sz="2000" dirty="0">
              <a:latin typeface="Arial" panose="020B0604020202020204" pitchFamily="34" charset="0"/>
              <a:cs typeface="Arial" panose="020B0604020202020204" pitchFamily="34" charset="0"/>
            </a:endParaRPr>
          </a:p>
          <a:p>
            <a:r>
              <a:rPr lang="es-PY" sz="2000" dirty="0">
                <a:latin typeface="Arial" panose="020B0604020202020204" pitchFamily="34" charset="0"/>
                <a:cs typeface="Arial" panose="020B0604020202020204" pitchFamily="34" charset="0"/>
              </a:rPr>
              <a:t>6. Limpieza e higiene hospitalaria. </a:t>
            </a: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5476" y="2978499"/>
            <a:ext cx="1985867" cy="12959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5476" y="1430260"/>
            <a:ext cx="2007002" cy="130542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xmlns="" val="0"/>
              </a:ext>
            </a:extLst>
          </a:blip>
          <a:srcRect b="11253"/>
          <a:stretch/>
        </p:blipFill>
        <p:spPr>
          <a:xfrm>
            <a:off x="385477" y="4517302"/>
            <a:ext cx="1985867" cy="1321795"/>
          </a:xfrm>
          <a:prstGeom prst="rect">
            <a:avLst/>
          </a:prstGeom>
        </p:spPr>
      </p:pic>
    </p:spTree>
    <p:extLst>
      <p:ext uri="{BB962C8B-B14F-4D97-AF65-F5344CB8AC3E}">
        <p14:creationId xmlns:p14="http://schemas.microsoft.com/office/powerpoint/2010/main" xmlns="" val="210923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050878" y="85451"/>
            <a:ext cx="10386156"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Premisas de procedimiento del servicio a ser seguidas por todo personal de salud tanto de blanco como administrativo</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5" name="Rectangle 4"/>
          <p:cNvSpPr/>
          <p:nvPr/>
        </p:nvSpPr>
        <p:spPr>
          <a:xfrm>
            <a:off x="443220" y="2930562"/>
            <a:ext cx="11601472" cy="2862322"/>
          </a:xfrm>
          <a:prstGeom prst="rect">
            <a:avLst/>
          </a:prstGeom>
        </p:spPr>
        <p:txBody>
          <a:bodyPr wrap="square">
            <a:spAutoFit/>
          </a:bodyPr>
          <a:lstStyle/>
          <a:p>
            <a:pPr marL="457200" indent="-457200">
              <a:lnSpc>
                <a:spcPct val="150000"/>
              </a:lnSpc>
              <a:buFont typeface="+mj-lt"/>
              <a:buAutoNum type="arabicPeriod"/>
            </a:pPr>
            <a:r>
              <a:rPr lang="es-PY" sz="2000" dirty="0">
                <a:latin typeface="Arial" panose="020B0604020202020204" pitchFamily="34" charset="0"/>
                <a:cs typeface="Arial" panose="020B0604020202020204" pitchFamily="34" charset="0"/>
              </a:rPr>
              <a:t>Mantener las uñas cortas y sin uñas postizas</a:t>
            </a:r>
            <a:r>
              <a:rPr lang="es-PY" sz="2000" dirty="0" smtClean="0">
                <a:latin typeface="Arial" panose="020B0604020202020204" pitchFamily="34" charset="0"/>
                <a:cs typeface="Arial" panose="020B0604020202020204" pitchFamily="34" charset="0"/>
              </a:rPr>
              <a:t>.</a:t>
            </a:r>
            <a:endParaRPr lang="es-PY" sz="20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s-PY" sz="2000" dirty="0" smtClean="0">
                <a:latin typeface="Arial" panose="020B0604020202020204" pitchFamily="34" charset="0"/>
                <a:cs typeface="Arial" panose="020B0604020202020204" pitchFamily="34" charset="0"/>
              </a:rPr>
              <a:t>Usar </a:t>
            </a:r>
            <a:r>
              <a:rPr lang="es-PY" sz="2000" dirty="0">
                <a:latin typeface="Arial" panose="020B0604020202020204" pitchFamily="34" charset="0"/>
                <a:cs typeface="Arial" panose="020B0604020202020204" pitchFamily="34" charset="0"/>
              </a:rPr>
              <a:t>el cabello recogido o cabello corto.</a:t>
            </a:r>
          </a:p>
          <a:p>
            <a:pPr marL="457200" indent="-457200">
              <a:lnSpc>
                <a:spcPct val="150000"/>
              </a:lnSpc>
              <a:buFont typeface="+mj-lt"/>
              <a:buAutoNum type="arabicPeriod"/>
            </a:pPr>
            <a:r>
              <a:rPr lang="es-PY" sz="2000" dirty="0">
                <a:latin typeface="Arial" panose="020B0604020202020204" pitchFamily="34" charset="0"/>
                <a:cs typeface="Arial" panose="020B0604020202020204" pitchFamily="34" charset="0"/>
              </a:rPr>
              <a:t>Si se usa barba, debe ser corta para permitir el correcto ajuste de la mascarilla N95.</a:t>
            </a:r>
          </a:p>
          <a:p>
            <a:pPr marL="457200" indent="-457200">
              <a:lnSpc>
                <a:spcPct val="150000"/>
              </a:lnSpc>
              <a:buFont typeface="+mj-lt"/>
              <a:buAutoNum type="arabicPeriod"/>
            </a:pPr>
            <a:r>
              <a:rPr lang="es-PY" sz="2000" dirty="0">
                <a:latin typeface="Arial" panose="020B0604020202020204" pitchFamily="34" charset="0"/>
                <a:cs typeface="Arial" panose="020B0604020202020204" pitchFamily="34" charset="0"/>
              </a:rPr>
              <a:t>Destinar ropa y calzado cerrado de uso exclusivo para el servicio. </a:t>
            </a:r>
          </a:p>
          <a:p>
            <a:pPr algn="ctr">
              <a:lnSpc>
                <a:spcPct val="150000"/>
              </a:lnSpc>
            </a:pPr>
            <a:endParaRPr lang="es-PY" sz="2000" b="1" dirty="0" smtClean="0">
              <a:latin typeface="Arial" panose="020B0604020202020204" pitchFamily="34" charset="0"/>
              <a:cs typeface="Arial" panose="020B0604020202020204" pitchFamily="34" charset="0"/>
            </a:endParaRPr>
          </a:p>
          <a:p>
            <a:pPr algn="ctr">
              <a:lnSpc>
                <a:spcPct val="150000"/>
              </a:lnSpc>
            </a:pPr>
            <a:r>
              <a:rPr lang="es-PY" sz="2000" b="1" dirty="0" smtClean="0">
                <a:latin typeface="Arial" panose="020B0604020202020204" pitchFamily="34" charset="0"/>
                <a:cs typeface="Arial" panose="020B0604020202020204" pitchFamily="34" charset="0"/>
              </a:rPr>
              <a:t>Nunca </a:t>
            </a:r>
            <a:r>
              <a:rPr lang="es-PY" sz="2000" b="1" dirty="0">
                <a:latin typeface="Arial" panose="020B0604020202020204" pitchFamily="34" charset="0"/>
                <a:cs typeface="Arial" panose="020B0604020202020204" pitchFamily="34" charset="0"/>
              </a:rPr>
              <a:t>salir del servicio con ropa de trabajo puesta.</a:t>
            </a:r>
          </a:p>
        </p:txBody>
      </p:sp>
      <p:pic>
        <p:nvPicPr>
          <p:cNvPr id="9"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8378" y="6248548"/>
            <a:ext cx="5570604" cy="618723"/>
          </a:xfrm>
          <a:prstGeom prst="rect">
            <a:avLst/>
          </a:prstGeom>
          <a:noFill/>
          <a:ln>
            <a:noFill/>
          </a:ln>
        </p:spPr>
      </p:pic>
      <p:sp>
        <p:nvSpPr>
          <p:cNvPr id="8" name="Rectangle 7"/>
          <p:cNvSpPr/>
          <p:nvPr/>
        </p:nvSpPr>
        <p:spPr>
          <a:xfrm>
            <a:off x="636449" y="1767012"/>
            <a:ext cx="10473575" cy="707886"/>
          </a:xfrm>
          <a:prstGeom prst="rect">
            <a:avLst/>
          </a:prstGeom>
          <a:solidFill>
            <a:schemeClr val="accent1">
              <a:lumMod val="20000"/>
              <a:lumOff val="80000"/>
            </a:schemeClr>
          </a:solidFill>
        </p:spPr>
        <p:txBody>
          <a:bodyPr wrap="square">
            <a:spAutoFit/>
          </a:bodyPr>
          <a:lstStyle/>
          <a:p>
            <a:pPr algn="ctr"/>
            <a:r>
              <a:rPr lang="es-ES" sz="2000" dirty="0">
                <a:latin typeface="Arial" panose="020B0604020202020204" pitchFamily="34" charset="0"/>
                <a:cs typeface="Arial" panose="020B0604020202020204" pitchFamily="34" charset="0"/>
              </a:rPr>
              <a:t>Las manos son la principal vía de transmisión de microorganismos durante la atención sanitaria.</a:t>
            </a:r>
            <a:endParaRPr lang="es-PY"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2218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5" name="Rectangle 4"/>
          <p:cNvSpPr/>
          <p:nvPr/>
        </p:nvSpPr>
        <p:spPr>
          <a:xfrm>
            <a:off x="755659" y="1254523"/>
            <a:ext cx="10935979" cy="4708981"/>
          </a:xfrm>
          <a:prstGeom prst="rect">
            <a:avLst/>
          </a:prstGeom>
        </p:spPr>
        <p:txBody>
          <a:bodyPr wrap="square">
            <a:spAutoFit/>
          </a:bodyPr>
          <a:lstStyle/>
          <a:p>
            <a:pPr>
              <a:lnSpc>
                <a:spcPct val="150000"/>
              </a:lnSpc>
            </a:pPr>
            <a:r>
              <a:rPr lang="es-ES" sz="2000" dirty="0" smtClean="0">
                <a:latin typeface="Arial" panose="020B0604020202020204" pitchFamily="34" charset="0"/>
                <a:cs typeface="Arial" panose="020B0604020202020204" pitchFamily="34" charset="0"/>
              </a:rPr>
              <a:t>5. Desinfectar con frecuencia con solución </a:t>
            </a:r>
            <a:r>
              <a:rPr lang="es-ES" sz="2000" dirty="0" err="1" smtClean="0">
                <a:latin typeface="Arial" panose="020B0604020202020204" pitchFamily="34" charset="0"/>
                <a:cs typeface="Arial" panose="020B0604020202020204" pitchFamily="34" charset="0"/>
              </a:rPr>
              <a:t>hidroalcohólica</a:t>
            </a:r>
            <a:r>
              <a:rPr lang="es-ES" sz="2000" dirty="0" smtClean="0">
                <a:latin typeface="Arial" panose="020B0604020202020204" pitchFamily="34" charset="0"/>
                <a:cs typeface="Arial" panose="020B0604020202020204" pitchFamily="34" charset="0"/>
              </a:rPr>
              <a:t> al 70% la pantalla del celular y de superficies pequeñas o desinfectar con solución de hipoclorito de sodio al 0,5% las superficies y equipamientos de su área de trabajo antes del contacto con cada paciente.</a:t>
            </a:r>
          </a:p>
          <a:p>
            <a:pPr>
              <a:lnSpc>
                <a:spcPct val="150000"/>
              </a:lnSpc>
            </a:pPr>
            <a:endParaRPr lang="es-ES" sz="2000" dirty="0" smtClean="0">
              <a:latin typeface="Arial" panose="020B0604020202020204" pitchFamily="34" charset="0"/>
              <a:cs typeface="Arial" panose="020B0604020202020204" pitchFamily="34" charset="0"/>
            </a:endParaRPr>
          </a:p>
          <a:p>
            <a:pPr>
              <a:lnSpc>
                <a:spcPct val="150000"/>
              </a:lnSpc>
            </a:pPr>
            <a:r>
              <a:rPr lang="es-ES" sz="2000" dirty="0" smtClean="0">
                <a:latin typeface="Arial" panose="020B0604020202020204" pitchFamily="34" charset="0"/>
                <a:cs typeface="Arial" panose="020B0604020202020204" pitchFamily="34" charset="0"/>
              </a:rPr>
              <a:t>6. </a:t>
            </a:r>
            <a:r>
              <a:rPr lang="es-PY" sz="2000" dirty="0" smtClean="0">
                <a:latin typeface="Arial" panose="020B0604020202020204" pitchFamily="34" charset="0"/>
                <a:cs typeface="Arial" panose="020B0604020202020204" pitchFamily="34" charset="0"/>
              </a:rPr>
              <a:t>Lavar </a:t>
            </a:r>
            <a:r>
              <a:rPr lang="es-PY" sz="2000" dirty="0">
                <a:latin typeface="Arial" panose="020B0604020202020204" pitchFamily="34" charset="0"/>
                <a:cs typeface="Arial" panose="020B0604020202020204" pitchFamily="34" charset="0"/>
              </a:rPr>
              <a:t>frecuentemente las manos con agua y jabón, tomando en cuanta los 5 momentos de lavado de manos: antes de tocar al paciente, antes de realizar una tarea limpia/aséptica, después del riesgo de exposición a líquidos corporales, después de tocar al paciente y después del contacto con el entorno del paciente</a:t>
            </a:r>
            <a:r>
              <a:rPr lang="es-PY" sz="2000" dirty="0" smtClean="0">
                <a:latin typeface="Arial" panose="020B0604020202020204" pitchFamily="34" charset="0"/>
                <a:cs typeface="Arial" panose="020B0604020202020204" pitchFamily="34" charset="0"/>
              </a:rPr>
              <a:t>.</a:t>
            </a:r>
          </a:p>
          <a:p>
            <a:pPr>
              <a:lnSpc>
                <a:spcPct val="150000"/>
              </a:lnSpc>
            </a:pPr>
            <a:endParaRPr lang="es-PY" sz="2000" dirty="0">
              <a:latin typeface="Arial" panose="020B0604020202020204" pitchFamily="34" charset="0"/>
              <a:cs typeface="Arial" panose="020B0604020202020204" pitchFamily="34" charset="0"/>
            </a:endParaRPr>
          </a:p>
          <a:p>
            <a:pPr marL="457200" indent="-457200">
              <a:lnSpc>
                <a:spcPct val="150000"/>
              </a:lnSpc>
              <a:buFont typeface="+mj-lt"/>
              <a:buAutoNum type="arabicPeriod" startAt="7"/>
            </a:pPr>
            <a:r>
              <a:rPr lang="es-ES" sz="2000" dirty="0" smtClean="0">
                <a:latin typeface="Arial" panose="020B0604020202020204" pitchFamily="34" charset="0"/>
                <a:cs typeface="Arial" panose="020B0604020202020204" pitchFamily="34" charset="0"/>
              </a:rPr>
              <a:t>Evitar la presencia de materiales u objetos que no se utilizan en la atención</a:t>
            </a:r>
            <a:r>
              <a:rPr lang="es-PY" sz="2000" dirty="0" smtClean="0">
                <a:latin typeface="Arial" panose="020B0604020202020204" pitchFamily="34" charset="0"/>
                <a:cs typeface="Arial" panose="020B0604020202020204" pitchFamily="34" charset="0"/>
              </a:rPr>
              <a:t>.</a:t>
            </a:r>
            <a:endParaRPr lang="es-PY" sz="2000" dirty="0">
              <a:latin typeface="Arial" panose="020B0604020202020204" pitchFamily="34" charset="0"/>
              <a:cs typeface="Arial" panose="020B0604020202020204" pitchFamily="34" charset="0"/>
            </a:endParaRPr>
          </a:p>
        </p:txBody>
      </p:sp>
      <p:pic>
        <p:nvPicPr>
          <p:cNvPr id="6"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8378" y="6248548"/>
            <a:ext cx="5570604" cy="618723"/>
          </a:xfrm>
          <a:prstGeom prst="rect">
            <a:avLst/>
          </a:prstGeom>
          <a:noFill/>
          <a:ln>
            <a:noFill/>
          </a:ln>
        </p:spPr>
      </p:pic>
      <p:sp>
        <p:nvSpPr>
          <p:cNvPr id="9"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173708" y="67429"/>
            <a:ext cx="10386156"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Premisas a ser seguidas por todo personal de salud tanto de blanco como administrativo</a:t>
            </a:r>
          </a:p>
        </p:txBody>
      </p:sp>
    </p:spTree>
    <p:extLst>
      <p:ext uri="{BB962C8B-B14F-4D97-AF65-F5344CB8AC3E}">
        <p14:creationId xmlns:p14="http://schemas.microsoft.com/office/powerpoint/2010/main" xmlns="" val="244902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5" name="Rectangle 4"/>
          <p:cNvSpPr/>
          <p:nvPr/>
        </p:nvSpPr>
        <p:spPr>
          <a:xfrm>
            <a:off x="1041934" y="1112728"/>
            <a:ext cx="10517930" cy="5216813"/>
          </a:xfrm>
          <a:prstGeom prst="rect">
            <a:avLst/>
          </a:prstGeom>
        </p:spPr>
        <p:txBody>
          <a:bodyPr wrap="square">
            <a:spAutoFit/>
          </a:bodyPr>
          <a:lstStyle/>
          <a:p>
            <a:pPr>
              <a:lnSpc>
                <a:spcPct val="150000"/>
              </a:lnSpc>
            </a:pPr>
            <a:r>
              <a:rPr lang="es-ES" sz="2000" dirty="0" smtClean="0">
                <a:latin typeface="Arial" panose="020B0604020202020204" pitchFamily="34" charset="0"/>
                <a:cs typeface="Arial" panose="020B0604020202020204" pitchFamily="34" charset="0"/>
              </a:rPr>
              <a:t>8. Como </a:t>
            </a:r>
            <a:r>
              <a:rPr lang="es-ES" sz="2000" dirty="0">
                <a:latin typeface="Arial" panose="020B0604020202020204" pitchFamily="34" charset="0"/>
                <a:cs typeface="Arial" panose="020B0604020202020204" pitchFamily="34" charset="0"/>
              </a:rPr>
              <a:t>medida higiénica, no </a:t>
            </a:r>
            <a:r>
              <a:rPr lang="es-ES" sz="2000" dirty="0" smtClean="0">
                <a:latin typeface="Arial" panose="020B0604020202020204" pitchFamily="34" charset="0"/>
                <a:cs typeface="Arial" panose="020B0604020202020204" pitchFamily="34" charset="0"/>
              </a:rPr>
              <a:t>compartir tereré ni mate </a:t>
            </a:r>
            <a:r>
              <a:rPr lang="es-ES" sz="2000" dirty="0">
                <a:latin typeface="Arial" panose="020B0604020202020204" pitchFamily="34" charset="0"/>
                <a:cs typeface="Arial" panose="020B0604020202020204" pitchFamily="34" charset="0"/>
              </a:rPr>
              <a:t>ni </a:t>
            </a:r>
            <a:r>
              <a:rPr lang="es-ES" sz="2000" dirty="0" smtClean="0">
                <a:latin typeface="Arial" panose="020B0604020202020204" pitchFamily="34" charset="0"/>
                <a:cs typeface="Arial" panose="020B0604020202020204" pitchFamily="34" charset="0"/>
              </a:rPr>
              <a:t>cubiertos o utensilios de cocina.</a:t>
            </a:r>
          </a:p>
          <a:p>
            <a:pPr>
              <a:lnSpc>
                <a:spcPct val="150000"/>
              </a:lnSpc>
            </a:pPr>
            <a:endParaRPr lang="es-ES" sz="1400" dirty="0">
              <a:latin typeface="Arial" panose="020B0604020202020204" pitchFamily="34" charset="0"/>
              <a:cs typeface="Arial" panose="020B0604020202020204" pitchFamily="34" charset="0"/>
            </a:endParaRPr>
          </a:p>
          <a:p>
            <a:pPr>
              <a:lnSpc>
                <a:spcPct val="150000"/>
              </a:lnSpc>
            </a:pPr>
            <a:r>
              <a:rPr lang="es-ES" sz="2000" dirty="0" smtClean="0">
                <a:latin typeface="Arial" panose="020B0604020202020204" pitchFamily="34" charset="0"/>
                <a:cs typeface="Arial" panose="020B0604020202020204" pitchFamily="34" charset="0"/>
              </a:rPr>
              <a:t>9. </a:t>
            </a:r>
            <a:r>
              <a:rPr lang="es-PY" sz="2000" dirty="0" smtClean="0">
                <a:latin typeface="Arial" panose="020B0604020202020204" pitchFamily="34" charset="0"/>
                <a:cs typeface="Arial" panose="020B0604020202020204" pitchFamily="34" charset="0"/>
              </a:rPr>
              <a:t>Usar </a:t>
            </a:r>
            <a:r>
              <a:rPr lang="es-PY" sz="2000" dirty="0">
                <a:latin typeface="Arial" panose="020B0604020202020204" pitchFamily="34" charset="0"/>
                <a:cs typeface="Arial" panose="020B0604020202020204" pitchFamily="34" charset="0"/>
              </a:rPr>
              <a:t>correctamente los equipos de protección individual (EPI) según nivel de atención y normas vigentes</a:t>
            </a:r>
            <a:r>
              <a:rPr lang="es-PY" sz="2000" dirty="0" smtClean="0">
                <a:latin typeface="Arial" panose="020B0604020202020204" pitchFamily="34" charset="0"/>
                <a:cs typeface="Arial" panose="020B0604020202020204" pitchFamily="34" charset="0"/>
              </a:rPr>
              <a:t>.</a:t>
            </a:r>
          </a:p>
          <a:p>
            <a:pPr>
              <a:lnSpc>
                <a:spcPct val="150000"/>
              </a:lnSpc>
            </a:pPr>
            <a:endParaRPr lang="es-PY"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startAt="10"/>
            </a:pPr>
            <a:r>
              <a:rPr lang="es-PY" sz="2000" dirty="0">
                <a:latin typeface="Arial" panose="020B0604020202020204" pitchFamily="34" charset="0"/>
                <a:cs typeface="Arial" panose="020B0604020202020204" pitchFamily="34" charset="0"/>
              </a:rPr>
              <a:t>Mantener distanciamiento físico de 2 metros, excepto cuando se realiza examen físico o procedimiento. Respetar el distanciamiento en todo el establecimiento, incluso en el comedor y en el estar médico, o en la sala de enfermería, por ejemplo.  </a:t>
            </a:r>
            <a:r>
              <a:rPr lang="es-PY" sz="2000" dirty="0">
                <a:latin typeface="Arial" panose="020B0604020202020204" pitchFamily="34" charset="0"/>
                <a:cs typeface="Arial" panose="020B0604020202020204" pitchFamily="34" charset="0"/>
                <a:hlinkClick r:id="rId3"/>
              </a:rPr>
              <a:t>Ver </a:t>
            </a:r>
            <a:r>
              <a:rPr lang="es-PY" sz="2000" dirty="0" smtClean="0">
                <a:latin typeface="Arial" panose="020B0604020202020204" pitchFamily="34" charset="0"/>
                <a:cs typeface="Arial" panose="020B0604020202020204" pitchFamily="34" charset="0"/>
                <a:hlinkClick r:id="rId3"/>
              </a:rPr>
              <a:t>video</a:t>
            </a:r>
            <a:endParaRPr lang="es-PY" sz="2000" dirty="0" smtClean="0">
              <a:latin typeface="Arial" panose="020B0604020202020204" pitchFamily="34" charset="0"/>
              <a:cs typeface="Arial" panose="020B0604020202020204" pitchFamily="34" charset="0"/>
            </a:endParaRPr>
          </a:p>
          <a:p>
            <a:pPr marL="457200" indent="-457200">
              <a:lnSpc>
                <a:spcPct val="150000"/>
              </a:lnSpc>
              <a:buFont typeface="+mj-lt"/>
              <a:buAutoNum type="arabicPeriod" startAt="10"/>
            </a:pPr>
            <a:endParaRPr lang="es-PY"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startAt="10"/>
            </a:pPr>
            <a:r>
              <a:rPr lang="es-PY" sz="2000" dirty="0">
                <a:latin typeface="Arial" panose="020B0604020202020204" pitchFamily="34" charset="0"/>
                <a:cs typeface="Arial" panose="020B0604020202020204" pitchFamily="34" charset="0"/>
              </a:rPr>
              <a:t>Toda persona mayor a 3 años de edad que acuda al servicio debe ingresar con mascarilla de tela o quirúrgica. Si no tiene mascarilla se le proporciona antes de ingresar al servicio.</a:t>
            </a:r>
          </a:p>
        </p:txBody>
      </p:sp>
      <p:pic>
        <p:nvPicPr>
          <p:cNvPr id="6" name="Imagen 599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49292" y="6239277"/>
            <a:ext cx="5570604" cy="618723"/>
          </a:xfrm>
          <a:prstGeom prst="rect">
            <a:avLst/>
          </a:prstGeom>
          <a:noFill/>
          <a:ln>
            <a:noFill/>
          </a:ln>
        </p:spPr>
      </p:pic>
      <p:sp>
        <p:nvSpPr>
          <p:cNvPr id="9"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173708" y="67429"/>
            <a:ext cx="10386156"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Premisas a ser seguidas por todo personal de salud tanto de blanco como administrativo</a:t>
            </a:r>
          </a:p>
        </p:txBody>
      </p:sp>
    </p:spTree>
    <p:extLst>
      <p:ext uri="{BB962C8B-B14F-4D97-AF65-F5344CB8AC3E}">
        <p14:creationId xmlns:p14="http://schemas.microsoft.com/office/powerpoint/2010/main" xmlns="" val="107206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208170" y="67184"/>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Antisepsia de manos</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5" name="Rectangle 4"/>
          <p:cNvSpPr/>
          <p:nvPr/>
        </p:nvSpPr>
        <p:spPr>
          <a:xfrm>
            <a:off x="1066162" y="938362"/>
            <a:ext cx="9848716" cy="4498091"/>
          </a:xfrm>
          <a:prstGeom prst="rect">
            <a:avLst/>
          </a:prstGeom>
          <a:noFill/>
        </p:spPr>
        <p:txBody>
          <a:bodyPr wrap="square">
            <a:spAutoFit/>
          </a:bodyPr>
          <a:lstStyle/>
          <a:p>
            <a:pPr marL="342900" marR="24765" indent="-342900" algn="just">
              <a:lnSpc>
                <a:spcPct val="150000"/>
              </a:lnSpc>
              <a:spcAft>
                <a:spcPts val="800"/>
              </a:spcAft>
              <a:buFont typeface="Arial" panose="020B0604020202020204" pitchFamily="34" charset="0"/>
              <a:buChar char="-"/>
            </a:pPr>
            <a:r>
              <a:rPr lang="es-ES" sz="2000" dirty="0" smtClean="0">
                <a:latin typeface="Arial" panose="020B0604020202020204" pitchFamily="34" charset="0"/>
                <a:ea typeface="Calibri" panose="020F0502020204030204" pitchFamily="34" charset="0"/>
                <a:cs typeface="Arial" panose="020B0604020202020204" pitchFamily="34" charset="0"/>
              </a:rPr>
              <a:t>Las </a:t>
            </a:r>
            <a:r>
              <a:rPr lang="es-ES" sz="2000" dirty="0">
                <a:latin typeface="Arial" panose="020B0604020202020204" pitchFamily="34" charset="0"/>
                <a:ea typeface="Calibri" panose="020F0502020204030204" pitchFamily="34" charset="0"/>
                <a:cs typeface="Arial" panose="020B0604020202020204" pitchFamily="34" charset="0"/>
              </a:rPr>
              <a:t>manos son la principal vía de  transmisión de microrganismos durante la atención sanitaria.</a:t>
            </a:r>
          </a:p>
          <a:p>
            <a:pPr marL="342900" marR="24765" indent="-342900" algn="just">
              <a:lnSpc>
                <a:spcPct val="150000"/>
              </a:lnSpc>
              <a:spcAft>
                <a:spcPts val="800"/>
              </a:spcAft>
              <a:buFont typeface="Arial" panose="020B0604020202020204" pitchFamily="34" charset="0"/>
              <a:buChar char="-"/>
            </a:pPr>
            <a:r>
              <a:rPr lang="es-ES" sz="2000" dirty="0" smtClean="0">
                <a:latin typeface="Arial" panose="020B0604020202020204" pitchFamily="34" charset="0"/>
                <a:ea typeface="Calibri" panose="020F0502020204030204" pitchFamily="34" charset="0"/>
                <a:cs typeface="Arial" panose="020B0604020202020204" pitchFamily="34" charset="0"/>
              </a:rPr>
              <a:t>La </a:t>
            </a:r>
            <a:r>
              <a:rPr lang="es-ES" sz="2000" dirty="0">
                <a:latin typeface="Arial" panose="020B0604020202020204" pitchFamily="34" charset="0"/>
                <a:ea typeface="Calibri" panose="020F0502020204030204" pitchFamily="34" charset="0"/>
                <a:cs typeface="Arial" panose="020B0604020202020204" pitchFamily="34" charset="0"/>
              </a:rPr>
              <a:t>antisepsia de las manos es la medida más importante para evitar la transmisión de gérmenes perjudiciales y evitar las infecciones asociadas a la atención sanitaria.</a:t>
            </a:r>
          </a:p>
          <a:p>
            <a:pPr marL="342900" marR="24765" indent="-342900" algn="just">
              <a:lnSpc>
                <a:spcPct val="150000"/>
              </a:lnSpc>
              <a:spcAft>
                <a:spcPts val="800"/>
              </a:spcAft>
              <a:buFont typeface="Arial" panose="020B0604020202020204" pitchFamily="34" charset="0"/>
              <a:buChar char="-"/>
            </a:pPr>
            <a:r>
              <a:rPr lang="es-ES" sz="2000" dirty="0" smtClean="0">
                <a:latin typeface="Arial" panose="020B0604020202020204" pitchFamily="34" charset="0"/>
                <a:ea typeface="Calibri" panose="020F0502020204030204" pitchFamily="34" charset="0"/>
                <a:cs typeface="Arial" panose="020B0604020202020204" pitchFamily="34" charset="0"/>
              </a:rPr>
              <a:t>Contempla </a:t>
            </a:r>
            <a:r>
              <a:rPr lang="es-ES" sz="2000" dirty="0">
                <a:latin typeface="Arial" panose="020B0604020202020204" pitchFamily="34" charset="0"/>
                <a:ea typeface="Calibri" panose="020F0502020204030204" pitchFamily="34" charset="0"/>
                <a:cs typeface="Arial" panose="020B0604020202020204" pitchFamily="34" charset="0"/>
              </a:rPr>
              <a:t>el lavado con agua y jabón y la higiene con alcohol al 70%.</a:t>
            </a:r>
          </a:p>
          <a:p>
            <a:pPr marL="342900" marR="24765" indent="-342900" algn="just">
              <a:lnSpc>
                <a:spcPct val="150000"/>
              </a:lnSpc>
              <a:spcAft>
                <a:spcPts val="800"/>
              </a:spcAft>
              <a:buFont typeface="Arial" panose="020B0604020202020204" pitchFamily="34" charset="0"/>
              <a:buChar char="-"/>
            </a:pPr>
            <a:r>
              <a:rPr lang="es-ES" sz="2000" dirty="0" smtClean="0">
                <a:latin typeface="Arial" panose="020B0604020202020204" pitchFamily="34" charset="0"/>
                <a:ea typeface="Calibri" panose="020F0502020204030204" pitchFamily="34" charset="0"/>
                <a:cs typeface="Arial" panose="020B0604020202020204" pitchFamily="34" charset="0"/>
              </a:rPr>
              <a:t>Toda </a:t>
            </a:r>
            <a:r>
              <a:rPr lang="es-ES" sz="2000" dirty="0">
                <a:latin typeface="Arial" panose="020B0604020202020204" pitchFamily="34" charset="0"/>
                <a:ea typeface="Calibri" panose="020F0502020204030204" pitchFamily="34" charset="0"/>
                <a:cs typeface="Arial" panose="020B0604020202020204" pitchFamily="34" charset="0"/>
              </a:rPr>
              <a:t>persona que trabaje en el establecimiento de salud debe practicar la higiene de manos de forma frecuente para protegerse, a las personas usuarias de los servicios y a sus familias.</a:t>
            </a:r>
            <a:endParaRPr lang="es-PY" sz="20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824736" y="5570691"/>
            <a:ext cx="10473575" cy="400110"/>
          </a:xfrm>
          <a:prstGeom prst="rect">
            <a:avLst/>
          </a:prstGeom>
          <a:solidFill>
            <a:schemeClr val="bg2"/>
          </a:solidFill>
        </p:spPr>
        <p:txBody>
          <a:bodyPr wrap="square" rtlCol="0">
            <a:spAutoFit/>
          </a:bodyPr>
          <a:lstStyle/>
          <a:p>
            <a:pPr algn="ctr"/>
            <a:r>
              <a:rPr lang="es-PY" sz="2000" dirty="0">
                <a:latin typeface="Arial" panose="020B0604020202020204" pitchFamily="34" charset="0"/>
                <a:cs typeface="Arial" panose="020B0604020202020204" pitchFamily="34" charset="0"/>
              </a:rPr>
              <a:t>El uso de guantes no suplanta la necesidad de realizar la higiene de manos.</a:t>
            </a:r>
          </a:p>
        </p:txBody>
      </p:sp>
      <p:pic>
        <p:nvPicPr>
          <p:cNvPr id="9"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221" y="6239277"/>
            <a:ext cx="5570604" cy="618723"/>
          </a:xfrm>
          <a:prstGeom prst="rect">
            <a:avLst/>
          </a:prstGeom>
          <a:noFill/>
          <a:ln>
            <a:noFill/>
          </a:ln>
        </p:spPr>
      </p:pic>
    </p:spTree>
    <p:extLst>
      <p:ext uri="{BB962C8B-B14F-4D97-AF65-F5344CB8AC3E}">
        <p14:creationId xmlns:p14="http://schemas.microsoft.com/office/powerpoint/2010/main" xmlns="" val="164490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208170" y="67184"/>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Lavado correcto de manos</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5" name="Rectangle 4"/>
          <p:cNvSpPr/>
          <p:nvPr/>
        </p:nvSpPr>
        <p:spPr>
          <a:xfrm>
            <a:off x="123892" y="1168518"/>
            <a:ext cx="11817927" cy="5663089"/>
          </a:xfrm>
          <a:prstGeom prst="rect">
            <a:avLst/>
          </a:prstGeom>
          <a:noFill/>
        </p:spPr>
        <p:txBody>
          <a:bodyPr wrap="square">
            <a:spAutoFit/>
          </a:bodyPr>
          <a:lstStyle/>
          <a:p>
            <a:pPr marR="24765" algn="ctr"/>
            <a:r>
              <a:rPr lang="es-ES" b="1" dirty="0">
                <a:latin typeface="Arial" panose="020B0604020202020204" pitchFamily="34" charset="0"/>
                <a:ea typeface="Calibri" panose="020F0502020204030204" pitchFamily="34" charset="0"/>
                <a:cs typeface="Arial" panose="020B0604020202020204" pitchFamily="34" charset="0"/>
              </a:rPr>
              <a:t>Pasos en el lavado de manos</a:t>
            </a:r>
          </a:p>
          <a:p>
            <a:pPr marR="24765" algn="just"/>
            <a:r>
              <a:rPr lang="es-ES" dirty="0">
                <a:latin typeface="Arial" panose="020B0604020202020204" pitchFamily="34" charset="0"/>
                <a:ea typeface="Calibri" panose="020F0502020204030204" pitchFamily="34" charset="0"/>
                <a:cs typeface="Arial" panose="020B0604020202020204" pitchFamily="34" charset="0"/>
              </a:rPr>
              <a:t>Paso </a:t>
            </a:r>
            <a:r>
              <a:rPr lang="es-ES" dirty="0" smtClean="0">
                <a:latin typeface="Arial" panose="020B0604020202020204" pitchFamily="34" charset="0"/>
                <a:ea typeface="Calibri" panose="020F0502020204030204" pitchFamily="34" charset="0"/>
                <a:cs typeface="Arial" panose="020B0604020202020204" pitchFamily="34" charset="0"/>
              </a:rPr>
              <a:t>1. Mojar </a:t>
            </a:r>
            <a:r>
              <a:rPr lang="es-ES" dirty="0">
                <a:latin typeface="Arial" panose="020B0604020202020204" pitchFamily="34" charset="0"/>
                <a:ea typeface="Calibri" panose="020F0502020204030204" pitchFamily="34" charset="0"/>
                <a:cs typeface="Arial" panose="020B0604020202020204" pitchFamily="34" charset="0"/>
              </a:rPr>
              <a:t>las manos y las </a:t>
            </a:r>
            <a:r>
              <a:rPr lang="es-ES" dirty="0" smtClean="0">
                <a:latin typeface="Arial" panose="020B0604020202020204" pitchFamily="34" charset="0"/>
                <a:ea typeface="Calibri" panose="020F0502020204030204" pitchFamily="34" charset="0"/>
                <a:cs typeface="Arial" panose="020B0604020202020204" pitchFamily="34" charset="0"/>
              </a:rPr>
              <a:t>muñecas. Aplicar </a:t>
            </a:r>
            <a:r>
              <a:rPr lang="es-ES" dirty="0">
                <a:latin typeface="Arial" panose="020B0604020202020204" pitchFamily="34" charset="0"/>
                <a:ea typeface="Calibri" panose="020F0502020204030204" pitchFamily="34" charset="0"/>
                <a:cs typeface="Arial" panose="020B0604020202020204" pitchFamily="34" charset="0"/>
              </a:rPr>
              <a:t>jabón y frotarse las manos.</a:t>
            </a:r>
          </a:p>
          <a:p>
            <a:pPr marR="24765" algn="just"/>
            <a:endParaRPr lang="es-ES" sz="1100" dirty="0">
              <a:latin typeface="Arial" panose="020B0604020202020204" pitchFamily="34" charset="0"/>
              <a:ea typeface="Calibri" panose="020F0502020204030204" pitchFamily="34" charset="0"/>
              <a:cs typeface="Arial" panose="020B0604020202020204" pitchFamily="34" charset="0"/>
            </a:endParaRPr>
          </a:p>
          <a:p>
            <a:pPr marR="24765" algn="just"/>
            <a:r>
              <a:rPr lang="es-ES" dirty="0">
                <a:latin typeface="Arial" panose="020B0604020202020204" pitchFamily="34" charset="0"/>
                <a:ea typeface="Calibri" panose="020F0502020204030204" pitchFamily="34" charset="0"/>
                <a:cs typeface="Arial" panose="020B0604020202020204" pitchFamily="34" charset="0"/>
              </a:rPr>
              <a:t>Paso </a:t>
            </a:r>
            <a:r>
              <a:rPr lang="es-ES" dirty="0" smtClean="0">
                <a:latin typeface="Arial" panose="020B0604020202020204" pitchFamily="34" charset="0"/>
                <a:ea typeface="Calibri" panose="020F0502020204030204" pitchFamily="34" charset="0"/>
                <a:cs typeface="Arial" panose="020B0604020202020204" pitchFamily="34" charset="0"/>
              </a:rPr>
              <a:t>2. Pasar </a:t>
            </a:r>
            <a:r>
              <a:rPr lang="es-ES" dirty="0">
                <a:latin typeface="Arial" panose="020B0604020202020204" pitchFamily="34" charset="0"/>
                <a:ea typeface="Calibri" panose="020F0502020204030204" pitchFamily="34" charset="0"/>
                <a:cs typeface="Arial" panose="020B0604020202020204" pitchFamily="34" charset="0"/>
              </a:rPr>
              <a:t>la mano derecha sobre la </a:t>
            </a:r>
            <a:r>
              <a:rPr lang="es-ES" dirty="0" smtClean="0">
                <a:latin typeface="Arial" panose="020B0604020202020204" pitchFamily="34" charset="0"/>
                <a:ea typeface="Calibri" panose="020F0502020204030204" pitchFamily="34" charset="0"/>
                <a:cs typeface="Arial" panose="020B0604020202020204" pitchFamily="34" charset="0"/>
              </a:rPr>
              <a:t>izquierda. Luego </a:t>
            </a:r>
            <a:r>
              <a:rPr lang="es-ES" dirty="0">
                <a:latin typeface="Arial" panose="020B0604020202020204" pitchFamily="34" charset="0"/>
                <a:ea typeface="Calibri" panose="020F0502020204030204" pitchFamily="34" charset="0"/>
                <a:cs typeface="Arial" panose="020B0604020202020204" pitchFamily="34" charset="0"/>
              </a:rPr>
              <a:t>la izquierda sobre la derecha.</a:t>
            </a:r>
          </a:p>
          <a:p>
            <a:pPr marR="24765" algn="just"/>
            <a:endParaRPr lang="es-ES" sz="1100" dirty="0">
              <a:latin typeface="Arial" panose="020B0604020202020204" pitchFamily="34" charset="0"/>
              <a:ea typeface="Calibri" panose="020F0502020204030204" pitchFamily="34" charset="0"/>
              <a:cs typeface="Arial" panose="020B0604020202020204" pitchFamily="34" charset="0"/>
            </a:endParaRPr>
          </a:p>
          <a:p>
            <a:pPr marR="24765" algn="just"/>
            <a:r>
              <a:rPr lang="es-ES" dirty="0">
                <a:latin typeface="Arial" panose="020B0604020202020204" pitchFamily="34" charset="0"/>
                <a:ea typeface="Calibri" panose="020F0502020204030204" pitchFamily="34" charset="0"/>
                <a:cs typeface="Arial" panose="020B0604020202020204" pitchFamily="34" charset="0"/>
              </a:rPr>
              <a:t>Paso 3. Palma contra palma con los dedos entrelazados.</a:t>
            </a:r>
          </a:p>
          <a:p>
            <a:pPr marR="24765" algn="just"/>
            <a:endParaRPr lang="es-ES" sz="1200" dirty="0">
              <a:latin typeface="Arial" panose="020B0604020202020204" pitchFamily="34" charset="0"/>
              <a:ea typeface="Calibri" panose="020F0502020204030204" pitchFamily="34" charset="0"/>
              <a:cs typeface="Arial" panose="020B0604020202020204" pitchFamily="34" charset="0"/>
            </a:endParaRPr>
          </a:p>
          <a:p>
            <a:pPr marR="24765" algn="just"/>
            <a:r>
              <a:rPr lang="es-ES" dirty="0">
                <a:latin typeface="Arial" panose="020B0604020202020204" pitchFamily="34" charset="0"/>
                <a:ea typeface="Calibri" panose="020F0502020204030204" pitchFamily="34" charset="0"/>
                <a:cs typeface="Arial" panose="020B0604020202020204" pitchFamily="34" charset="0"/>
              </a:rPr>
              <a:t>Paso 4. La punta de los dedos de una mano contra la punta de los dedos de la opuesta e </a:t>
            </a:r>
            <a:r>
              <a:rPr lang="es-ES" dirty="0" err="1" smtClean="0">
                <a:latin typeface="Arial" panose="020B0604020202020204" pitchFamily="34" charset="0"/>
                <a:ea typeface="Calibri" panose="020F0502020204030204" pitchFamily="34" charset="0"/>
                <a:cs typeface="Arial" panose="020B0604020202020204" pitchFamily="34" charset="0"/>
              </a:rPr>
              <a:t>interbloqueados</a:t>
            </a:r>
            <a:r>
              <a:rPr lang="es-ES" dirty="0">
                <a:latin typeface="Arial" panose="020B0604020202020204" pitchFamily="34" charset="0"/>
                <a:ea typeface="Calibri" panose="020F0502020204030204" pitchFamily="34" charset="0"/>
                <a:cs typeface="Arial" panose="020B0604020202020204" pitchFamily="34" charset="0"/>
              </a:rPr>
              <a:t>.</a:t>
            </a:r>
          </a:p>
          <a:p>
            <a:pPr marR="24765" algn="just"/>
            <a:endParaRPr lang="es-ES" sz="1100" dirty="0">
              <a:latin typeface="Arial" panose="020B0604020202020204" pitchFamily="34" charset="0"/>
              <a:ea typeface="Calibri" panose="020F0502020204030204" pitchFamily="34" charset="0"/>
              <a:cs typeface="Arial" panose="020B0604020202020204" pitchFamily="34" charset="0"/>
            </a:endParaRPr>
          </a:p>
          <a:p>
            <a:pPr marR="24765" algn="just"/>
            <a:r>
              <a:rPr lang="es-ES" dirty="0">
                <a:latin typeface="Arial" panose="020B0604020202020204" pitchFamily="34" charset="0"/>
                <a:ea typeface="Calibri" panose="020F0502020204030204" pitchFamily="34" charset="0"/>
                <a:cs typeface="Arial" panose="020B0604020202020204" pitchFamily="34" charset="0"/>
              </a:rPr>
              <a:t>Paso 5. Rotar el dedo gordo de la mano derecha con ayuda del puño cerrado de la mano izquierda y luego proceder a la inversa.</a:t>
            </a:r>
          </a:p>
          <a:p>
            <a:pPr marR="24765" algn="just"/>
            <a:endParaRPr lang="es-ES" sz="1100" dirty="0">
              <a:latin typeface="Arial" panose="020B0604020202020204" pitchFamily="34" charset="0"/>
              <a:ea typeface="Calibri" panose="020F0502020204030204" pitchFamily="34" charset="0"/>
              <a:cs typeface="Arial" panose="020B0604020202020204" pitchFamily="34" charset="0"/>
            </a:endParaRPr>
          </a:p>
          <a:p>
            <a:pPr marR="24765" algn="just"/>
            <a:r>
              <a:rPr lang="es-ES" dirty="0">
                <a:latin typeface="Arial" panose="020B0604020202020204" pitchFamily="34" charset="0"/>
                <a:ea typeface="Calibri" panose="020F0502020204030204" pitchFamily="34" charset="0"/>
                <a:cs typeface="Arial" panose="020B0604020202020204" pitchFamily="34" charset="0"/>
              </a:rPr>
              <a:t>Paso </a:t>
            </a:r>
            <a:r>
              <a:rPr lang="es-ES" dirty="0" smtClean="0">
                <a:latin typeface="Arial" panose="020B0604020202020204" pitchFamily="34" charset="0"/>
                <a:ea typeface="Calibri" panose="020F0502020204030204" pitchFamily="34" charset="0"/>
                <a:cs typeface="Arial" panose="020B0604020202020204" pitchFamily="34" charset="0"/>
              </a:rPr>
              <a:t>6. Con </a:t>
            </a:r>
            <a:r>
              <a:rPr lang="es-ES" dirty="0">
                <a:latin typeface="Arial" panose="020B0604020202020204" pitchFamily="34" charset="0"/>
                <a:ea typeface="Calibri" panose="020F0502020204030204" pitchFamily="34" charset="0"/>
                <a:cs typeface="Arial" panose="020B0604020202020204" pitchFamily="34" charset="0"/>
              </a:rPr>
              <a:t>la punta de los dedos de la mano derecha frotar rotacionalmente la palma de la mano izquierda. Luego proceder a la inversa</a:t>
            </a:r>
            <a:r>
              <a:rPr lang="es-ES" dirty="0" smtClean="0">
                <a:latin typeface="Arial" panose="020B0604020202020204" pitchFamily="34" charset="0"/>
                <a:ea typeface="Calibri" panose="020F0502020204030204" pitchFamily="34" charset="0"/>
                <a:cs typeface="Arial" panose="020B0604020202020204" pitchFamily="34" charset="0"/>
              </a:rPr>
              <a:t>.</a:t>
            </a:r>
          </a:p>
          <a:p>
            <a:pPr marR="24765" algn="just"/>
            <a:endParaRPr lang="es-ES" dirty="0" smtClean="0">
              <a:latin typeface="Arial" panose="020B0604020202020204" pitchFamily="34" charset="0"/>
              <a:ea typeface="Calibri" panose="020F0502020204030204" pitchFamily="34" charset="0"/>
              <a:cs typeface="Arial" panose="020B0604020202020204" pitchFamily="34" charset="0"/>
            </a:endParaRPr>
          </a:p>
          <a:p>
            <a:pPr marR="24765" algn="just"/>
            <a:r>
              <a:rPr lang="es-ES" dirty="0" smtClean="0">
                <a:latin typeface="Arial" panose="020B0604020202020204" pitchFamily="34" charset="0"/>
                <a:ea typeface="Calibri" panose="020F0502020204030204" pitchFamily="34" charset="0"/>
                <a:cs typeface="Arial" panose="020B0604020202020204" pitchFamily="34" charset="0"/>
              </a:rPr>
              <a:t>Paso 7. Enjuagar con agua.</a:t>
            </a:r>
          </a:p>
          <a:p>
            <a:pPr marR="24765" algn="just"/>
            <a:endParaRPr lang="es-ES" dirty="0">
              <a:latin typeface="Arial" panose="020B0604020202020204" pitchFamily="34" charset="0"/>
              <a:ea typeface="Calibri" panose="020F0502020204030204" pitchFamily="34" charset="0"/>
              <a:cs typeface="Arial" panose="020B0604020202020204" pitchFamily="34" charset="0"/>
            </a:endParaRPr>
          </a:p>
          <a:p>
            <a:pPr marR="24765" algn="just"/>
            <a:r>
              <a:rPr lang="es-ES" dirty="0">
                <a:latin typeface="Arial" panose="020B0604020202020204" pitchFamily="34" charset="0"/>
                <a:ea typeface="Calibri" panose="020F0502020204030204" pitchFamily="34" charset="0"/>
                <a:cs typeface="Arial" panose="020B0604020202020204" pitchFamily="34" charset="0"/>
              </a:rPr>
              <a:t>Paso 8. Secarse las manos con una toalla de papel absorbente </a:t>
            </a:r>
            <a:r>
              <a:rPr lang="es-ES" dirty="0" smtClean="0">
                <a:latin typeface="Arial" panose="020B0604020202020204" pitchFamily="34" charset="0"/>
                <a:ea typeface="Calibri" panose="020F0502020204030204" pitchFamily="34" charset="0"/>
                <a:cs typeface="Arial" panose="020B0604020202020204" pitchFamily="34" charset="0"/>
              </a:rPr>
              <a:t>desechable. Utilizar el papel para </a:t>
            </a:r>
            <a:r>
              <a:rPr lang="es-ES" dirty="0">
                <a:latin typeface="Arial" panose="020B0604020202020204" pitchFamily="34" charset="0"/>
                <a:ea typeface="Calibri" panose="020F0502020204030204" pitchFamily="34" charset="0"/>
                <a:cs typeface="Arial" panose="020B0604020202020204" pitchFamily="34" charset="0"/>
              </a:rPr>
              <a:t>cerrar el </a:t>
            </a:r>
            <a:r>
              <a:rPr lang="es-ES" dirty="0" smtClean="0">
                <a:latin typeface="Arial" panose="020B0604020202020204" pitchFamily="34" charset="0"/>
                <a:ea typeface="Calibri" panose="020F0502020204030204" pitchFamily="34" charset="0"/>
                <a:cs typeface="Arial" panose="020B0604020202020204" pitchFamily="34" charset="0"/>
              </a:rPr>
              <a:t>grifo. </a:t>
            </a:r>
            <a:endParaRPr lang="es-ES" dirty="0">
              <a:latin typeface="Arial" panose="020B0604020202020204" pitchFamily="34" charset="0"/>
              <a:ea typeface="Calibri" panose="020F0502020204030204" pitchFamily="34" charset="0"/>
              <a:cs typeface="Arial" panose="020B0604020202020204" pitchFamily="34" charset="0"/>
            </a:endParaRPr>
          </a:p>
          <a:p>
            <a:pPr marR="24765" algn="just"/>
            <a:endParaRPr lang="es-ES" dirty="0">
              <a:latin typeface="Arial" panose="020B0604020202020204" pitchFamily="34" charset="0"/>
              <a:ea typeface="Calibri" panose="020F0502020204030204" pitchFamily="34" charset="0"/>
              <a:cs typeface="Arial" panose="020B0604020202020204" pitchFamily="34" charset="0"/>
            </a:endParaRPr>
          </a:p>
          <a:p>
            <a:pPr marR="24765" algn="ctr"/>
            <a:r>
              <a:rPr lang="es-PY" dirty="0">
                <a:latin typeface="Arial" panose="020B0604020202020204" pitchFamily="34" charset="0"/>
                <a:ea typeface="Calibri" panose="020F0502020204030204" pitchFamily="34" charset="0"/>
                <a:cs typeface="Arial" panose="020B0604020202020204" pitchFamily="34" charset="0"/>
                <a:hlinkClick r:id="rId3"/>
              </a:rPr>
              <a:t>Para ver el video hacer </a:t>
            </a:r>
            <a:r>
              <a:rPr lang="es-PY" dirty="0" err="1">
                <a:latin typeface="Arial" panose="020B0604020202020204" pitchFamily="34" charset="0"/>
                <a:ea typeface="Calibri" panose="020F0502020204030204" pitchFamily="34" charset="0"/>
                <a:cs typeface="Arial" panose="020B0604020202020204" pitchFamily="34" charset="0"/>
                <a:hlinkClick r:id="rId3"/>
              </a:rPr>
              <a:t>click</a:t>
            </a:r>
            <a:r>
              <a:rPr lang="es-PY" dirty="0">
                <a:latin typeface="Arial" panose="020B0604020202020204" pitchFamily="34" charset="0"/>
                <a:ea typeface="Calibri" panose="020F0502020204030204" pitchFamily="34" charset="0"/>
                <a:cs typeface="Arial" panose="020B0604020202020204" pitchFamily="34" charset="0"/>
                <a:hlinkClick r:id="rId3"/>
              </a:rPr>
              <a:t> aquí</a:t>
            </a:r>
            <a:endParaRPr lang="es-PY" dirty="0">
              <a:latin typeface="Arial" panose="020B0604020202020204" pitchFamily="34" charset="0"/>
              <a:ea typeface="Calibri" panose="020F0502020204030204" pitchFamily="34" charset="0"/>
              <a:cs typeface="Arial" panose="020B0604020202020204" pitchFamily="34" charset="0"/>
            </a:endParaRPr>
          </a:p>
          <a:p>
            <a:pPr marR="24765" algn="just"/>
            <a:r>
              <a:rPr lang="es-PY" dirty="0">
                <a:latin typeface="Arial" panose="020B0604020202020204" pitchFamily="34" charset="0"/>
                <a:ea typeface="Calibri" panose="020F0502020204030204" pitchFamily="34" charset="0"/>
                <a:cs typeface="Arial" panose="020B0604020202020204" pitchFamily="34" charset="0"/>
              </a:rPr>
              <a:t>Fuentes: </a:t>
            </a:r>
            <a:r>
              <a:rPr lang="es-PY" dirty="0">
                <a:latin typeface="Arial" panose="020B0604020202020204" pitchFamily="34" charset="0"/>
                <a:ea typeface="Calibri" panose="020F0502020204030204" pitchFamily="34" charset="0"/>
                <a:cs typeface="Arial" panose="020B0604020202020204" pitchFamily="34" charset="0"/>
                <a:hlinkClick r:id="rId4"/>
              </a:rPr>
              <a:t>PAHO/ WHO. Principios de lavado de manos</a:t>
            </a:r>
            <a:r>
              <a:rPr lang="es-PY" dirty="0">
                <a:latin typeface="Arial" panose="020B0604020202020204" pitchFamily="34" charset="0"/>
                <a:ea typeface="Calibri" panose="020F0502020204030204" pitchFamily="34" charset="0"/>
                <a:cs typeface="Arial" panose="020B0604020202020204" pitchFamily="34" charset="0"/>
              </a:rPr>
              <a:t> y </a:t>
            </a:r>
            <a:r>
              <a:rPr lang="es-PY" dirty="0">
                <a:latin typeface="Arial" panose="020B0604020202020204" pitchFamily="34" charset="0"/>
                <a:ea typeface="Calibri" panose="020F0502020204030204" pitchFamily="34" charset="0"/>
                <a:cs typeface="Arial" panose="020B0604020202020204" pitchFamily="34" charset="0"/>
                <a:hlinkClick r:id="rId5"/>
              </a:rPr>
              <a:t>OMS ¿Cómo lavarse las manos?</a:t>
            </a:r>
            <a:r>
              <a:rPr lang="es-PY" dirty="0">
                <a:latin typeface="Arial" panose="020B0604020202020204" pitchFamily="34" charset="0"/>
                <a:ea typeface="Calibri" panose="020F0502020204030204" pitchFamily="34" charset="0"/>
                <a:cs typeface="Arial" panose="020B0604020202020204" pitchFamily="34" charset="0"/>
              </a:rPr>
              <a:t>. 2010</a:t>
            </a:r>
          </a:p>
          <a:p>
            <a:pPr marR="24765" algn="just"/>
            <a:endParaRPr lang="es-PY"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868251" y="614380"/>
            <a:ext cx="8451273" cy="400110"/>
          </a:xfrm>
          <a:prstGeom prst="rect">
            <a:avLst/>
          </a:prstGeom>
          <a:solidFill>
            <a:schemeClr val="accent1">
              <a:lumMod val="20000"/>
              <a:lumOff val="80000"/>
            </a:schemeClr>
          </a:solidFill>
        </p:spPr>
        <p:txBody>
          <a:bodyPr wrap="square">
            <a:spAutoFit/>
          </a:bodyPr>
          <a:lstStyle/>
          <a:p>
            <a:pPr algn="ctr"/>
            <a:r>
              <a:rPr lang="es-ES" sz="2000" b="1" dirty="0">
                <a:latin typeface="Arial" panose="020B0604020202020204" pitchFamily="34" charset="0"/>
                <a:cs typeface="Arial" panose="020B0604020202020204" pitchFamily="34" charset="0"/>
              </a:rPr>
              <a:t>Duración de todo el procedimiento 40 a 60 segundos</a:t>
            </a:r>
            <a:endParaRPr lang="es-PY"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0486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208170" y="67184"/>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Lavado correcto de manos</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5" name="Rectangle 4"/>
          <p:cNvSpPr/>
          <p:nvPr/>
        </p:nvSpPr>
        <p:spPr>
          <a:xfrm>
            <a:off x="187035" y="1359072"/>
            <a:ext cx="11817927" cy="3785652"/>
          </a:xfrm>
          <a:prstGeom prst="rect">
            <a:avLst/>
          </a:prstGeom>
          <a:noFill/>
        </p:spPr>
        <p:txBody>
          <a:bodyPr wrap="square">
            <a:spAutoFit/>
          </a:bodyPr>
          <a:lstStyle/>
          <a:p>
            <a:pPr marR="24765"/>
            <a:endParaRPr lang="es-ES" sz="2000" dirty="0">
              <a:latin typeface="Arial" panose="020B0604020202020204" pitchFamily="34" charset="0"/>
              <a:ea typeface="Calibri" panose="020F0502020204030204" pitchFamily="34" charset="0"/>
              <a:cs typeface="Arial" panose="020B0604020202020204" pitchFamily="34" charset="0"/>
            </a:endParaRPr>
          </a:p>
          <a:p>
            <a:pPr marR="24765" algn="just"/>
            <a:endParaRPr lang="es-ES" sz="2000" dirty="0">
              <a:latin typeface="Arial" panose="020B0604020202020204" pitchFamily="34" charset="0"/>
              <a:ea typeface="Calibri" panose="020F0502020204030204" pitchFamily="34" charset="0"/>
              <a:cs typeface="Arial" panose="020B0604020202020204" pitchFamily="34" charset="0"/>
            </a:endParaRPr>
          </a:p>
          <a:p>
            <a:pPr marR="24765" algn="just"/>
            <a:r>
              <a:rPr lang="es-ES" sz="2000" dirty="0">
                <a:latin typeface="Arial" panose="020B0604020202020204" pitchFamily="34" charset="0"/>
                <a:ea typeface="Calibri" panose="020F0502020204030204" pitchFamily="34" charset="0"/>
                <a:cs typeface="Arial" panose="020B0604020202020204" pitchFamily="34" charset="0"/>
              </a:rPr>
              <a:t>Es muy importante el secado rápido de las manos después del lavado debido a que:</a:t>
            </a:r>
          </a:p>
          <a:p>
            <a:pPr marL="342900" marR="24765" indent="-342900" algn="just">
              <a:buFont typeface="Arial" panose="020B0604020202020204" pitchFamily="34" charset="0"/>
              <a:buChar char="•"/>
            </a:pPr>
            <a:r>
              <a:rPr lang="es-ES" sz="2000" dirty="0">
                <a:latin typeface="Arial" panose="020B0604020202020204" pitchFamily="34" charset="0"/>
                <a:ea typeface="Calibri" panose="020F0502020204030204" pitchFamily="34" charset="0"/>
                <a:cs typeface="Arial" panose="020B0604020202020204" pitchFamily="34" charset="0"/>
              </a:rPr>
              <a:t>Las manos húmedas recogen microorganismos.</a:t>
            </a:r>
          </a:p>
          <a:p>
            <a:pPr marL="342900" marR="24765" indent="-342900" algn="just">
              <a:buFont typeface="Arial" panose="020B0604020202020204" pitchFamily="34" charset="0"/>
              <a:buChar char="•"/>
            </a:pPr>
            <a:r>
              <a:rPr lang="es-ES" sz="2000" dirty="0">
                <a:latin typeface="Arial" panose="020B0604020202020204" pitchFamily="34" charset="0"/>
                <a:ea typeface="Calibri" panose="020F0502020204030204" pitchFamily="34" charset="0"/>
                <a:cs typeface="Arial" panose="020B0604020202020204" pitchFamily="34" charset="0"/>
              </a:rPr>
              <a:t>Las manos húmedas potencialmente pueden dispersar microorganismos.</a:t>
            </a:r>
          </a:p>
          <a:p>
            <a:pPr marL="342900" marR="24765" indent="-342900" algn="just">
              <a:buFont typeface="Arial" panose="020B0604020202020204" pitchFamily="34" charset="0"/>
              <a:buChar char="•"/>
            </a:pPr>
            <a:r>
              <a:rPr lang="es-ES" sz="2000" dirty="0">
                <a:latin typeface="Arial" panose="020B0604020202020204" pitchFamily="34" charset="0"/>
                <a:ea typeface="Calibri" panose="020F0502020204030204" pitchFamily="34" charset="0"/>
                <a:cs typeface="Arial" panose="020B0604020202020204" pitchFamily="34" charset="0"/>
              </a:rPr>
              <a:t>Las manos húmedas pueden ser colonizadas con microorganismos potencialmente infecciosos.</a:t>
            </a:r>
          </a:p>
          <a:p>
            <a:pPr marL="342900" marR="24765" indent="-342900" algn="just">
              <a:buFont typeface="Arial" panose="020B0604020202020204" pitchFamily="34" charset="0"/>
              <a:buChar char="•"/>
            </a:pPr>
            <a:r>
              <a:rPr lang="es-ES" sz="2000" dirty="0">
                <a:latin typeface="Arial" panose="020B0604020202020204" pitchFamily="34" charset="0"/>
                <a:ea typeface="Calibri" panose="020F0502020204030204" pitchFamily="34" charset="0"/>
                <a:cs typeface="Arial" panose="020B0604020202020204" pitchFamily="34" charset="0"/>
              </a:rPr>
              <a:t>Esta es la razón por la que se debe proceder al secado rápido de las manos. </a:t>
            </a:r>
          </a:p>
          <a:p>
            <a:pPr marL="342900" marR="24765" indent="-342900" algn="just">
              <a:buFont typeface="Arial" panose="020B0604020202020204" pitchFamily="34" charset="0"/>
              <a:buChar char="•"/>
            </a:pPr>
            <a:r>
              <a:rPr lang="es-ES" sz="2000" dirty="0">
                <a:latin typeface="Arial" panose="020B0604020202020204" pitchFamily="34" charset="0"/>
                <a:ea typeface="Calibri" panose="020F0502020204030204" pitchFamily="34" charset="0"/>
                <a:cs typeface="Arial" panose="020B0604020202020204" pitchFamily="34" charset="0"/>
              </a:rPr>
              <a:t>El secado ayuda además a prevenir el daño de la piel.</a:t>
            </a:r>
            <a:endParaRPr lang="es-PY" sz="2000" dirty="0">
              <a:latin typeface="Arial" panose="020B0604020202020204" pitchFamily="34" charset="0"/>
              <a:ea typeface="Calibri" panose="020F0502020204030204" pitchFamily="34" charset="0"/>
              <a:cs typeface="Arial" panose="020B0604020202020204" pitchFamily="34" charset="0"/>
            </a:endParaRPr>
          </a:p>
          <a:p>
            <a:pPr marR="24765" algn="ctr"/>
            <a:endParaRPr lang="es-PY" sz="2000" dirty="0">
              <a:latin typeface="Arial" panose="020B0604020202020204" pitchFamily="34" charset="0"/>
              <a:ea typeface="Calibri" panose="020F0502020204030204" pitchFamily="34" charset="0"/>
              <a:cs typeface="Arial" panose="020B0604020202020204" pitchFamily="34" charset="0"/>
            </a:endParaRPr>
          </a:p>
          <a:p>
            <a:pPr marR="24765" algn="ctr"/>
            <a:r>
              <a:rPr lang="es-PY" sz="2000" dirty="0">
                <a:latin typeface="Arial" panose="020B0604020202020204" pitchFamily="34" charset="0"/>
                <a:ea typeface="Calibri" panose="020F0502020204030204" pitchFamily="34" charset="0"/>
                <a:cs typeface="Arial" panose="020B0604020202020204" pitchFamily="34" charset="0"/>
              </a:rPr>
              <a:t> Fuentes: </a:t>
            </a:r>
            <a:r>
              <a:rPr lang="es-PY" sz="2000" dirty="0">
                <a:latin typeface="Arial" panose="020B0604020202020204" pitchFamily="34" charset="0"/>
                <a:ea typeface="Calibri" panose="020F0502020204030204" pitchFamily="34" charset="0"/>
                <a:cs typeface="Arial" panose="020B0604020202020204" pitchFamily="34" charset="0"/>
                <a:hlinkClick r:id="rId3"/>
              </a:rPr>
              <a:t>PAHO/ WHO. Principios de lavado de manos</a:t>
            </a:r>
            <a:r>
              <a:rPr lang="es-PY" sz="2000" dirty="0">
                <a:latin typeface="Arial" panose="020B0604020202020204" pitchFamily="34" charset="0"/>
                <a:ea typeface="Calibri" panose="020F0502020204030204" pitchFamily="34" charset="0"/>
                <a:cs typeface="Arial" panose="020B0604020202020204" pitchFamily="34" charset="0"/>
              </a:rPr>
              <a:t> y </a:t>
            </a:r>
            <a:r>
              <a:rPr lang="es-PY" sz="2000" dirty="0">
                <a:latin typeface="Arial" panose="020B0604020202020204" pitchFamily="34" charset="0"/>
                <a:ea typeface="Calibri" panose="020F0502020204030204" pitchFamily="34" charset="0"/>
                <a:cs typeface="Arial" panose="020B0604020202020204" pitchFamily="34" charset="0"/>
                <a:hlinkClick r:id="rId4"/>
              </a:rPr>
              <a:t>OMS ¿Cómo lavarse las manos?</a:t>
            </a:r>
            <a:r>
              <a:rPr lang="es-PY" sz="2000" dirty="0">
                <a:latin typeface="Arial" panose="020B0604020202020204" pitchFamily="34" charset="0"/>
                <a:ea typeface="Calibri" panose="020F0502020204030204" pitchFamily="34" charset="0"/>
                <a:cs typeface="Arial" panose="020B0604020202020204" pitchFamily="34" charset="0"/>
              </a:rPr>
              <a:t>. 2010</a:t>
            </a:r>
          </a:p>
          <a:p>
            <a:pPr marR="24765" algn="ctr"/>
            <a:endParaRPr lang="es-PY" sz="2000" dirty="0">
              <a:latin typeface="Arial" panose="020B0604020202020204" pitchFamily="34" charset="0"/>
              <a:ea typeface="Calibri" panose="020F0502020204030204" pitchFamily="34" charset="0"/>
              <a:cs typeface="Arial" panose="020B0604020202020204" pitchFamily="34" charset="0"/>
            </a:endParaRPr>
          </a:p>
          <a:p>
            <a:pPr marR="24765" algn="ctr"/>
            <a:endParaRPr lang="es-PY" sz="20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1" y="5713463"/>
            <a:ext cx="12191999" cy="707886"/>
          </a:xfrm>
          <a:prstGeom prst="rect">
            <a:avLst/>
          </a:prstGeom>
          <a:solidFill>
            <a:schemeClr val="bg2"/>
          </a:solidFill>
        </p:spPr>
        <p:txBody>
          <a:bodyPr wrap="square" rtlCol="0">
            <a:spAutoFit/>
          </a:bodyPr>
          <a:lstStyle/>
          <a:p>
            <a:pPr algn="ctr"/>
            <a:r>
              <a:rPr lang="es-PY" sz="2000" b="1" dirty="0" smtClean="0">
                <a:latin typeface="Arial" panose="020B0604020202020204" pitchFamily="34" charset="0"/>
                <a:cs typeface="Arial" panose="020B0604020202020204" pitchFamily="34" charset="0"/>
              </a:rPr>
              <a:t>Lavar </a:t>
            </a:r>
            <a:r>
              <a:rPr lang="es-PY" sz="2000" b="1" dirty="0">
                <a:latin typeface="Arial" panose="020B0604020202020204" pitchFamily="34" charset="0"/>
                <a:cs typeface="Arial" panose="020B0604020202020204" pitchFamily="34" charset="0"/>
              </a:rPr>
              <a:t>las manos con frecuencia es una de las medidas efectivas para prevenir el contagio por COVID-19.</a:t>
            </a:r>
          </a:p>
        </p:txBody>
      </p:sp>
      <p:sp>
        <p:nvSpPr>
          <p:cNvPr id="7" name="Rectangle 6"/>
          <p:cNvSpPr/>
          <p:nvPr/>
        </p:nvSpPr>
        <p:spPr>
          <a:xfrm>
            <a:off x="1870361" y="868453"/>
            <a:ext cx="8451273" cy="400110"/>
          </a:xfrm>
          <a:prstGeom prst="rect">
            <a:avLst/>
          </a:prstGeom>
          <a:solidFill>
            <a:schemeClr val="accent1">
              <a:lumMod val="20000"/>
              <a:lumOff val="80000"/>
            </a:schemeClr>
          </a:solidFill>
        </p:spPr>
        <p:txBody>
          <a:bodyPr wrap="square">
            <a:spAutoFit/>
          </a:bodyPr>
          <a:lstStyle/>
          <a:p>
            <a:pPr algn="ctr"/>
            <a:r>
              <a:rPr lang="es-ES" sz="2000" b="1" dirty="0">
                <a:latin typeface="Arial" panose="020B0604020202020204" pitchFamily="34" charset="0"/>
                <a:cs typeface="Arial" panose="020B0604020202020204" pitchFamily="34" charset="0"/>
              </a:rPr>
              <a:t>Duración de todo el procedimiento 40 a 60 segundos</a:t>
            </a:r>
            <a:endParaRPr lang="es-PY"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8614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208170" y="67184"/>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Cuándo lavarse las manos</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5" name="Rectangle 4"/>
          <p:cNvSpPr/>
          <p:nvPr/>
        </p:nvSpPr>
        <p:spPr>
          <a:xfrm>
            <a:off x="152401" y="1506278"/>
            <a:ext cx="11145910" cy="4951612"/>
          </a:xfrm>
          <a:prstGeom prst="rect">
            <a:avLst/>
          </a:prstGeom>
          <a:noFill/>
        </p:spPr>
        <p:txBody>
          <a:bodyPr wrap="square">
            <a:spAutoFit/>
          </a:bodyPr>
          <a:lstStyle/>
          <a:p>
            <a:pPr marR="24765" algn="just">
              <a:lnSpc>
                <a:spcPct val="107000"/>
              </a:lnSpc>
              <a:spcAft>
                <a:spcPts val="800"/>
              </a:spcAft>
            </a:pPr>
            <a:r>
              <a:rPr lang="es-PY" dirty="0">
                <a:latin typeface="Arial" panose="020B0604020202020204" pitchFamily="34" charset="0"/>
                <a:ea typeface="Calibri" panose="020F0502020204030204" pitchFamily="34" charset="0"/>
                <a:cs typeface="Arial" panose="020B0604020202020204" pitchFamily="34" charset="0"/>
              </a:rPr>
              <a:t>1- Al ingresar al servicio de salud.</a:t>
            </a:r>
          </a:p>
          <a:p>
            <a:pPr marR="24765" algn="just">
              <a:lnSpc>
                <a:spcPct val="107000"/>
              </a:lnSpc>
              <a:spcAft>
                <a:spcPts val="800"/>
              </a:spcAft>
            </a:pPr>
            <a:r>
              <a:rPr lang="es-PY" dirty="0">
                <a:latin typeface="Arial" panose="020B0604020202020204" pitchFamily="34" charset="0"/>
                <a:ea typeface="Calibri" panose="020F0502020204030204" pitchFamily="34" charset="0"/>
                <a:cs typeface="Arial" panose="020B0604020202020204" pitchFamily="34" charset="0"/>
              </a:rPr>
              <a:t>2- Antes y después de colocarse la mascarilla y el equipo de protección individual por nivel de atención.</a:t>
            </a:r>
          </a:p>
          <a:p>
            <a:pPr marR="24765" algn="just">
              <a:lnSpc>
                <a:spcPct val="107000"/>
              </a:lnSpc>
              <a:spcAft>
                <a:spcPts val="800"/>
              </a:spcAft>
            </a:pPr>
            <a:r>
              <a:rPr lang="es-PY" dirty="0">
                <a:latin typeface="Arial" panose="020B0604020202020204" pitchFamily="34" charset="0"/>
                <a:ea typeface="Calibri" panose="020F0502020204030204" pitchFamily="34" charset="0"/>
                <a:cs typeface="Arial" panose="020B0604020202020204" pitchFamily="34" charset="0"/>
              </a:rPr>
              <a:t>3- Antes de entrar en contacto con un paciente.</a:t>
            </a:r>
          </a:p>
          <a:p>
            <a:pPr marR="24765" algn="just">
              <a:lnSpc>
                <a:spcPct val="107000"/>
              </a:lnSpc>
              <a:spcAft>
                <a:spcPts val="800"/>
              </a:spcAft>
            </a:pPr>
            <a:r>
              <a:rPr lang="es-PY" dirty="0">
                <a:latin typeface="Arial" panose="020B0604020202020204" pitchFamily="34" charset="0"/>
                <a:ea typeface="Calibri" panose="020F0502020204030204" pitchFamily="34" charset="0"/>
                <a:cs typeface="Arial" panose="020B0604020202020204" pitchFamily="34" charset="0"/>
              </a:rPr>
              <a:t>4- Después de revisar al paciente. </a:t>
            </a:r>
          </a:p>
          <a:p>
            <a:pPr marR="24765" algn="just">
              <a:lnSpc>
                <a:spcPct val="107000"/>
              </a:lnSpc>
              <a:spcAft>
                <a:spcPts val="800"/>
              </a:spcAft>
            </a:pPr>
            <a:r>
              <a:rPr lang="es-PY" dirty="0">
                <a:latin typeface="Arial" panose="020B0604020202020204" pitchFamily="34" charset="0"/>
                <a:ea typeface="Calibri" panose="020F0502020204030204" pitchFamily="34" charset="0"/>
                <a:cs typeface="Arial" panose="020B0604020202020204" pitchFamily="34" charset="0"/>
              </a:rPr>
              <a:t>5- Antes y después de cada procedimiento limpio o aséptico. </a:t>
            </a:r>
          </a:p>
          <a:p>
            <a:pPr marR="24765" algn="just">
              <a:lnSpc>
                <a:spcPct val="107000"/>
              </a:lnSpc>
              <a:spcAft>
                <a:spcPts val="800"/>
              </a:spcAft>
            </a:pPr>
            <a:r>
              <a:rPr lang="es-PY" dirty="0">
                <a:latin typeface="Arial" panose="020B0604020202020204" pitchFamily="34" charset="0"/>
                <a:ea typeface="Calibri" panose="020F0502020204030204" pitchFamily="34" charset="0"/>
                <a:cs typeface="Arial" panose="020B0604020202020204" pitchFamily="34" charset="0"/>
              </a:rPr>
              <a:t>6- Después de riesgo de exposición a fluidos corporales. </a:t>
            </a:r>
          </a:p>
          <a:p>
            <a:pPr marR="24765" algn="just">
              <a:lnSpc>
                <a:spcPct val="107000"/>
              </a:lnSpc>
              <a:spcAft>
                <a:spcPts val="800"/>
              </a:spcAft>
            </a:pPr>
            <a:r>
              <a:rPr lang="es-PY" dirty="0">
                <a:latin typeface="Arial" panose="020B0604020202020204" pitchFamily="34" charset="0"/>
                <a:ea typeface="Calibri" panose="020F0502020204030204" pitchFamily="34" charset="0"/>
                <a:cs typeface="Arial" panose="020B0604020202020204" pitchFamily="34" charset="0"/>
              </a:rPr>
              <a:t>7- </a:t>
            </a:r>
            <a:r>
              <a:rPr lang="es-ES" dirty="0">
                <a:latin typeface="Arial" panose="020B0604020202020204" pitchFamily="34" charset="0"/>
                <a:ea typeface="Calibri" panose="020F0502020204030204" pitchFamily="34" charset="0"/>
                <a:cs typeface="Arial" panose="020B0604020202020204" pitchFamily="34" charset="0"/>
              </a:rPr>
              <a:t>Después del contacto con el entorno del paciente.</a:t>
            </a:r>
          </a:p>
          <a:p>
            <a:pPr marR="24765" algn="just">
              <a:lnSpc>
                <a:spcPct val="107000"/>
              </a:lnSpc>
              <a:spcAft>
                <a:spcPts val="800"/>
              </a:spcAft>
            </a:pPr>
            <a:r>
              <a:rPr lang="es-ES" dirty="0">
                <a:latin typeface="Arial" panose="020B0604020202020204" pitchFamily="34" charset="0"/>
                <a:cs typeface="Arial" panose="020B0604020202020204" pitchFamily="34" charset="0"/>
              </a:rPr>
              <a:t>8- Después de utilizar el baño.</a:t>
            </a:r>
          </a:p>
          <a:p>
            <a:pPr marR="24765" algn="just">
              <a:lnSpc>
                <a:spcPct val="107000"/>
              </a:lnSpc>
              <a:spcAft>
                <a:spcPts val="800"/>
              </a:spcAft>
            </a:pPr>
            <a:r>
              <a:rPr lang="es-ES" dirty="0">
                <a:latin typeface="Arial" panose="020B0604020202020204" pitchFamily="34" charset="0"/>
                <a:cs typeface="Arial" panose="020B0604020202020204" pitchFamily="34" charset="0"/>
              </a:rPr>
              <a:t>9- Después de sonarse o limpiarse la nariz.</a:t>
            </a:r>
          </a:p>
          <a:p>
            <a:pPr marR="24765" algn="just">
              <a:lnSpc>
                <a:spcPct val="107000"/>
              </a:lnSpc>
              <a:spcAft>
                <a:spcPts val="800"/>
              </a:spcAft>
            </a:pPr>
            <a:r>
              <a:rPr lang="es-ES" dirty="0">
                <a:latin typeface="Arial" panose="020B0604020202020204" pitchFamily="34" charset="0"/>
                <a:cs typeface="Arial" panose="020B0604020202020204" pitchFamily="34" charset="0"/>
              </a:rPr>
              <a:t>10- Antes de comer.</a:t>
            </a:r>
          </a:p>
          <a:p>
            <a:r>
              <a:rPr lang="es-ES" dirty="0">
                <a:latin typeface="Arial" panose="020B0604020202020204" pitchFamily="34" charset="0"/>
                <a:cs typeface="Arial" panose="020B0604020202020204" pitchFamily="34" charset="0"/>
              </a:rPr>
              <a:t>11- Antes de preparar la </a:t>
            </a:r>
            <a:r>
              <a:rPr lang="es-ES" dirty="0" smtClean="0">
                <a:latin typeface="Arial" panose="020B0604020202020204" pitchFamily="34" charset="0"/>
                <a:cs typeface="Arial" panose="020B0604020202020204" pitchFamily="34" charset="0"/>
              </a:rPr>
              <a:t>comida o de consumir alimentos.</a:t>
            </a:r>
            <a:endParaRPr lang="es-ES" dirty="0">
              <a:latin typeface="Arial" panose="020B0604020202020204" pitchFamily="34" charset="0"/>
              <a:cs typeface="Arial" panose="020B0604020202020204" pitchFamily="34" charset="0"/>
            </a:endParaRPr>
          </a:p>
          <a:p>
            <a:pPr marR="24765" algn="just">
              <a:lnSpc>
                <a:spcPct val="107000"/>
              </a:lnSpc>
              <a:spcAft>
                <a:spcPts val="800"/>
              </a:spcAft>
            </a:pPr>
            <a:r>
              <a:rPr lang="es-PY" dirty="0">
                <a:latin typeface="Arial" panose="020B0604020202020204" pitchFamily="34" charset="0"/>
                <a:ea typeface="Calibri" panose="020F0502020204030204" pitchFamily="34" charset="0"/>
                <a:cs typeface="Arial" panose="020B0604020202020204" pitchFamily="34" charset="0"/>
              </a:rPr>
              <a:t>Fuentes: </a:t>
            </a:r>
            <a:r>
              <a:rPr lang="es-PY" dirty="0">
                <a:latin typeface="Arial" panose="020B0604020202020204" pitchFamily="34" charset="0"/>
                <a:ea typeface="Calibri" panose="020F0502020204030204" pitchFamily="34" charset="0"/>
                <a:cs typeface="Arial" panose="020B0604020202020204" pitchFamily="34" charset="0"/>
                <a:hlinkClick r:id="rId3"/>
              </a:rPr>
              <a:t>PAHO/ WHO. Principios de lavado de manos </a:t>
            </a:r>
            <a:r>
              <a:rPr lang="es-PY" dirty="0">
                <a:latin typeface="Arial" panose="020B0604020202020204" pitchFamily="34" charset="0"/>
                <a:ea typeface="Calibri" panose="020F0502020204030204" pitchFamily="34" charset="0"/>
                <a:cs typeface="Arial" panose="020B0604020202020204" pitchFamily="34" charset="0"/>
              </a:rPr>
              <a:t>y WHO. </a:t>
            </a:r>
            <a:r>
              <a:rPr lang="es-PY" dirty="0">
                <a:latin typeface="Arial" panose="020B0604020202020204" pitchFamily="34" charset="0"/>
                <a:ea typeface="Calibri" panose="020F0502020204030204" pitchFamily="34" charset="0"/>
                <a:cs typeface="Arial" panose="020B0604020202020204" pitchFamily="34" charset="0"/>
                <a:hlinkClick r:id="rId4"/>
              </a:rPr>
              <a:t>Sus cinco momentos de lavado de manos</a:t>
            </a:r>
            <a:r>
              <a:rPr lang="es-PY" dirty="0">
                <a:latin typeface="Arial" panose="020B0604020202020204" pitchFamily="34" charset="0"/>
                <a:ea typeface="Calibri" panose="020F0502020204030204" pitchFamily="34" charset="0"/>
                <a:cs typeface="Arial" panose="020B0604020202020204" pitchFamily="34" charset="0"/>
              </a:rPr>
              <a:t>. 2010</a:t>
            </a:r>
          </a:p>
        </p:txBody>
      </p:sp>
      <p:sp>
        <p:nvSpPr>
          <p:cNvPr id="6" name="TextBox 5"/>
          <p:cNvSpPr txBox="1"/>
          <p:nvPr/>
        </p:nvSpPr>
        <p:spPr>
          <a:xfrm>
            <a:off x="824736" y="6457890"/>
            <a:ext cx="10473575" cy="400110"/>
          </a:xfrm>
          <a:prstGeom prst="rect">
            <a:avLst/>
          </a:prstGeom>
          <a:solidFill>
            <a:schemeClr val="bg2"/>
          </a:solidFill>
        </p:spPr>
        <p:txBody>
          <a:bodyPr wrap="square" rtlCol="0">
            <a:spAutoFit/>
          </a:bodyPr>
          <a:lstStyle/>
          <a:p>
            <a:pPr algn="ctr"/>
            <a:r>
              <a:rPr lang="es-PY" sz="2000" dirty="0">
                <a:latin typeface="Arial" panose="020B0604020202020204" pitchFamily="34" charset="0"/>
                <a:cs typeface="Arial" panose="020B0604020202020204" pitchFamily="34" charset="0"/>
              </a:rPr>
              <a:t>El uso de guantes no suplanta el lavado de manos.</a:t>
            </a:r>
          </a:p>
        </p:txBody>
      </p:sp>
      <p:sp>
        <p:nvSpPr>
          <p:cNvPr id="8" name="Rectangle 7"/>
          <p:cNvSpPr/>
          <p:nvPr/>
        </p:nvSpPr>
        <p:spPr>
          <a:xfrm>
            <a:off x="1218063" y="705410"/>
            <a:ext cx="10473575" cy="707886"/>
          </a:xfrm>
          <a:prstGeom prst="rect">
            <a:avLst/>
          </a:prstGeom>
          <a:solidFill>
            <a:schemeClr val="accent1">
              <a:lumMod val="20000"/>
              <a:lumOff val="80000"/>
            </a:schemeClr>
          </a:solidFill>
        </p:spPr>
        <p:txBody>
          <a:bodyPr wrap="square">
            <a:spAutoFit/>
          </a:bodyPr>
          <a:lstStyle/>
          <a:p>
            <a:pPr algn="ctr"/>
            <a:r>
              <a:rPr lang="es-ES" sz="2000" dirty="0">
                <a:latin typeface="Arial" panose="020B0604020202020204" pitchFamily="34" charset="0"/>
                <a:cs typeface="Arial" panose="020B0604020202020204" pitchFamily="34" charset="0"/>
              </a:rPr>
              <a:t>Las manos son la principal vía de transmisión de microorganismos durante la atención sanitaria.</a:t>
            </a:r>
            <a:endParaRPr lang="es-PY"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0981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208170" y="67184"/>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Higiene de manos</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5" name="Rectangle 4"/>
          <p:cNvSpPr/>
          <p:nvPr/>
        </p:nvSpPr>
        <p:spPr>
          <a:xfrm>
            <a:off x="35628" y="1476197"/>
            <a:ext cx="12051792" cy="5728748"/>
          </a:xfrm>
          <a:prstGeom prst="rect">
            <a:avLst/>
          </a:prstGeom>
          <a:noFill/>
        </p:spPr>
        <p:txBody>
          <a:bodyPr wrap="square">
            <a:spAutoFit/>
          </a:bodyPr>
          <a:lstStyle/>
          <a:p>
            <a:pPr marR="24765" algn="ctr">
              <a:lnSpc>
                <a:spcPct val="107000"/>
              </a:lnSpc>
              <a:spcAft>
                <a:spcPts val="800"/>
              </a:spcAft>
            </a:pPr>
            <a:r>
              <a:rPr lang="es-PY" sz="2000" b="1" dirty="0">
                <a:latin typeface="Arial" panose="020B0604020202020204" pitchFamily="34" charset="0"/>
                <a:ea typeface="Calibri" panose="020F0502020204030204" pitchFamily="34" charset="0"/>
                <a:cs typeface="Arial" panose="020B0604020202020204" pitchFamily="34" charset="0"/>
              </a:rPr>
              <a:t>Duración del procedimiento 20 segundos.</a:t>
            </a:r>
          </a:p>
          <a:p>
            <a:pPr marR="24765" algn="just">
              <a:lnSpc>
                <a:spcPct val="107000"/>
              </a:lnSpc>
              <a:spcAft>
                <a:spcPts val="800"/>
              </a:spcAft>
            </a:pPr>
            <a:r>
              <a:rPr lang="es-PY" sz="2000" dirty="0">
                <a:latin typeface="Arial" panose="020B0604020202020204" pitchFamily="34" charset="0"/>
                <a:ea typeface="Calibri" panose="020F0502020204030204" pitchFamily="34" charset="0"/>
                <a:cs typeface="Arial" panose="020B0604020202020204" pitchFamily="34" charset="0"/>
              </a:rPr>
              <a:t>1- Colocarse en la palma de una mano una dosis de en gel o solución al 70 % suficiente para cubrir ambas manos. </a:t>
            </a:r>
          </a:p>
          <a:p>
            <a:pPr marR="24765" algn="just">
              <a:lnSpc>
                <a:spcPct val="107000"/>
              </a:lnSpc>
              <a:spcAft>
                <a:spcPts val="800"/>
              </a:spcAft>
            </a:pPr>
            <a:r>
              <a:rPr lang="es-ES" sz="2000" dirty="0">
                <a:latin typeface="Arial" panose="020B0604020202020204" pitchFamily="34" charset="0"/>
                <a:ea typeface="Calibri" panose="020F0502020204030204" pitchFamily="34" charset="0"/>
                <a:cs typeface="Arial" panose="020B0604020202020204" pitchFamily="34" charset="0"/>
              </a:rPr>
              <a:t>2- Frotarse las palmas de las manos entre sí.</a:t>
            </a:r>
          </a:p>
          <a:p>
            <a:pPr marR="24765" algn="just">
              <a:lnSpc>
                <a:spcPct val="107000"/>
              </a:lnSpc>
              <a:spcAft>
                <a:spcPts val="800"/>
              </a:spcAft>
            </a:pPr>
            <a:r>
              <a:rPr lang="es-ES" sz="2000" dirty="0">
                <a:latin typeface="Arial" panose="020B0604020202020204" pitchFamily="34" charset="0"/>
                <a:ea typeface="Calibri" panose="020F0502020204030204" pitchFamily="34" charset="0"/>
                <a:cs typeface="Arial" panose="020B0604020202020204" pitchFamily="34" charset="0"/>
              </a:rPr>
              <a:t>3- Frotarse la palma de la mano izquierda con el dorso de la mano derecha y viceversa. </a:t>
            </a:r>
          </a:p>
          <a:p>
            <a:pPr marR="24765" algn="just">
              <a:lnSpc>
                <a:spcPct val="107000"/>
              </a:lnSpc>
              <a:spcAft>
                <a:spcPts val="800"/>
              </a:spcAft>
            </a:pPr>
            <a:r>
              <a:rPr lang="es-ES" sz="2000" dirty="0">
                <a:latin typeface="Arial" panose="020B0604020202020204" pitchFamily="34" charset="0"/>
                <a:ea typeface="Calibri" panose="020F0502020204030204" pitchFamily="34" charset="0"/>
                <a:cs typeface="Arial" panose="020B0604020202020204" pitchFamily="34" charset="0"/>
              </a:rPr>
              <a:t>4- Frotarse las palmas de las manos entre sí entrelazando los dedos. </a:t>
            </a:r>
          </a:p>
          <a:p>
            <a:pPr marR="24765" algn="just">
              <a:lnSpc>
                <a:spcPct val="107000"/>
              </a:lnSpc>
              <a:spcAft>
                <a:spcPts val="800"/>
              </a:spcAft>
            </a:pPr>
            <a:r>
              <a:rPr lang="es-ES" sz="2000" dirty="0">
                <a:latin typeface="Arial" panose="020B0604020202020204" pitchFamily="34" charset="0"/>
                <a:ea typeface="Calibri" panose="020F0502020204030204" pitchFamily="34" charset="0"/>
                <a:cs typeface="Arial" panose="020B0604020202020204" pitchFamily="34" charset="0"/>
              </a:rPr>
              <a:t>5- Frotarse el dorso de los dedos de una mano con la palma de la otra mano. </a:t>
            </a:r>
          </a:p>
          <a:p>
            <a:pPr marR="24765" algn="just">
              <a:lnSpc>
                <a:spcPct val="107000"/>
              </a:lnSpc>
              <a:spcAft>
                <a:spcPts val="800"/>
              </a:spcAft>
            </a:pPr>
            <a:r>
              <a:rPr lang="es-ES" sz="2000" dirty="0">
                <a:latin typeface="Arial" panose="020B0604020202020204" pitchFamily="34" charset="0"/>
                <a:ea typeface="Calibri" panose="020F0502020204030204" pitchFamily="34" charset="0"/>
                <a:cs typeface="Arial" panose="020B0604020202020204" pitchFamily="34" charset="0"/>
              </a:rPr>
              <a:t>6- Frotar con movimientos circulares cada pulgar con la mano opuesta agarrándolo. </a:t>
            </a:r>
          </a:p>
          <a:p>
            <a:pPr marR="24765" algn="just">
              <a:lnSpc>
                <a:spcPct val="107000"/>
              </a:lnSpc>
              <a:spcAft>
                <a:spcPts val="800"/>
              </a:spcAft>
            </a:pPr>
            <a:r>
              <a:rPr lang="es-ES" sz="2000" dirty="0">
                <a:latin typeface="Arial" panose="020B0604020202020204" pitchFamily="34" charset="0"/>
                <a:ea typeface="Calibri" panose="020F0502020204030204" pitchFamily="34" charset="0"/>
                <a:cs typeface="Arial" panose="020B0604020202020204" pitchFamily="34" charset="0"/>
              </a:rPr>
              <a:t>7- Frotarse las puntas de los dedos contra la palma de la mano opuesta. Repetir el proceso con la otra mano. </a:t>
            </a:r>
          </a:p>
          <a:p>
            <a:pPr marR="24765" algn="just">
              <a:lnSpc>
                <a:spcPct val="107000"/>
              </a:lnSpc>
              <a:spcAft>
                <a:spcPts val="800"/>
              </a:spcAft>
            </a:pPr>
            <a:r>
              <a:rPr lang="es-ES" sz="2000" dirty="0">
                <a:latin typeface="Arial" panose="020B0604020202020204" pitchFamily="34" charset="0"/>
                <a:ea typeface="Calibri" panose="020F0502020204030204" pitchFamily="34" charset="0"/>
                <a:cs typeface="Arial" panose="020B0604020202020204" pitchFamily="34" charset="0"/>
              </a:rPr>
              <a:t>8- Dejar que las manos se sequen solas, sin interposición de otro material. Una vez secas las manos, son seguras. </a:t>
            </a:r>
            <a:r>
              <a:rPr lang="es-ES" sz="2000" dirty="0">
                <a:latin typeface="Arial" panose="020B0604020202020204" pitchFamily="34" charset="0"/>
                <a:ea typeface="Calibri" panose="020F0502020204030204" pitchFamily="34" charset="0"/>
                <a:cs typeface="Arial" panose="020B0604020202020204" pitchFamily="34" charset="0"/>
                <a:hlinkClick r:id="rId3"/>
              </a:rPr>
              <a:t>Para ver el video haga </a:t>
            </a:r>
            <a:r>
              <a:rPr lang="es-ES" sz="2000" dirty="0" err="1">
                <a:latin typeface="Arial" panose="020B0604020202020204" pitchFamily="34" charset="0"/>
                <a:ea typeface="Calibri" panose="020F0502020204030204" pitchFamily="34" charset="0"/>
                <a:cs typeface="Arial" panose="020B0604020202020204" pitchFamily="34" charset="0"/>
                <a:hlinkClick r:id="rId3"/>
              </a:rPr>
              <a:t>click</a:t>
            </a:r>
            <a:r>
              <a:rPr lang="es-ES" sz="2000" dirty="0">
                <a:latin typeface="Arial" panose="020B0604020202020204" pitchFamily="34" charset="0"/>
                <a:ea typeface="Calibri" panose="020F0502020204030204" pitchFamily="34" charset="0"/>
                <a:cs typeface="Arial" panose="020B0604020202020204" pitchFamily="34" charset="0"/>
                <a:hlinkClick r:id="rId3"/>
              </a:rPr>
              <a:t> aquí</a:t>
            </a:r>
            <a:endParaRPr lang="es-ES" sz="2000" dirty="0">
              <a:latin typeface="Arial" panose="020B0604020202020204" pitchFamily="34" charset="0"/>
              <a:ea typeface="Calibri" panose="020F0502020204030204" pitchFamily="34" charset="0"/>
              <a:cs typeface="Arial" panose="020B0604020202020204" pitchFamily="34" charset="0"/>
            </a:endParaRPr>
          </a:p>
          <a:p>
            <a:pPr marR="24765" algn="just">
              <a:lnSpc>
                <a:spcPct val="107000"/>
              </a:lnSpc>
              <a:spcAft>
                <a:spcPts val="800"/>
              </a:spcAft>
            </a:pPr>
            <a:r>
              <a:rPr lang="es-ES" sz="2000" dirty="0">
                <a:latin typeface="Arial" panose="020B0604020202020204" pitchFamily="34" charset="0"/>
                <a:ea typeface="Calibri" panose="020F0502020204030204" pitchFamily="34" charset="0"/>
                <a:cs typeface="Arial" panose="020B0604020202020204" pitchFamily="34" charset="0"/>
              </a:rPr>
              <a:t>Fuente: </a:t>
            </a:r>
            <a:r>
              <a:rPr lang="es-ES" sz="2000" dirty="0">
                <a:latin typeface="Arial" panose="020B0604020202020204" pitchFamily="34" charset="0"/>
                <a:ea typeface="Calibri" panose="020F0502020204030204" pitchFamily="34" charset="0"/>
                <a:cs typeface="Arial" panose="020B0604020202020204" pitchFamily="34" charset="0"/>
                <a:hlinkClick r:id="rId4"/>
              </a:rPr>
              <a:t>OMS. ¿Cómo desinfectarse las manos? 2010</a:t>
            </a:r>
            <a:endParaRPr lang="es-ES" sz="2000" dirty="0">
              <a:latin typeface="Arial" panose="020B0604020202020204" pitchFamily="34" charset="0"/>
              <a:ea typeface="Calibri" panose="020F0502020204030204" pitchFamily="34" charset="0"/>
              <a:cs typeface="Arial" panose="020B0604020202020204" pitchFamily="34" charset="0"/>
            </a:endParaRPr>
          </a:p>
          <a:p>
            <a:pPr marR="24765" algn="ctr">
              <a:lnSpc>
                <a:spcPct val="107000"/>
              </a:lnSpc>
              <a:spcAft>
                <a:spcPts val="800"/>
              </a:spcAft>
            </a:pPr>
            <a:endParaRPr lang="es-PY" sz="20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1218063" y="768311"/>
            <a:ext cx="10473575" cy="707886"/>
          </a:xfrm>
          <a:prstGeom prst="rect">
            <a:avLst/>
          </a:prstGeom>
          <a:solidFill>
            <a:schemeClr val="accent1">
              <a:lumMod val="20000"/>
              <a:lumOff val="80000"/>
            </a:schemeClr>
          </a:solidFill>
        </p:spPr>
        <p:txBody>
          <a:bodyPr wrap="square">
            <a:spAutoFit/>
          </a:bodyPr>
          <a:lstStyle/>
          <a:p>
            <a:pPr algn="ctr"/>
            <a:r>
              <a:rPr lang="es-ES" sz="2000" dirty="0">
                <a:latin typeface="Arial" panose="020B0604020202020204" pitchFamily="34" charset="0"/>
                <a:cs typeface="Arial" panose="020B0604020202020204" pitchFamily="34" charset="0"/>
              </a:rPr>
              <a:t>Si las manos están visiblemente sucias, lavarse con agua y jabón antes de la aplicación del alcohol al 70%.</a:t>
            </a:r>
            <a:endParaRPr lang="es-PY"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7848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730326" y="85451"/>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Niveles de protección en los	</a:t>
            </a:r>
          </a:p>
          <a:p>
            <a:pPr algn="ctr" defTabSz="457200">
              <a:defRPr/>
            </a:pPr>
            <a:r>
              <a:rPr lang="es-ES" sz="3200" b="1" dirty="0">
                <a:latin typeface="Arial Black" panose="020B0A04020102020204" pitchFamily="34" charset="0"/>
                <a:ea typeface="+mj-ea"/>
                <a:cs typeface="+mj-cs"/>
              </a:rPr>
              <a:t>       servicios de salud</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2159296738"/>
              </p:ext>
            </p:extLst>
          </p:nvPr>
        </p:nvGraphicFramePr>
        <p:xfrm>
          <a:off x="571500" y="1241788"/>
          <a:ext cx="10992836" cy="4100972"/>
        </p:xfrm>
        <a:graphic>
          <a:graphicData uri="http://schemas.openxmlformats.org/drawingml/2006/table">
            <a:tbl>
              <a:tblPr firstRow="1" firstCol="1" bandRow="1">
                <a:tableStyleId>{5C22544A-7EE6-4342-B048-85BDC9FD1C3A}</a:tableStyleId>
              </a:tblPr>
              <a:tblGrid>
                <a:gridCol w="4343571">
                  <a:extLst>
                    <a:ext uri="{9D8B030D-6E8A-4147-A177-3AD203B41FA5}">
                      <a16:colId xmlns:a16="http://schemas.microsoft.com/office/drawing/2014/main" xmlns="" val="58166381"/>
                    </a:ext>
                  </a:extLst>
                </a:gridCol>
                <a:gridCol w="6649265">
                  <a:extLst>
                    <a:ext uri="{9D8B030D-6E8A-4147-A177-3AD203B41FA5}">
                      <a16:colId xmlns:a16="http://schemas.microsoft.com/office/drawing/2014/main" xmlns="" val="154830838"/>
                    </a:ext>
                  </a:extLst>
                </a:gridCol>
              </a:tblGrid>
              <a:tr h="306221">
                <a:tc>
                  <a:txBody>
                    <a:bodyPr/>
                    <a:lstStyle/>
                    <a:p>
                      <a:pPr algn="ctr">
                        <a:lnSpc>
                          <a:spcPct val="107000"/>
                        </a:lnSpc>
                        <a:spcAft>
                          <a:spcPts val="0"/>
                        </a:spcAft>
                      </a:pPr>
                      <a:r>
                        <a:rPr lang="es-PY" sz="2000" dirty="0">
                          <a:effectLst/>
                          <a:latin typeface="Arial" panose="020B0604020202020204" pitchFamily="34" charset="0"/>
                          <a:cs typeface="Arial" panose="020B0604020202020204" pitchFamily="34" charset="0"/>
                        </a:rPr>
                        <a:t> </a:t>
                      </a:r>
                      <a:endParaRPr lang="es-PY" sz="20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tc>
                <a:tc>
                  <a:txBody>
                    <a:bodyPr/>
                    <a:lstStyle/>
                    <a:p>
                      <a:pPr algn="ctr">
                        <a:lnSpc>
                          <a:spcPct val="107000"/>
                        </a:lnSpc>
                        <a:spcAft>
                          <a:spcPts val="0"/>
                        </a:spcAft>
                        <a:tabLst>
                          <a:tab pos="158115" algn="l"/>
                        </a:tabLst>
                      </a:pPr>
                      <a:r>
                        <a:rPr lang="es-PY" sz="2000">
                          <a:effectLst/>
                          <a:latin typeface="Arial" panose="020B0604020202020204" pitchFamily="34" charset="0"/>
                          <a:cs typeface="Arial" panose="020B0604020202020204" pitchFamily="34" charset="0"/>
                        </a:rPr>
                        <a:t>NIVEL 1</a:t>
                      </a:r>
                      <a:endParaRPr lang="es-PY" sz="200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extLst>
                  <a:ext uri="{0D108BD9-81ED-4DB2-BD59-A6C34878D82A}">
                    <a16:rowId xmlns:a16="http://schemas.microsoft.com/office/drawing/2014/main" xmlns="" val="207288439"/>
                  </a:ext>
                </a:extLst>
              </a:tr>
              <a:tr h="1874714">
                <a:tc>
                  <a:txBody>
                    <a:bodyPr/>
                    <a:lstStyle/>
                    <a:p>
                      <a:pPr algn="l">
                        <a:lnSpc>
                          <a:spcPct val="107000"/>
                        </a:lnSpc>
                        <a:spcAft>
                          <a:spcPts val="0"/>
                        </a:spcAft>
                      </a:pPr>
                      <a:r>
                        <a:rPr lang="es-PY" sz="2000" dirty="0">
                          <a:effectLst/>
                          <a:latin typeface="Arial" panose="020B0604020202020204" pitchFamily="34" charset="0"/>
                          <a:cs typeface="Arial" panose="020B0604020202020204" pitchFamily="34" charset="0"/>
                        </a:rPr>
                        <a:t> Áreas de atención</a:t>
                      </a:r>
                    </a:p>
                    <a:p>
                      <a:pPr algn="l">
                        <a:lnSpc>
                          <a:spcPct val="107000"/>
                        </a:lnSpc>
                        <a:spcAft>
                          <a:spcPts val="0"/>
                        </a:spcAft>
                      </a:pPr>
                      <a:r>
                        <a:rPr lang="es-PY" sz="2000" dirty="0">
                          <a:effectLst/>
                          <a:latin typeface="Arial" panose="020B0604020202020204" pitchFamily="34" charset="0"/>
                          <a:cs typeface="Arial" panose="020B0604020202020204" pitchFamily="34" charset="0"/>
                        </a:rPr>
                        <a:t> Servicios </a:t>
                      </a:r>
                    </a:p>
                    <a:p>
                      <a:pPr algn="l">
                        <a:lnSpc>
                          <a:spcPct val="107000"/>
                        </a:lnSpc>
                        <a:spcAft>
                          <a:spcPts val="0"/>
                        </a:spcAft>
                      </a:pPr>
                      <a:r>
                        <a:rPr lang="es-PY" sz="2000" dirty="0">
                          <a:effectLst/>
                          <a:latin typeface="Arial" panose="020B0604020202020204" pitchFamily="34" charset="0"/>
                          <a:cs typeface="Arial" panose="020B0604020202020204" pitchFamily="34" charset="0"/>
                        </a:rPr>
                        <a:t> RR.HH.</a:t>
                      </a:r>
                    </a:p>
                    <a:p>
                      <a:pPr algn="l">
                        <a:lnSpc>
                          <a:spcPct val="107000"/>
                        </a:lnSpc>
                        <a:spcAft>
                          <a:spcPts val="0"/>
                        </a:spcAft>
                      </a:pPr>
                      <a:r>
                        <a:rPr lang="es-PY" sz="2000" dirty="0">
                          <a:effectLst/>
                          <a:latin typeface="Arial" panose="020B0604020202020204" pitchFamily="34" charset="0"/>
                          <a:cs typeface="Arial" panose="020B0604020202020204" pitchFamily="34" charset="0"/>
                        </a:rPr>
                        <a:t> </a:t>
                      </a:r>
                      <a:endParaRPr lang="es-PY" sz="20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tc>
                  <a:txBody>
                    <a:bodyPr/>
                    <a:lstStyle/>
                    <a:p>
                      <a:pPr marL="342900" indent="-342900" algn="l">
                        <a:lnSpc>
                          <a:spcPct val="107000"/>
                        </a:lnSpc>
                        <a:spcAft>
                          <a:spcPts val="0"/>
                        </a:spcAft>
                        <a:buFont typeface="Arial" panose="020B0604020202020204" pitchFamily="34" charset="0"/>
                        <a:buChar char="•"/>
                        <a:tabLst>
                          <a:tab pos="158115" algn="l"/>
                        </a:tabLst>
                      </a:pPr>
                      <a:r>
                        <a:rPr lang="es-PY" sz="2000" dirty="0">
                          <a:effectLst/>
                          <a:latin typeface="Arial" panose="020B0604020202020204" pitchFamily="34" charset="0"/>
                          <a:cs typeface="Arial" panose="020B0604020202020204" pitchFamily="34" charset="0"/>
                        </a:rPr>
                        <a:t>Pre triage.</a:t>
                      </a:r>
                    </a:p>
                    <a:p>
                      <a:pPr marL="342900" indent="-342900" algn="l">
                        <a:lnSpc>
                          <a:spcPct val="107000"/>
                        </a:lnSpc>
                        <a:spcAft>
                          <a:spcPts val="0"/>
                        </a:spcAft>
                        <a:buFont typeface="Arial" panose="020B0604020202020204" pitchFamily="34" charset="0"/>
                        <a:buChar char="•"/>
                        <a:tabLst>
                          <a:tab pos="158115" algn="l"/>
                        </a:tabLst>
                      </a:pPr>
                      <a:r>
                        <a:rPr lang="es-PY" sz="2000" dirty="0">
                          <a:effectLst/>
                          <a:latin typeface="Arial" panose="020B0604020202020204" pitchFamily="34" charset="0"/>
                          <a:cs typeface="Arial" panose="020B0604020202020204" pitchFamily="34" charset="0"/>
                        </a:rPr>
                        <a:t>Admisión.</a:t>
                      </a:r>
                    </a:p>
                    <a:p>
                      <a:pPr marL="342900" indent="-342900" algn="l">
                        <a:lnSpc>
                          <a:spcPct val="107000"/>
                        </a:lnSpc>
                        <a:spcAft>
                          <a:spcPts val="0"/>
                        </a:spcAft>
                        <a:buFont typeface="Arial" panose="020B0604020202020204" pitchFamily="34" charset="0"/>
                        <a:buChar char="•"/>
                        <a:tabLst>
                          <a:tab pos="158115" algn="l"/>
                        </a:tabLst>
                      </a:pPr>
                      <a:r>
                        <a:rPr lang="es-PY" sz="2000" dirty="0">
                          <a:effectLst/>
                          <a:latin typeface="Arial" panose="020B0604020202020204" pitchFamily="34" charset="0"/>
                          <a:cs typeface="Arial" panose="020B0604020202020204" pitchFamily="34" charset="0"/>
                        </a:rPr>
                        <a:t>Agentes comunitarios.</a:t>
                      </a:r>
                    </a:p>
                    <a:p>
                      <a:pPr marL="342900" indent="-342900" algn="l">
                        <a:lnSpc>
                          <a:spcPct val="107000"/>
                        </a:lnSpc>
                        <a:spcAft>
                          <a:spcPts val="0"/>
                        </a:spcAft>
                        <a:buFont typeface="Arial" panose="020B0604020202020204" pitchFamily="34" charset="0"/>
                        <a:buChar char="•"/>
                        <a:tabLst>
                          <a:tab pos="158115" algn="l"/>
                        </a:tabLst>
                      </a:pPr>
                      <a:r>
                        <a:rPr lang="es-PY" sz="2000" dirty="0">
                          <a:effectLst/>
                          <a:latin typeface="Arial" panose="020B0604020202020204" pitchFamily="34" charset="0"/>
                          <a:cs typeface="Arial" panose="020B0604020202020204" pitchFamily="34" charset="0"/>
                        </a:rPr>
                        <a:t>Promotores indígenas.</a:t>
                      </a:r>
                    </a:p>
                    <a:p>
                      <a:pPr marL="342900" indent="-342900" algn="l">
                        <a:lnSpc>
                          <a:spcPct val="107000"/>
                        </a:lnSpc>
                        <a:spcAft>
                          <a:spcPts val="0"/>
                        </a:spcAft>
                        <a:buFont typeface="Arial" panose="020B0604020202020204" pitchFamily="34" charset="0"/>
                        <a:buChar char="•"/>
                        <a:tabLst>
                          <a:tab pos="158115" algn="l"/>
                        </a:tabLst>
                      </a:pPr>
                      <a:r>
                        <a:rPr lang="es-PY" sz="2000" dirty="0">
                          <a:effectLst/>
                          <a:latin typeface="Arial" panose="020B0604020202020204" pitchFamily="34" charset="0"/>
                          <a:cs typeface="Arial" panose="020B0604020202020204" pitchFamily="34" charset="0"/>
                        </a:rPr>
                        <a:t>Personal de apoyo.</a:t>
                      </a:r>
                    </a:p>
                    <a:p>
                      <a:pPr marL="342900" indent="-342900" algn="l">
                        <a:lnSpc>
                          <a:spcPct val="107000"/>
                        </a:lnSpc>
                        <a:spcAft>
                          <a:spcPts val="0"/>
                        </a:spcAft>
                        <a:buFont typeface="Arial" panose="020B0604020202020204" pitchFamily="34" charset="0"/>
                        <a:buChar char="•"/>
                        <a:tabLst>
                          <a:tab pos="158115" algn="l"/>
                        </a:tabLst>
                      </a:pPr>
                      <a:r>
                        <a:rPr lang="es-PY" sz="2000" dirty="0">
                          <a:effectLst/>
                          <a:latin typeface="Arial" panose="020B0604020202020204" pitchFamily="34" charset="0"/>
                          <a:cs typeface="Arial" panose="020B0604020202020204" pitchFamily="34" charset="0"/>
                        </a:rPr>
                        <a:t>Personal de farmacia.</a:t>
                      </a:r>
                      <a:endParaRPr lang="es-PY" sz="20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extLst>
                  <a:ext uri="{0D108BD9-81ED-4DB2-BD59-A6C34878D82A}">
                    <a16:rowId xmlns:a16="http://schemas.microsoft.com/office/drawing/2014/main" xmlns="" val="2168900066"/>
                  </a:ext>
                </a:extLst>
              </a:tr>
              <a:tr h="1818020">
                <a:tc>
                  <a:txBody>
                    <a:bodyPr/>
                    <a:lstStyle/>
                    <a:p>
                      <a:pPr algn="l">
                        <a:lnSpc>
                          <a:spcPct val="107000"/>
                        </a:lnSpc>
                        <a:spcAft>
                          <a:spcPts val="0"/>
                        </a:spcAft>
                      </a:pPr>
                      <a:r>
                        <a:rPr lang="es-PY" sz="2000" dirty="0">
                          <a:effectLst/>
                          <a:latin typeface="Arial" panose="020B0604020202020204" pitchFamily="34" charset="0"/>
                          <a:cs typeface="Arial" panose="020B0604020202020204" pitchFamily="34" charset="0"/>
                        </a:rPr>
                        <a:t>Medidas y Equipos de Protección Individual</a:t>
                      </a:r>
                      <a:endParaRPr lang="es-PY" sz="20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tc>
                  <a:txBody>
                    <a:bodyPr/>
                    <a:lstStyle/>
                    <a:p>
                      <a:pPr marL="342900" lvl="0" indent="-342900" algn="l">
                        <a:lnSpc>
                          <a:spcPct val="107000"/>
                        </a:lnSpc>
                        <a:spcAft>
                          <a:spcPts val="0"/>
                        </a:spcAft>
                        <a:buFont typeface="Arial" panose="020B0604020202020204" pitchFamily="34" charset="0"/>
                        <a:buChar char="•"/>
                        <a:tabLst>
                          <a:tab pos="158115" algn="l"/>
                        </a:tabLst>
                      </a:pPr>
                      <a:r>
                        <a:rPr lang="es-PY" sz="2000" dirty="0">
                          <a:effectLst/>
                          <a:latin typeface="Arial" panose="020B0604020202020204" pitchFamily="34" charset="0"/>
                          <a:cs typeface="Arial" panose="020B0604020202020204" pitchFamily="34" charset="0"/>
                        </a:rPr>
                        <a:t>Higiene de manos.</a:t>
                      </a:r>
                    </a:p>
                    <a:p>
                      <a:pPr marL="342900" lvl="0" indent="-342900" algn="l">
                        <a:lnSpc>
                          <a:spcPct val="107000"/>
                        </a:lnSpc>
                        <a:spcAft>
                          <a:spcPts val="0"/>
                        </a:spcAft>
                        <a:buFont typeface="Arial" panose="020B0604020202020204" pitchFamily="34" charset="0"/>
                        <a:buChar char="•"/>
                        <a:tabLst>
                          <a:tab pos="158115" algn="l"/>
                        </a:tabLst>
                      </a:pPr>
                      <a:r>
                        <a:rPr lang="es-PY" sz="2000" dirty="0">
                          <a:effectLst/>
                          <a:latin typeface="Arial" panose="020B0604020202020204" pitchFamily="34" charset="0"/>
                          <a:cs typeface="Arial" panose="020B0604020202020204" pitchFamily="34" charset="0"/>
                        </a:rPr>
                        <a:t>Ropa y calzado cerrado y lavable, exclusivos de trabajo.</a:t>
                      </a:r>
                    </a:p>
                    <a:p>
                      <a:pPr marL="342900" lvl="0" indent="-342900" algn="l">
                        <a:lnSpc>
                          <a:spcPct val="107000"/>
                        </a:lnSpc>
                        <a:spcAft>
                          <a:spcPts val="0"/>
                        </a:spcAft>
                        <a:buFont typeface="Arial" panose="020B0604020202020204" pitchFamily="34" charset="0"/>
                        <a:buChar char="•"/>
                        <a:tabLst>
                          <a:tab pos="158115" algn="l"/>
                        </a:tabLst>
                      </a:pPr>
                      <a:r>
                        <a:rPr lang="es-PY" sz="2000" dirty="0">
                          <a:effectLst/>
                          <a:latin typeface="Arial" panose="020B0604020202020204" pitchFamily="34" charset="0"/>
                          <a:cs typeface="Arial" panose="020B0604020202020204" pitchFamily="34" charset="0"/>
                        </a:rPr>
                        <a:t>Mascarilla quirúrgica.</a:t>
                      </a:r>
                      <a:endParaRPr lang="es-PY" sz="20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extLst>
                  <a:ext uri="{0D108BD9-81ED-4DB2-BD59-A6C34878D82A}">
                    <a16:rowId xmlns:a16="http://schemas.microsoft.com/office/drawing/2014/main" xmlns="" val="1552728215"/>
                  </a:ext>
                </a:extLst>
              </a:tr>
            </a:tbl>
          </a:graphicData>
        </a:graphic>
      </p:graphicFrame>
      <p:sp>
        <p:nvSpPr>
          <p:cNvPr id="7" name="Rectangle 6"/>
          <p:cNvSpPr/>
          <p:nvPr/>
        </p:nvSpPr>
        <p:spPr>
          <a:xfrm>
            <a:off x="571499" y="5391535"/>
            <a:ext cx="10992837" cy="1409617"/>
          </a:xfrm>
          <a:prstGeom prst="rect">
            <a:avLst/>
          </a:prstGeom>
          <a:solidFill>
            <a:schemeClr val="bg2"/>
          </a:solidFill>
        </p:spPr>
        <p:txBody>
          <a:bodyPr wrap="square">
            <a:spAutoFit/>
          </a:bodyPr>
          <a:lstStyle/>
          <a:p>
            <a:pPr algn="just">
              <a:lnSpc>
                <a:spcPct val="107000"/>
              </a:lnSpc>
              <a:spcAft>
                <a:spcPts val="800"/>
              </a:spcAft>
            </a:pPr>
            <a:r>
              <a:rPr lang="es-PY" sz="2000" b="1" i="1" dirty="0">
                <a:latin typeface="Arial Narrow" panose="020B0606020202030204" pitchFamily="34" charset="0"/>
                <a:ea typeface="Calibri" panose="020F0502020204030204" pitchFamily="34" charset="0"/>
                <a:cs typeface="Times New Roman" panose="02020603050405020304" pitchFamily="18" charset="0"/>
              </a:rPr>
              <a:t>*Procedimientos que generan aerosoles (PGA):</a:t>
            </a:r>
            <a:r>
              <a:rPr lang="es-PY" sz="2000" i="1" dirty="0">
                <a:latin typeface="Arial Narrow" panose="020B0606020202030204" pitchFamily="34" charset="0"/>
                <a:ea typeface="Calibri" panose="020F0502020204030204" pitchFamily="34" charset="0"/>
                <a:cs typeface="Times New Roman" panose="02020603050405020304" pitchFamily="18" charset="0"/>
              </a:rPr>
              <a:t> Inspección de garganta y fosas nasales, broncoscopia, procedimientos odontológicos, reanimación cardiopulmonar, intubación y extubación endotraqueal, ventilación invasiva, ventilación manual, aspiración e hisopado nasal o faríngeo, transporte del paciente intubado, parto, atención al recién nacido, cirugía, necropsia.</a:t>
            </a:r>
            <a:endParaRPr lang="es-PY"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26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12293" y="1272056"/>
            <a:ext cx="7943989" cy="658022"/>
          </a:xfrm>
          <a:prstGeom prst="rect">
            <a:avLst/>
          </a:prstGeom>
        </p:spPr>
        <p:txBody>
          <a:bodyPr vert="horz" lIns="68652" tIns="34326" rIns="68652" bIns="34326" rtlCol="0" anchor="ctr">
            <a:normAutofit/>
          </a:bodyPr>
          <a:lstStyle>
            <a:lvl1pPr algn="l" defTabSz="1217889" rtl="0" eaLnBrk="1" latinLnBrk="0" hangingPunct="1">
              <a:lnSpc>
                <a:spcPct val="90000"/>
              </a:lnSpc>
              <a:spcBef>
                <a:spcPct val="0"/>
              </a:spcBef>
              <a:buNone/>
              <a:defRPr sz="5860" kern="1200">
                <a:solidFill>
                  <a:schemeClr val="tx1"/>
                </a:solidFill>
                <a:latin typeface="+mj-lt"/>
                <a:ea typeface="+mj-ea"/>
                <a:cs typeface="+mj-cs"/>
              </a:defRPr>
            </a:lvl1pPr>
          </a:lstStyle>
          <a:p>
            <a:pPr algn="ctr"/>
            <a:r>
              <a:rPr lang="es-PY" sz="3600" b="1" dirty="0" smtClean="0">
                <a:latin typeface="Arial Black" panose="020B0A04020102020204" pitchFamily="34" charset="0"/>
                <a:cs typeface="Arial" panose="020B0604020202020204" pitchFamily="34" charset="0"/>
              </a:rPr>
              <a:t>Objetivos</a:t>
            </a:r>
            <a:endParaRPr lang="es-PY" sz="3600" b="1" dirty="0">
              <a:latin typeface="Arial Black" panose="020B0A04020102020204" pitchFamily="34" charset="0"/>
              <a:cs typeface="Arial" panose="020B0604020202020204" pitchFamily="34" charset="0"/>
            </a:endParaRPr>
          </a:p>
        </p:txBody>
      </p:sp>
      <p:sp>
        <p:nvSpPr>
          <p:cNvPr id="5" name="Content Placeholder 2"/>
          <p:cNvSpPr txBox="1">
            <a:spLocks/>
          </p:cNvSpPr>
          <p:nvPr/>
        </p:nvSpPr>
        <p:spPr>
          <a:xfrm>
            <a:off x="2280938" y="2732655"/>
            <a:ext cx="7886700" cy="2223140"/>
          </a:xfrm>
          <a:prstGeom prst="rect">
            <a:avLst/>
          </a:prstGeom>
        </p:spPr>
        <p:txBody>
          <a:bodyPr vert="horz" lIns="68652" tIns="34326" rIns="68652" bIns="34326" rtlCol="0">
            <a:noAutofit/>
          </a:bodyPr>
          <a:lstStyle>
            <a:lvl1pPr marL="304472" indent="-304472" algn="l" defTabSz="1217889" rtl="0" eaLnBrk="1" latinLnBrk="0" hangingPunct="1">
              <a:lnSpc>
                <a:spcPct val="90000"/>
              </a:lnSpc>
              <a:spcBef>
                <a:spcPts val="1332"/>
              </a:spcBef>
              <a:buFont typeface="Arial" panose="020B0604020202020204" pitchFamily="34" charset="0"/>
              <a:buChar char="•"/>
              <a:defRPr sz="3729" kern="1200">
                <a:solidFill>
                  <a:schemeClr val="tx1"/>
                </a:solidFill>
                <a:latin typeface="+mn-lt"/>
                <a:ea typeface="+mn-ea"/>
                <a:cs typeface="+mn-cs"/>
              </a:defRPr>
            </a:lvl1pPr>
            <a:lvl2pPr marL="913417" indent="-304472" algn="l" defTabSz="1217889" rtl="0" eaLnBrk="1" latinLnBrk="0" hangingPunct="1">
              <a:lnSpc>
                <a:spcPct val="90000"/>
              </a:lnSpc>
              <a:spcBef>
                <a:spcPts val="666"/>
              </a:spcBef>
              <a:buFont typeface="Arial" panose="020B0604020202020204" pitchFamily="34" charset="0"/>
              <a:buChar char="•"/>
              <a:defRPr sz="3197" kern="1200">
                <a:solidFill>
                  <a:schemeClr val="tx1"/>
                </a:solidFill>
                <a:latin typeface="+mn-lt"/>
                <a:ea typeface="+mn-ea"/>
                <a:cs typeface="+mn-cs"/>
              </a:defRPr>
            </a:lvl2pPr>
            <a:lvl3pPr marL="1522362" indent="-304472" algn="l" defTabSz="1217889" rtl="0" eaLnBrk="1" latinLnBrk="0" hangingPunct="1">
              <a:lnSpc>
                <a:spcPct val="90000"/>
              </a:lnSpc>
              <a:spcBef>
                <a:spcPts val="666"/>
              </a:spcBef>
              <a:buFont typeface="Arial" panose="020B0604020202020204" pitchFamily="34" charset="0"/>
              <a:buChar char="•"/>
              <a:defRPr sz="2664" kern="1200">
                <a:solidFill>
                  <a:schemeClr val="tx1"/>
                </a:solidFill>
                <a:latin typeface="+mn-lt"/>
                <a:ea typeface="+mn-ea"/>
                <a:cs typeface="+mn-cs"/>
              </a:defRPr>
            </a:lvl3pPr>
            <a:lvl4pPr marL="213130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4pPr>
            <a:lvl5pPr marL="2740251"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5pPr>
            <a:lvl6pPr marL="334919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6pPr>
            <a:lvl7pPr marL="395814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7pPr>
            <a:lvl8pPr marL="4567085"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8pPr>
            <a:lvl9pPr marL="517603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9pPr>
          </a:lstStyle>
          <a:p>
            <a:r>
              <a:rPr lang="es-ES" sz="1800" dirty="0">
                <a:latin typeface="Arial" panose="020B0604020202020204" pitchFamily="34" charset="0"/>
                <a:cs typeface="Arial" panose="020B0604020202020204" pitchFamily="34" charset="0"/>
              </a:rPr>
              <a:t>Promover la generación de conocimiento sobre las medidas y procedimientos de seguridad  y protección del personal de salud.</a:t>
            </a:r>
          </a:p>
          <a:p>
            <a:r>
              <a:rPr lang="es-ES" sz="1800" dirty="0">
                <a:latin typeface="Arial" panose="020B0604020202020204" pitchFamily="34" charset="0"/>
                <a:cs typeface="Arial" panose="020B0604020202020204" pitchFamily="34" charset="0"/>
              </a:rPr>
              <a:t>Contribuir a la seguridad y calidad de la atención de pacientes.</a:t>
            </a:r>
          </a:p>
          <a:p>
            <a:r>
              <a:rPr lang="es-ES" sz="1800" dirty="0">
                <a:latin typeface="Arial" panose="020B0604020202020204" pitchFamily="34" charset="0"/>
                <a:cs typeface="Arial" panose="020B0604020202020204" pitchFamily="34" charset="0"/>
              </a:rPr>
              <a:t>Instar al uso correcto de los equipos de protección individual (EPI) y a la adopción de medidas de higiene y bioseguridad en el personal de salud.</a:t>
            </a:r>
          </a:p>
        </p:txBody>
      </p:sp>
      <p:pic>
        <p:nvPicPr>
          <p:cNvPr id="6" name="Picture 5"/>
          <p:cNvPicPr/>
          <p:nvPr/>
        </p:nvPicPr>
        <p:blipFill rotWithShape="1">
          <a:blip r:embed="rId2" cstate="print"/>
          <a:srcRect l="-475" t="1320" r="88409" b="-1170"/>
          <a:stretch/>
        </p:blipFill>
        <p:spPr>
          <a:xfrm>
            <a:off x="0" y="839143"/>
            <a:ext cx="1282145" cy="1090935"/>
          </a:xfrm>
          <a:prstGeom prst="rect">
            <a:avLst/>
          </a:prstGeom>
        </p:spPr>
      </p:pic>
      <p:pic>
        <p:nvPicPr>
          <p:cNvPr id="7" name="Picture 6"/>
          <p:cNvPicPr/>
          <p:nvPr/>
        </p:nvPicPr>
        <p:blipFill rotWithShape="1">
          <a:blip r:embed="rId2" cstate="print"/>
          <a:srcRect l="95257"/>
          <a:stretch/>
        </p:blipFill>
        <p:spPr bwMode="auto">
          <a:xfrm>
            <a:off x="11691638" y="845383"/>
            <a:ext cx="500362" cy="1084695"/>
          </a:xfrm>
          <a:prstGeom prst="rect">
            <a:avLst/>
          </a:prstGeom>
          <a:ln>
            <a:noFill/>
          </a:ln>
          <a:extLst>
            <a:ext uri="{53640926-AAD7-44D8-BBD7-CCE9431645EC}">
              <a14:shadowObscured xmlns:a14="http://schemas.microsoft.com/office/drawing/2010/main" xmlns=""/>
            </a:ext>
          </a:extLst>
        </p:spPr>
      </p:pic>
      <p:pic>
        <p:nvPicPr>
          <p:cNvPr id="10"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4774" y="6080629"/>
            <a:ext cx="5039031" cy="593150"/>
          </a:xfrm>
          <a:prstGeom prst="rect">
            <a:avLst/>
          </a:prstGeom>
          <a:noFill/>
          <a:ln>
            <a:noFill/>
          </a:ln>
        </p:spPr>
      </p:pic>
    </p:spTree>
    <p:extLst>
      <p:ext uri="{BB962C8B-B14F-4D97-AF65-F5344CB8AC3E}">
        <p14:creationId xmlns:p14="http://schemas.microsoft.com/office/powerpoint/2010/main" xmlns="" val="423314574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208170" y="85451"/>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Niveles de protección en los	</a:t>
            </a:r>
          </a:p>
          <a:p>
            <a:pPr algn="ctr" defTabSz="457200">
              <a:defRPr/>
            </a:pPr>
            <a:r>
              <a:rPr lang="es-ES" sz="3200" b="1" dirty="0">
                <a:latin typeface="Arial Black" panose="020B0A04020102020204" pitchFamily="34" charset="0"/>
                <a:ea typeface="+mj-ea"/>
                <a:cs typeface="+mj-cs"/>
              </a:rPr>
              <a:t>       servicios de salud</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2107683870"/>
              </p:ext>
            </p:extLst>
          </p:nvPr>
        </p:nvGraphicFramePr>
        <p:xfrm>
          <a:off x="181229" y="1310019"/>
          <a:ext cx="11760590" cy="4089717"/>
        </p:xfrm>
        <a:graphic>
          <a:graphicData uri="http://schemas.openxmlformats.org/drawingml/2006/table">
            <a:tbl>
              <a:tblPr firstRow="1" firstCol="1" bandRow="1">
                <a:tableStyleId>{5C22544A-7EE6-4342-B048-85BDC9FD1C3A}</a:tableStyleId>
              </a:tblPr>
              <a:tblGrid>
                <a:gridCol w="4407488">
                  <a:extLst>
                    <a:ext uri="{9D8B030D-6E8A-4147-A177-3AD203B41FA5}">
                      <a16:colId xmlns:a16="http://schemas.microsoft.com/office/drawing/2014/main" xmlns="" val="58166381"/>
                    </a:ext>
                  </a:extLst>
                </a:gridCol>
                <a:gridCol w="7353102">
                  <a:extLst>
                    <a:ext uri="{9D8B030D-6E8A-4147-A177-3AD203B41FA5}">
                      <a16:colId xmlns:a16="http://schemas.microsoft.com/office/drawing/2014/main" xmlns="" val="3917844955"/>
                    </a:ext>
                  </a:extLst>
                </a:gridCol>
              </a:tblGrid>
              <a:tr h="289966">
                <a:tc>
                  <a:txBody>
                    <a:bodyPr/>
                    <a:lstStyle/>
                    <a:p>
                      <a:pPr algn="ctr">
                        <a:lnSpc>
                          <a:spcPct val="107000"/>
                        </a:lnSpc>
                        <a:spcAft>
                          <a:spcPts val="0"/>
                        </a:spcAft>
                      </a:pPr>
                      <a:r>
                        <a:rPr lang="es-PY" sz="2000">
                          <a:effectLst/>
                          <a:latin typeface="Arial" panose="020B0604020202020204" pitchFamily="34" charset="0"/>
                          <a:cs typeface="Arial" panose="020B0604020202020204" pitchFamily="34" charset="0"/>
                        </a:rPr>
                        <a:t> </a:t>
                      </a:r>
                      <a:endParaRPr lang="es-PY" sz="200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tc>
                <a:tc>
                  <a:txBody>
                    <a:bodyPr/>
                    <a:lstStyle/>
                    <a:p>
                      <a:pPr algn="ctr">
                        <a:lnSpc>
                          <a:spcPct val="107000"/>
                        </a:lnSpc>
                        <a:spcAft>
                          <a:spcPts val="0"/>
                        </a:spcAft>
                      </a:pPr>
                      <a:r>
                        <a:rPr lang="es-PY" sz="2000" dirty="0">
                          <a:effectLst/>
                          <a:latin typeface="Arial" panose="020B0604020202020204" pitchFamily="34" charset="0"/>
                          <a:cs typeface="Arial" panose="020B0604020202020204" pitchFamily="34" charset="0"/>
                        </a:rPr>
                        <a:t>NIVEL 2</a:t>
                      </a:r>
                      <a:endParaRPr lang="es-PY" sz="20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extLst>
                  <a:ext uri="{0D108BD9-81ED-4DB2-BD59-A6C34878D82A}">
                    <a16:rowId xmlns:a16="http://schemas.microsoft.com/office/drawing/2014/main" xmlns="" val="207288439"/>
                  </a:ext>
                </a:extLst>
              </a:tr>
              <a:tr h="1844893">
                <a:tc>
                  <a:txBody>
                    <a:bodyPr/>
                    <a:lstStyle/>
                    <a:p>
                      <a:pPr algn="l">
                        <a:lnSpc>
                          <a:spcPct val="107000"/>
                        </a:lnSpc>
                        <a:spcAft>
                          <a:spcPts val="0"/>
                        </a:spcAft>
                      </a:pPr>
                      <a:r>
                        <a:rPr lang="es-PY" sz="2000" dirty="0">
                          <a:effectLst/>
                          <a:latin typeface="Arial" panose="020B0604020202020204" pitchFamily="34" charset="0"/>
                          <a:cs typeface="Arial" panose="020B0604020202020204" pitchFamily="34" charset="0"/>
                        </a:rPr>
                        <a:t> Áreas de atención</a:t>
                      </a:r>
                    </a:p>
                    <a:p>
                      <a:pPr algn="l">
                        <a:lnSpc>
                          <a:spcPct val="107000"/>
                        </a:lnSpc>
                        <a:spcAft>
                          <a:spcPts val="0"/>
                        </a:spcAft>
                      </a:pPr>
                      <a:r>
                        <a:rPr lang="es-PY" sz="2000" dirty="0">
                          <a:effectLst/>
                          <a:latin typeface="Arial" panose="020B0604020202020204" pitchFamily="34" charset="0"/>
                          <a:cs typeface="Arial" panose="020B0604020202020204" pitchFamily="34" charset="0"/>
                        </a:rPr>
                        <a:t> Servicios </a:t>
                      </a:r>
                    </a:p>
                    <a:p>
                      <a:pPr algn="l">
                        <a:lnSpc>
                          <a:spcPct val="107000"/>
                        </a:lnSpc>
                        <a:spcAft>
                          <a:spcPts val="0"/>
                        </a:spcAft>
                      </a:pPr>
                      <a:r>
                        <a:rPr lang="es-PY" sz="2000" dirty="0">
                          <a:effectLst/>
                          <a:latin typeface="Arial" panose="020B0604020202020204" pitchFamily="34" charset="0"/>
                          <a:cs typeface="Arial" panose="020B0604020202020204" pitchFamily="34" charset="0"/>
                        </a:rPr>
                        <a:t> RR.HH.</a:t>
                      </a:r>
                      <a:endParaRPr lang="es-PY" sz="20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tc>
                  <a:txBody>
                    <a:bodyPr/>
                    <a:lstStyle/>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RAC.</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Vacunatorio. </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Área de atención en consultorios de urgencias y consultorios donde no se realicen procedimientos que generan aerosoles.</a:t>
                      </a:r>
                    </a:p>
                  </a:txBody>
                  <a:tcPr marL="34907" marR="34907" marT="0" marB="0" anchor="ctr"/>
                </a:tc>
                <a:extLst>
                  <a:ext uri="{0D108BD9-81ED-4DB2-BD59-A6C34878D82A}">
                    <a16:rowId xmlns:a16="http://schemas.microsoft.com/office/drawing/2014/main" xmlns="" val="2168900066"/>
                  </a:ext>
                </a:extLst>
              </a:tr>
              <a:tr h="1918688">
                <a:tc>
                  <a:txBody>
                    <a:bodyPr/>
                    <a:lstStyle/>
                    <a:p>
                      <a:pPr algn="ctr">
                        <a:lnSpc>
                          <a:spcPct val="107000"/>
                        </a:lnSpc>
                        <a:spcAft>
                          <a:spcPts val="0"/>
                        </a:spcAft>
                      </a:pPr>
                      <a:r>
                        <a:rPr lang="es-PY" sz="2000" dirty="0">
                          <a:effectLst/>
                          <a:latin typeface="Arial" panose="020B0604020202020204" pitchFamily="34" charset="0"/>
                          <a:cs typeface="Arial" panose="020B0604020202020204" pitchFamily="34" charset="0"/>
                        </a:rPr>
                        <a:t> Medidas y Equipos de Protección Individual</a:t>
                      </a:r>
                    </a:p>
                  </a:txBody>
                  <a:tcPr marL="34907" marR="34907" marT="0" marB="0" anchor="ctr"/>
                </a:tc>
                <a:tc>
                  <a:txBody>
                    <a:bodyPr/>
                    <a:lstStyle/>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Higiene de manos.</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Ropa y calzado cerrado y lavable, exclusivos de trabajo.</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Mascarilla quirúrgica.</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Gafas o protector facial.</a:t>
                      </a:r>
                      <a:endParaRPr lang="es-PY" sz="20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extLst>
                  <a:ext uri="{0D108BD9-81ED-4DB2-BD59-A6C34878D82A}">
                    <a16:rowId xmlns:a16="http://schemas.microsoft.com/office/drawing/2014/main" xmlns="" val="1552728215"/>
                  </a:ext>
                </a:extLst>
              </a:tr>
            </a:tbl>
          </a:graphicData>
        </a:graphic>
      </p:graphicFrame>
      <p:sp>
        <p:nvSpPr>
          <p:cNvPr id="7" name="Rectangle 6"/>
          <p:cNvSpPr/>
          <p:nvPr/>
        </p:nvSpPr>
        <p:spPr>
          <a:xfrm>
            <a:off x="181229" y="5460997"/>
            <a:ext cx="11760590" cy="1063496"/>
          </a:xfrm>
          <a:prstGeom prst="rect">
            <a:avLst/>
          </a:prstGeom>
          <a:solidFill>
            <a:schemeClr val="bg2"/>
          </a:solidFill>
        </p:spPr>
        <p:txBody>
          <a:bodyPr wrap="square">
            <a:spAutoFit/>
          </a:bodyPr>
          <a:lstStyle/>
          <a:p>
            <a:pPr algn="just">
              <a:lnSpc>
                <a:spcPct val="107000"/>
              </a:lnSpc>
              <a:spcAft>
                <a:spcPts val="800"/>
              </a:spcAft>
            </a:pPr>
            <a:r>
              <a:rPr lang="es-PY" sz="2000" b="1" i="1" dirty="0">
                <a:latin typeface="Arial Narrow" panose="020B0606020202030204" pitchFamily="34" charset="0"/>
                <a:ea typeface="Calibri" panose="020F0502020204030204" pitchFamily="34" charset="0"/>
                <a:cs typeface="Times New Roman" panose="02020603050405020304" pitchFamily="18" charset="0"/>
              </a:rPr>
              <a:t>*Procedimientos que generan aerosoles (PGA):</a:t>
            </a:r>
            <a:r>
              <a:rPr lang="es-PY" sz="2000" i="1" dirty="0">
                <a:latin typeface="Arial Narrow" panose="020B0606020202030204" pitchFamily="34" charset="0"/>
                <a:ea typeface="Calibri" panose="020F0502020204030204" pitchFamily="34" charset="0"/>
                <a:cs typeface="Times New Roman" panose="02020603050405020304" pitchFamily="18" charset="0"/>
              </a:rPr>
              <a:t> Inspección de garganta y fosas nasales, broncoscopia, procedimientos odontológicos, reanimación cardiopulmonar, intubación y extubación endotraqueal, ventilación invasiva, ventilación manual, aspiración e hisopado nasal o faríngeo, transporte del paciente intubado, parto, atención al recién nacido, cirugía, necropsia.</a:t>
            </a:r>
            <a:endParaRPr lang="es-PY"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99945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400200" y="-23324"/>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Niveles de protección en los	</a:t>
            </a:r>
          </a:p>
          <a:p>
            <a:pPr algn="ctr" defTabSz="457200">
              <a:defRPr/>
            </a:pPr>
            <a:r>
              <a:rPr lang="es-ES" sz="3200" b="1" dirty="0">
                <a:latin typeface="Arial Black" panose="020B0A04020102020204" pitchFamily="34" charset="0"/>
                <a:ea typeface="+mj-ea"/>
                <a:cs typeface="+mj-cs"/>
              </a:rPr>
              <a:t>       servicios de salud</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1473965804"/>
              </p:ext>
            </p:extLst>
          </p:nvPr>
        </p:nvGraphicFramePr>
        <p:xfrm>
          <a:off x="152400" y="1078010"/>
          <a:ext cx="11849100" cy="4721865"/>
        </p:xfrm>
        <a:graphic>
          <a:graphicData uri="http://schemas.openxmlformats.org/drawingml/2006/table">
            <a:tbl>
              <a:tblPr firstRow="1" firstCol="1" bandRow="1">
                <a:tableStyleId>{5C22544A-7EE6-4342-B048-85BDC9FD1C3A}</a:tableStyleId>
              </a:tblPr>
              <a:tblGrid>
                <a:gridCol w="4396288">
                  <a:extLst>
                    <a:ext uri="{9D8B030D-6E8A-4147-A177-3AD203B41FA5}">
                      <a16:colId xmlns:a16="http://schemas.microsoft.com/office/drawing/2014/main" xmlns="" val="58166381"/>
                    </a:ext>
                  </a:extLst>
                </a:gridCol>
                <a:gridCol w="7452812">
                  <a:extLst>
                    <a:ext uri="{9D8B030D-6E8A-4147-A177-3AD203B41FA5}">
                      <a16:colId xmlns:a16="http://schemas.microsoft.com/office/drawing/2014/main" xmlns="" val="835159777"/>
                    </a:ext>
                  </a:extLst>
                </a:gridCol>
              </a:tblGrid>
              <a:tr h="118296">
                <a:tc>
                  <a:txBody>
                    <a:bodyPr/>
                    <a:lstStyle/>
                    <a:p>
                      <a:pPr algn="ctr">
                        <a:lnSpc>
                          <a:spcPct val="107000"/>
                        </a:lnSpc>
                        <a:spcAft>
                          <a:spcPts val="0"/>
                        </a:spcAft>
                      </a:pPr>
                      <a:r>
                        <a:rPr lang="es-PY" sz="2000">
                          <a:effectLst/>
                          <a:latin typeface="Arial" panose="020B0604020202020204" pitchFamily="34" charset="0"/>
                          <a:cs typeface="Arial" panose="020B0604020202020204" pitchFamily="34" charset="0"/>
                        </a:rPr>
                        <a:t> </a:t>
                      </a:r>
                      <a:endParaRPr lang="es-PY" sz="200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tc>
                <a:tc>
                  <a:txBody>
                    <a:bodyPr/>
                    <a:lstStyle/>
                    <a:p>
                      <a:pPr algn="ctr">
                        <a:lnSpc>
                          <a:spcPct val="107000"/>
                        </a:lnSpc>
                        <a:spcAft>
                          <a:spcPts val="0"/>
                        </a:spcAft>
                      </a:pPr>
                      <a:r>
                        <a:rPr lang="es-PY" sz="2000" dirty="0">
                          <a:effectLst/>
                          <a:latin typeface="Arial" panose="020B0604020202020204" pitchFamily="34" charset="0"/>
                          <a:cs typeface="Arial" panose="020B0604020202020204" pitchFamily="34" charset="0"/>
                        </a:rPr>
                        <a:t>NIVEL 3</a:t>
                      </a:r>
                      <a:endParaRPr lang="es-PY" sz="20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extLst>
                  <a:ext uri="{0D108BD9-81ED-4DB2-BD59-A6C34878D82A}">
                    <a16:rowId xmlns:a16="http://schemas.microsoft.com/office/drawing/2014/main" xmlns="" val="207288439"/>
                  </a:ext>
                </a:extLst>
              </a:tr>
              <a:tr h="2112777">
                <a:tc>
                  <a:txBody>
                    <a:bodyPr/>
                    <a:lstStyle/>
                    <a:p>
                      <a:pPr algn="l">
                        <a:lnSpc>
                          <a:spcPct val="107000"/>
                        </a:lnSpc>
                        <a:spcAft>
                          <a:spcPts val="0"/>
                        </a:spcAft>
                      </a:pPr>
                      <a:r>
                        <a:rPr lang="es-PY" sz="2000" dirty="0">
                          <a:effectLst/>
                          <a:latin typeface="Arial" panose="020B0604020202020204" pitchFamily="34" charset="0"/>
                          <a:cs typeface="Arial" panose="020B0604020202020204" pitchFamily="34" charset="0"/>
                        </a:rPr>
                        <a:t>Áreas de atención</a:t>
                      </a:r>
                    </a:p>
                    <a:p>
                      <a:pPr algn="l">
                        <a:lnSpc>
                          <a:spcPct val="107000"/>
                        </a:lnSpc>
                        <a:spcAft>
                          <a:spcPts val="0"/>
                        </a:spcAft>
                      </a:pPr>
                      <a:r>
                        <a:rPr lang="es-PY" sz="2000" dirty="0">
                          <a:effectLst/>
                          <a:latin typeface="Arial" panose="020B0604020202020204" pitchFamily="34" charset="0"/>
                          <a:cs typeface="Arial" panose="020B0604020202020204" pitchFamily="34" charset="0"/>
                        </a:rPr>
                        <a:t>Servicios </a:t>
                      </a:r>
                    </a:p>
                    <a:p>
                      <a:pPr algn="l">
                        <a:lnSpc>
                          <a:spcPct val="107000"/>
                        </a:lnSpc>
                        <a:spcAft>
                          <a:spcPts val="0"/>
                        </a:spcAft>
                      </a:pPr>
                      <a:r>
                        <a:rPr lang="es-PY" sz="2000" dirty="0">
                          <a:effectLst/>
                          <a:latin typeface="Arial" panose="020B0604020202020204" pitchFamily="34" charset="0"/>
                          <a:cs typeface="Arial" panose="020B0604020202020204" pitchFamily="34" charset="0"/>
                        </a:rPr>
                        <a:t>RR.HH.</a:t>
                      </a:r>
                    </a:p>
                  </a:txBody>
                  <a:tcPr marL="34907" marR="34907" marT="0" marB="0" anchor="ctr"/>
                </a:tc>
                <a:tc>
                  <a:txBody>
                    <a:bodyPr/>
                    <a:lstStyle/>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Área de atención en urgencias, consultorios e internación de pacientes respiratorios donde </a:t>
                      </a:r>
                      <a:r>
                        <a:rPr lang="es-PY" sz="2000" b="1" dirty="0">
                          <a:effectLst/>
                          <a:latin typeface="Arial" panose="020B0604020202020204" pitchFamily="34" charset="0"/>
                          <a:cs typeface="Arial" panose="020B0604020202020204" pitchFamily="34" charset="0"/>
                        </a:rPr>
                        <a:t>no</a:t>
                      </a:r>
                      <a:r>
                        <a:rPr lang="es-PY" sz="2000" dirty="0">
                          <a:effectLst/>
                          <a:latin typeface="Arial" panose="020B0604020202020204" pitchFamily="34" charset="0"/>
                          <a:cs typeface="Arial" panose="020B0604020202020204" pitchFamily="34" charset="0"/>
                        </a:rPr>
                        <a:t> se realicen procedimientos que generan aerosoles. (PGA)*</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Transporte en ambulancia de pacientes no intubados.</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Sala de imagen.</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Laboratorio de muestras no respiratorias.</a:t>
                      </a:r>
                      <a:endParaRPr lang="es-PY" sz="20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extLst>
                  <a:ext uri="{0D108BD9-81ED-4DB2-BD59-A6C34878D82A}">
                    <a16:rowId xmlns:a16="http://schemas.microsoft.com/office/drawing/2014/main" xmlns="" val="2168900066"/>
                  </a:ext>
                </a:extLst>
              </a:tr>
              <a:tr h="2158022">
                <a:tc>
                  <a:txBody>
                    <a:bodyPr/>
                    <a:lstStyle/>
                    <a:p>
                      <a:pPr algn="l">
                        <a:lnSpc>
                          <a:spcPct val="107000"/>
                        </a:lnSpc>
                        <a:spcAft>
                          <a:spcPts val="0"/>
                        </a:spcAft>
                      </a:pPr>
                      <a:r>
                        <a:rPr lang="es-PY" sz="2000" dirty="0">
                          <a:effectLst/>
                          <a:latin typeface="Arial" panose="020B0604020202020204" pitchFamily="34" charset="0"/>
                          <a:cs typeface="Arial" panose="020B0604020202020204" pitchFamily="34" charset="0"/>
                        </a:rPr>
                        <a:t> Medidas y Equipos de Protección Individual</a:t>
                      </a:r>
                    </a:p>
                  </a:txBody>
                  <a:tcPr marL="34907" marR="34907" marT="0" marB="0" anchor="ctr"/>
                </a:tc>
                <a:tc>
                  <a:txBody>
                    <a:bodyPr/>
                    <a:lstStyle/>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Higiene de manos.</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Ropa y calzado cerrado y lavable, exclusivos de trabajo.</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Bata impermeable.</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Mascarilla quirúrgica cuando no se producen aerosoles.</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Gafas o protector facial.</a:t>
                      </a:r>
                    </a:p>
                    <a:p>
                      <a:pPr marL="342900" lvl="0" indent="-342900" algn="l">
                        <a:lnSpc>
                          <a:spcPct val="107000"/>
                        </a:lnSpc>
                        <a:spcAft>
                          <a:spcPts val="0"/>
                        </a:spcAft>
                        <a:buFont typeface="Symbol" panose="05050102010706020507" pitchFamily="18" charset="2"/>
                        <a:buChar char=""/>
                        <a:tabLst>
                          <a:tab pos="158115" algn="l"/>
                        </a:tabLst>
                      </a:pPr>
                      <a:r>
                        <a:rPr lang="es-PY" sz="2000" dirty="0">
                          <a:effectLst/>
                          <a:latin typeface="Arial" panose="020B0604020202020204" pitchFamily="34" charset="0"/>
                          <a:cs typeface="Arial" panose="020B0604020202020204" pitchFamily="34" charset="0"/>
                        </a:rPr>
                        <a:t>Guantes de látex o nitrilo impermeables (de procedimiento o estéril según el requerimiento).</a:t>
                      </a:r>
                      <a:endParaRPr lang="es-PY" sz="20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extLst>
                  <a:ext uri="{0D108BD9-81ED-4DB2-BD59-A6C34878D82A}">
                    <a16:rowId xmlns:a16="http://schemas.microsoft.com/office/drawing/2014/main" xmlns="" val="1552728215"/>
                  </a:ext>
                </a:extLst>
              </a:tr>
            </a:tbl>
          </a:graphicData>
        </a:graphic>
      </p:graphicFrame>
      <p:sp>
        <p:nvSpPr>
          <p:cNvPr id="7" name="Rectangle 6"/>
          <p:cNvSpPr/>
          <p:nvPr/>
        </p:nvSpPr>
        <p:spPr>
          <a:xfrm>
            <a:off x="152400" y="5794504"/>
            <a:ext cx="11849100" cy="1080296"/>
          </a:xfrm>
          <a:prstGeom prst="rect">
            <a:avLst/>
          </a:prstGeom>
          <a:solidFill>
            <a:schemeClr val="bg2"/>
          </a:solidFill>
        </p:spPr>
        <p:txBody>
          <a:bodyPr wrap="square">
            <a:spAutoFit/>
          </a:bodyPr>
          <a:lstStyle/>
          <a:p>
            <a:pPr algn="just">
              <a:lnSpc>
                <a:spcPct val="107000"/>
              </a:lnSpc>
              <a:spcAft>
                <a:spcPts val="800"/>
              </a:spcAft>
            </a:pPr>
            <a:r>
              <a:rPr lang="es-PY" sz="2000" b="1" i="1" dirty="0">
                <a:latin typeface="Arial Narrow" panose="020B0606020202030204" pitchFamily="34" charset="0"/>
                <a:ea typeface="Calibri" panose="020F0502020204030204" pitchFamily="34" charset="0"/>
                <a:cs typeface="Times New Roman" panose="02020603050405020304" pitchFamily="18" charset="0"/>
              </a:rPr>
              <a:t>*Procedimientos que generan aerosoles (PGA):</a:t>
            </a:r>
            <a:r>
              <a:rPr lang="es-PY" sz="2000" i="1" dirty="0">
                <a:latin typeface="Arial Narrow" panose="020B0606020202030204" pitchFamily="34" charset="0"/>
                <a:ea typeface="Calibri" panose="020F0502020204030204" pitchFamily="34" charset="0"/>
                <a:cs typeface="Times New Roman" panose="02020603050405020304" pitchFamily="18" charset="0"/>
              </a:rPr>
              <a:t> Inspección de garganta y fosas nasales, broncoscopia, procedimientos odontológicos, reanimación cardiopulmonar, intubación y extubación endotraqueal, ventilación invasiva, ventilación manual, aspiración e hisopado nasal o faríngeo, transporte del paciente intubado, parto, atención al recién nacido, cirugía, necropsia.</a:t>
            </a:r>
            <a:endParaRPr lang="es-PY"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934852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730326" y="85451"/>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Niveles de protección en los	</a:t>
            </a:r>
          </a:p>
          <a:p>
            <a:pPr algn="ctr" defTabSz="457200">
              <a:defRPr/>
            </a:pPr>
            <a:r>
              <a:rPr lang="es-ES" sz="3200" b="1" dirty="0">
                <a:latin typeface="Arial Black" panose="020B0A04020102020204" pitchFamily="34" charset="0"/>
                <a:ea typeface="+mj-ea"/>
                <a:cs typeface="+mj-cs"/>
              </a:rPr>
              <a:t>       servicios de salud</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1711144500"/>
              </p:ext>
            </p:extLst>
          </p:nvPr>
        </p:nvGraphicFramePr>
        <p:xfrm>
          <a:off x="153093" y="1438240"/>
          <a:ext cx="11788726" cy="4212501"/>
        </p:xfrm>
        <a:graphic>
          <a:graphicData uri="http://schemas.openxmlformats.org/drawingml/2006/table">
            <a:tbl>
              <a:tblPr firstRow="1" firstCol="1" bandRow="1">
                <a:tableStyleId>{5C22544A-7EE6-4342-B048-85BDC9FD1C3A}</a:tableStyleId>
              </a:tblPr>
              <a:tblGrid>
                <a:gridCol w="2238415">
                  <a:extLst>
                    <a:ext uri="{9D8B030D-6E8A-4147-A177-3AD203B41FA5}">
                      <a16:colId xmlns:a16="http://schemas.microsoft.com/office/drawing/2014/main" xmlns="" val="58166381"/>
                    </a:ext>
                  </a:extLst>
                </a:gridCol>
                <a:gridCol w="9550311">
                  <a:extLst>
                    <a:ext uri="{9D8B030D-6E8A-4147-A177-3AD203B41FA5}">
                      <a16:colId xmlns:a16="http://schemas.microsoft.com/office/drawing/2014/main" xmlns="" val="2649119001"/>
                    </a:ext>
                  </a:extLst>
                </a:gridCol>
              </a:tblGrid>
              <a:tr h="118296">
                <a:tc>
                  <a:txBody>
                    <a:bodyPr/>
                    <a:lstStyle/>
                    <a:p>
                      <a:pPr algn="ctr">
                        <a:lnSpc>
                          <a:spcPct val="107000"/>
                        </a:lnSpc>
                        <a:spcAft>
                          <a:spcPts val="0"/>
                        </a:spcAft>
                      </a:pPr>
                      <a:r>
                        <a:rPr lang="es-PY" sz="1800" dirty="0">
                          <a:effectLst/>
                          <a:latin typeface="Arial" panose="020B0604020202020204" pitchFamily="34" charset="0"/>
                          <a:cs typeface="Arial" panose="020B0604020202020204" pitchFamily="34" charset="0"/>
                        </a:rPr>
                        <a:t> </a:t>
                      </a:r>
                      <a:endParaRPr lang="es-PY" sz="18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tc>
                <a:tc>
                  <a:txBody>
                    <a:bodyPr/>
                    <a:lstStyle/>
                    <a:p>
                      <a:pPr algn="ctr">
                        <a:lnSpc>
                          <a:spcPct val="107000"/>
                        </a:lnSpc>
                        <a:spcAft>
                          <a:spcPts val="0"/>
                        </a:spcAft>
                      </a:pPr>
                      <a:r>
                        <a:rPr lang="es-PY" sz="1800" dirty="0">
                          <a:effectLst/>
                          <a:latin typeface="Arial" panose="020B0604020202020204" pitchFamily="34" charset="0"/>
                          <a:cs typeface="Arial" panose="020B0604020202020204" pitchFamily="34" charset="0"/>
                        </a:rPr>
                        <a:t>NIVEL 4</a:t>
                      </a:r>
                      <a:endParaRPr lang="es-PY" sz="18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extLst>
                  <a:ext uri="{0D108BD9-81ED-4DB2-BD59-A6C34878D82A}">
                    <a16:rowId xmlns:a16="http://schemas.microsoft.com/office/drawing/2014/main" xmlns="" val="207288439"/>
                  </a:ext>
                </a:extLst>
              </a:tr>
              <a:tr h="1690746">
                <a:tc>
                  <a:txBody>
                    <a:bodyPr/>
                    <a:lstStyle/>
                    <a:p>
                      <a:pPr algn="l">
                        <a:lnSpc>
                          <a:spcPct val="107000"/>
                        </a:lnSpc>
                        <a:spcAft>
                          <a:spcPts val="0"/>
                        </a:spcAft>
                      </a:pPr>
                      <a:r>
                        <a:rPr lang="es-PY" sz="1800" dirty="0">
                          <a:effectLst/>
                          <a:latin typeface="Arial" panose="020B0604020202020204" pitchFamily="34" charset="0"/>
                          <a:cs typeface="Arial" panose="020B0604020202020204" pitchFamily="34" charset="0"/>
                        </a:rPr>
                        <a:t>Áreas de atención</a:t>
                      </a:r>
                    </a:p>
                    <a:p>
                      <a:pPr algn="l">
                        <a:lnSpc>
                          <a:spcPct val="107000"/>
                        </a:lnSpc>
                        <a:spcAft>
                          <a:spcPts val="0"/>
                        </a:spcAft>
                      </a:pPr>
                      <a:r>
                        <a:rPr lang="es-PY" sz="1800" dirty="0">
                          <a:effectLst/>
                          <a:latin typeface="Arial" panose="020B0604020202020204" pitchFamily="34" charset="0"/>
                          <a:cs typeface="Arial" panose="020B0604020202020204" pitchFamily="34" charset="0"/>
                        </a:rPr>
                        <a:t>Servicios </a:t>
                      </a:r>
                    </a:p>
                    <a:p>
                      <a:pPr algn="l">
                        <a:lnSpc>
                          <a:spcPct val="107000"/>
                        </a:lnSpc>
                        <a:spcAft>
                          <a:spcPts val="0"/>
                        </a:spcAft>
                      </a:pPr>
                      <a:r>
                        <a:rPr lang="es-PY" sz="1800" dirty="0">
                          <a:effectLst/>
                          <a:latin typeface="Arial" panose="020B0604020202020204" pitchFamily="34" charset="0"/>
                          <a:cs typeface="Arial" panose="020B0604020202020204" pitchFamily="34" charset="0"/>
                        </a:rPr>
                        <a:t>RR.HH.</a:t>
                      </a:r>
                    </a:p>
                    <a:p>
                      <a:pPr algn="l">
                        <a:lnSpc>
                          <a:spcPct val="107000"/>
                        </a:lnSpc>
                        <a:spcAft>
                          <a:spcPts val="0"/>
                        </a:spcAft>
                      </a:pPr>
                      <a:r>
                        <a:rPr lang="es-PY" sz="1800" dirty="0">
                          <a:effectLst/>
                          <a:latin typeface="Arial" panose="020B0604020202020204" pitchFamily="34" charset="0"/>
                          <a:cs typeface="Arial" panose="020B0604020202020204" pitchFamily="34" charset="0"/>
                        </a:rPr>
                        <a:t> </a:t>
                      </a:r>
                      <a:endParaRPr lang="es-PY" sz="18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tc>
                  <a:txBody>
                    <a:bodyPr/>
                    <a:lstStyle/>
                    <a:p>
                      <a:pPr marL="342900" lvl="0" indent="-342900" algn="l">
                        <a:lnSpc>
                          <a:spcPct val="107000"/>
                        </a:lnSpc>
                        <a:spcAft>
                          <a:spcPts val="0"/>
                        </a:spcAft>
                        <a:buFont typeface="Symbol" panose="05050102010706020507" pitchFamily="18" charset="2"/>
                        <a:buChar char=""/>
                        <a:tabLst>
                          <a:tab pos="158115" algn="l"/>
                        </a:tabLst>
                      </a:pPr>
                      <a:r>
                        <a:rPr lang="es-PY" sz="1800" dirty="0">
                          <a:effectLst/>
                          <a:latin typeface="Arial" panose="020B0604020202020204" pitchFamily="34" charset="0"/>
                          <a:cs typeface="Arial" panose="020B0604020202020204" pitchFamily="34" charset="0"/>
                        </a:rPr>
                        <a:t>Atención en Unidad de Cuidados Intensivos.</a:t>
                      </a:r>
                    </a:p>
                    <a:p>
                      <a:pPr marL="342900" lvl="0" indent="-342900" algn="l">
                        <a:lnSpc>
                          <a:spcPct val="107000"/>
                        </a:lnSpc>
                        <a:spcAft>
                          <a:spcPts val="0"/>
                        </a:spcAft>
                        <a:buFont typeface="Symbol" panose="05050102010706020507" pitchFamily="18" charset="2"/>
                        <a:buChar char=""/>
                        <a:tabLst>
                          <a:tab pos="158115" algn="l"/>
                        </a:tabLst>
                      </a:pPr>
                      <a:r>
                        <a:rPr lang="es-PY" sz="1800" dirty="0">
                          <a:effectLst/>
                          <a:latin typeface="Arial" panose="020B0604020202020204" pitchFamily="34" charset="0"/>
                          <a:cs typeface="Arial" panose="020B0604020202020204" pitchFamily="34" charset="0"/>
                        </a:rPr>
                        <a:t>Laboratorio de muestras respiratorias. </a:t>
                      </a:r>
                    </a:p>
                    <a:p>
                      <a:pPr marL="342900" lvl="0" indent="-342900" algn="l">
                        <a:lnSpc>
                          <a:spcPct val="107000"/>
                        </a:lnSpc>
                        <a:spcAft>
                          <a:spcPts val="0"/>
                        </a:spcAft>
                        <a:buFont typeface="Symbol" panose="05050102010706020507" pitchFamily="18" charset="2"/>
                        <a:buChar char=""/>
                        <a:tabLst>
                          <a:tab pos="158115" algn="l"/>
                        </a:tabLst>
                      </a:pPr>
                      <a:r>
                        <a:rPr lang="es-PY" sz="1800" dirty="0">
                          <a:effectLst/>
                          <a:latin typeface="Arial" panose="020B0604020202020204" pitchFamily="34" charset="0"/>
                          <a:cs typeface="Arial" panose="020B0604020202020204" pitchFamily="34" charset="0"/>
                        </a:rPr>
                        <a:t>Área de atención en urgencias, cirugía incluyendo las odontológicas, consultorios e internación de pacientes respiratorios donde se realizan procedimientos que generan aerosoles. (PGA)*</a:t>
                      </a:r>
                    </a:p>
                    <a:p>
                      <a:pPr marL="342900" lvl="0" indent="-342900" algn="l">
                        <a:lnSpc>
                          <a:spcPct val="107000"/>
                        </a:lnSpc>
                        <a:spcAft>
                          <a:spcPts val="0"/>
                        </a:spcAft>
                        <a:buFont typeface="Symbol" panose="05050102010706020507" pitchFamily="18" charset="2"/>
                        <a:buChar char=""/>
                        <a:tabLst>
                          <a:tab pos="158115" algn="l"/>
                        </a:tabLst>
                      </a:pPr>
                      <a:r>
                        <a:rPr lang="es-PY" sz="1800" dirty="0">
                          <a:effectLst/>
                          <a:latin typeface="Arial" panose="020B0604020202020204" pitchFamily="34" charset="0"/>
                          <a:cs typeface="Arial" panose="020B0604020202020204" pitchFamily="34" charset="0"/>
                        </a:rPr>
                        <a:t>Trasporte en ambulancia de pacientes intubados. (PGA) *</a:t>
                      </a:r>
                      <a:endParaRPr lang="es-PY" sz="18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extLst>
                  <a:ext uri="{0D108BD9-81ED-4DB2-BD59-A6C34878D82A}">
                    <a16:rowId xmlns:a16="http://schemas.microsoft.com/office/drawing/2014/main" xmlns="" val="2168900066"/>
                  </a:ext>
                </a:extLst>
              </a:tr>
              <a:tr h="2158022">
                <a:tc>
                  <a:txBody>
                    <a:bodyPr/>
                    <a:lstStyle/>
                    <a:p>
                      <a:pPr algn="l">
                        <a:lnSpc>
                          <a:spcPct val="107000"/>
                        </a:lnSpc>
                        <a:spcAft>
                          <a:spcPts val="0"/>
                        </a:spcAft>
                      </a:pPr>
                      <a:r>
                        <a:rPr lang="es-PY" sz="1800" dirty="0">
                          <a:effectLst/>
                          <a:latin typeface="Arial" panose="020B0604020202020204" pitchFamily="34" charset="0"/>
                          <a:cs typeface="Arial" panose="020B0604020202020204" pitchFamily="34" charset="0"/>
                        </a:rPr>
                        <a:t>Medidas y Equipos de Protección Individual</a:t>
                      </a:r>
                      <a:endParaRPr lang="es-PY" sz="18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tc>
                  <a:txBody>
                    <a:bodyPr/>
                    <a:lstStyle/>
                    <a:p>
                      <a:pPr marL="342900" lvl="0" indent="-342900" algn="l">
                        <a:lnSpc>
                          <a:spcPct val="107000"/>
                        </a:lnSpc>
                        <a:spcAft>
                          <a:spcPts val="0"/>
                        </a:spcAft>
                        <a:buFont typeface="Symbol" panose="05050102010706020507" pitchFamily="18" charset="2"/>
                        <a:buChar char=""/>
                        <a:tabLst>
                          <a:tab pos="158115" algn="l"/>
                        </a:tabLst>
                      </a:pPr>
                      <a:r>
                        <a:rPr lang="es-PY" sz="1800" dirty="0">
                          <a:effectLst/>
                          <a:latin typeface="Arial" panose="020B0604020202020204" pitchFamily="34" charset="0"/>
                          <a:cs typeface="Arial" panose="020B0604020202020204" pitchFamily="34" charset="0"/>
                        </a:rPr>
                        <a:t>Higiene de manos.</a:t>
                      </a:r>
                    </a:p>
                    <a:p>
                      <a:pPr marL="342900" lvl="0" indent="-342900" algn="l">
                        <a:lnSpc>
                          <a:spcPct val="107000"/>
                        </a:lnSpc>
                        <a:spcAft>
                          <a:spcPts val="0"/>
                        </a:spcAft>
                        <a:buFont typeface="Symbol" panose="05050102010706020507" pitchFamily="18" charset="2"/>
                        <a:buChar char=""/>
                        <a:tabLst>
                          <a:tab pos="158115" algn="l"/>
                        </a:tabLst>
                      </a:pPr>
                      <a:r>
                        <a:rPr lang="es-PY" sz="1800" dirty="0">
                          <a:effectLst/>
                          <a:latin typeface="Arial" panose="020B0604020202020204" pitchFamily="34" charset="0"/>
                          <a:cs typeface="Arial" panose="020B0604020202020204" pitchFamily="34" charset="0"/>
                        </a:rPr>
                        <a:t>Ropa y calzado cerrado y lavable, exclusivos de trabajo.</a:t>
                      </a:r>
                    </a:p>
                    <a:p>
                      <a:pPr marL="342900" lvl="0" indent="-342900" algn="l">
                        <a:lnSpc>
                          <a:spcPct val="107000"/>
                        </a:lnSpc>
                        <a:spcAft>
                          <a:spcPts val="0"/>
                        </a:spcAft>
                        <a:buFont typeface="Symbol" panose="05050102010706020507" pitchFamily="18" charset="2"/>
                        <a:buChar char=""/>
                        <a:tabLst>
                          <a:tab pos="158115" algn="l"/>
                        </a:tabLst>
                      </a:pPr>
                      <a:r>
                        <a:rPr lang="es-PY" sz="1800" dirty="0">
                          <a:effectLst/>
                          <a:latin typeface="Arial" panose="020B0604020202020204" pitchFamily="34" charset="0"/>
                          <a:cs typeface="Arial" panose="020B0604020202020204" pitchFamily="34" charset="0"/>
                        </a:rPr>
                        <a:t>Bata impermeable u overol (mameluco impermeable, de acuerdo a disponibilidad).</a:t>
                      </a:r>
                    </a:p>
                    <a:p>
                      <a:pPr marL="342900" lvl="0" indent="-342900" algn="l">
                        <a:lnSpc>
                          <a:spcPct val="107000"/>
                        </a:lnSpc>
                        <a:spcAft>
                          <a:spcPts val="0"/>
                        </a:spcAft>
                        <a:buFont typeface="Symbol" panose="05050102010706020507" pitchFamily="18" charset="2"/>
                        <a:buChar char=""/>
                        <a:tabLst>
                          <a:tab pos="158115" algn="l"/>
                        </a:tabLst>
                      </a:pPr>
                      <a:r>
                        <a:rPr lang="es-PY" sz="1800" dirty="0">
                          <a:effectLst/>
                          <a:latin typeface="Arial" panose="020B0604020202020204" pitchFamily="34" charset="0"/>
                          <a:cs typeface="Arial" panose="020B0604020202020204" pitchFamily="34" charset="0"/>
                        </a:rPr>
                        <a:t>N 95,</a:t>
                      </a:r>
                      <a:r>
                        <a:rPr lang="es-PY" sz="1800" baseline="0" dirty="0">
                          <a:effectLst/>
                          <a:latin typeface="Arial" panose="020B0604020202020204" pitchFamily="34" charset="0"/>
                          <a:cs typeface="Arial" panose="020B0604020202020204" pitchFamily="34" charset="0"/>
                        </a:rPr>
                        <a:t> FFP3 o superior</a:t>
                      </a:r>
                      <a:r>
                        <a:rPr lang="es-PY" sz="1800" dirty="0">
                          <a:effectLst/>
                          <a:latin typeface="Arial" panose="020B0604020202020204" pitchFamily="34" charset="0"/>
                          <a:cs typeface="Arial" panose="020B0604020202020204" pitchFamily="34" charset="0"/>
                        </a:rPr>
                        <a:t>.</a:t>
                      </a:r>
                    </a:p>
                    <a:p>
                      <a:pPr marL="342900" lvl="0" indent="-342900" algn="l">
                        <a:lnSpc>
                          <a:spcPct val="107000"/>
                        </a:lnSpc>
                        <a:spcAft>
                          <a:spcPts val="0"/>
                        </a:spcAft>
                        <a:buFont typeface="Symbol" panose="05050102010706020507" pitchFamily="18" charset="2"/>
                        <a:buChar char=""/>
                        <a:tabLst>
                          <a:tab pos="158115" algn="l"/>
                        </a:tabLst>
                      </a:pPr>
                      <a:r>
                        <a:rPr lang="es-PY" sz="1800" dirty="0">
                          <a:effectLst/>
                          <a:latin typeface="Arial" panose="020B0604020202020204" pitchFamily="34" charset="0"/>
                          <a:cs typeface="Arial" panose="020B0604020202020204" pitchFamily="34" charset="0"/>
                        </a:rPr>
                        <a:t>Gafas o protector facial.</a:t>
                      </a:r>
                    </a:p>
                    <a:p>
                      <a:pPr marL="342900" lvl="0" indent="-342900" algn="l">
                        <a:lnSpc>
                          <a:spcPct val="107000"/>
                        </a:lnSpc>
                        <a:spcAft>
                          <a:spcPts val="0"/>
                        </a:spcAft>
                        <a:buFont typeface="Symbol" panose="05050102010706020507" pitchFamily="18" charset="2"/>
                        <a:buChar char=""/>
                        <a:tabLst>
                          <a:tab pos="158115" algn="l"/>
                        </a:tabLst>
                      </a:pPr>
                      <a:r>
                        <a:rPr lang="es-PY" sz="1800" dirty="0">
                          <a:effectLst/>
                          <a:latin typeface="Arial" panose="020B0604020202020204" pitchFamily="34" charset="0"/>
                          <a:cs typeface="Arial" panose="020B0604020202020204" pitchFamily="34" charset="0"/>
                        </a:rPr>
                        <a:t>Guantes de látex o nitrilo impermeables (de procedimiento o estéril según el requerimiento).</a:t>
                      </a:r>
                      <a:endParaRPr lang="es-PY" sz="1800" dirty="0">
                        <a:effectLst/>
                        <a:latin typeface="Arial" panose="020B0604020202020204" pitchFamily="34" charset="0"/>
                        <a:ea typeface="Calibri" panose="020F0502020204030204" pitchFamily="34" charset="0"/>
                        <a:cs typeface="Arial" panose="020B0604020202020204" pitchFamily="34" charset="0"/>
                      </a:endParaRPr>
                    </a:p>
                  </a:txBody>
                  <a:tcPr marL="34907" marR="34907" marT="0" marB="0" anchor="ctr"/>
                </a:tc>
                <a:extLst>
                  <a:ext uri="{0D108BD9-81ED-4DB2-BD59-A6C34878D82A}">
                    <a16:rowId xmlns:a16="http://schemas.microsoft.com/office/drawing/2014/main" xmlns="" val="1552728215"/>
                  </a:ext>
                </a:extLst>
              </a:tr>
            </a:tbl>
          </a:graphicData>
        </a:graphic>
      </p:graphicFrame>
      <p:sp>
        <p:nvSpPr>
          <p:cNvPr id="7" name="Rectangle 6"/>
          <p:cNvSpPr/>
          <p:nvPr/>
        </p:nvSpPr>
        <p:spPr>
          <a:xfrm>
            <a:off x="153093" y="5736816"/>
            <a:ext cx="11760590" cy="1063496"/>
          </a:xfrm>
          <a:prstGeom prst="rect">
            <a:avLst/>
          </a:prstGeom>
          <a:solidFill>
            <a:schemeClr val="bg2"/>
          </a:solidFill>
        </p:spPr>
        <p:txBody>
          <a:bodyPr wrap="square">
            <a:spAutoFit/>
          </a:bodyPr>
          <a:lstStyle/>
          <a:p>
            <a:pPr algn="just">
              <a:lnSpc>
                <a:spcPct val="107000"/>
              </a:lnSpc>
              <a:spcAft>
                <a:spcPts val="800"/>
              </a:spcAft>
            </a:pPr>
            <a:r>
              <a:rPr lang="es-PY" sz="2000" b="1" i="1" dirty="0">
                <a:latin typeface="Arial Narrow" panose="020B0606020202030204" pitchFamily="34" charset="0"/>
                <a:ea typeface="Calibri" panose="020F0502020204030204" pitchFamily="34" charset="0"/>
                <a:cs typeface="Times New Roman" panose="02020603050405020304" pitchFamily="18" charset="0"/>
              </a:rPr>
              <a:t>*Procedimientos que generan aerosoles (PGA):</a:t>
            </a:r>
            <a:r>
              <a:rPr lang="es-PY" sz="2000" i="1" dirty="0">
                <a:latin typeface="Arial Narrow" panose="020B0606020202030204" pitchFamily="34" charset="0"/>
                <a:ea typeface="Calibri" panose="020F0502020204030204" pitchFamily="34" charset="0"/>
                <a:cs typeface="Times New Roman" panose="02020603050405020304" pitchFamily="18" charset="0"/>
              </a:rPr>
              <a:t> Inspección de garganta y fosas nasales, broncoscopia, procedimientos odontológicos, reanimación cardiopulmonar, intubación y extubación endotraqueal, ventilación invasiva, ventilación manual, aspiración e hisopado nasal o faríngeo, transporte del paciente intubado, parto, atención al recién nacido, cirugía, necropsia.</a:t>
            </a:r>
            <a:endParaRPr lang="es-PY"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4766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208170" y="67184"/>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Niveles de protección en los	</a:t>
            </a:r>
          </a:p>
          <a:p>
            <a:pPr algn="ctr" defTabSz="457200">
              <a:defRPr/>
            </a:pPr>
            <a:r>
              <a:rPr lang="es-ES" sz="3200" b="1" dirty="0">
                <a:latin typeface="Arial Black" panose="020B0A04020102020204" pitchFamily="34" charset="0"/>
                <a:ea typeface="+mj-ea"/>
                <a:cs typeface="+mj-cs"/>
              </a:rPr>
              <a:t>       servicios de salud</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5" name="Rectangle 4"/>
          <p:cNvSpPr/>
          <p:nvPr/>
        </p:nvSpPr>
        <p:spPr>
          <a:xfrm>
            <a:off x="300251" y="1599424"/>
            <a:ext cx="11641568" cy="2910540"/>
          </a:xfrm>
          <a:prstGeom prst="rect">
            <a:avLst/>
          </a:prstGeom>
          <a:solidFill>
            <a:schemeClr val="accent1">
              <a:lumMod val="20000"/>
              <a:lumOff val="80000"/>
            </a:schemeClr>
          </a:solidFill>
        </p:spPr>
        <p:txBody>
          <a:bodyPr wrap="square">
            <a:spAutoFit/>
          </a:bodyPr>
          <a:lstStyle/>
          <a:p>
            <a:pPr marR="24765" algn="just">
              <a:lnSpc>
                <a:spcPct val="107000"/>
              </a:lnSpc>
              <a:spcAft>
                <a:spcPts val="800"/>
              </a:spcAft>
            </a:pPr>
            <a:r>
              <a:rPr lang="es-PY" sz="2000" b="1" dirty="0">
                <a:latin typeface="Arial" panose="020B0604020202020204" pitchFamily="34" charset="0"/>
                <a:ea typeface="Calibri" panose="020F0502020204030204" pitchFamily="34" charset="0"/>
                <a:cs typeface="Arial" panose="020B0604020202020204" pitchFamily="34" charset="0"/>
              </a:rPr>
              <a:t>Personal de Limpieza:</a:t>
            </a:r>
            <a:r>
              <a:rPr lang="es-PY" sz="2000" dirty="0">
                <a:latin typeface="Arial" panose="020B0604020202020204" pitchFamily="34" charset="0"/>
                <a:ea typeface="Calibri" panose="020F0502020204030204" pitchFamily="34" charset="0"/>
                <a:cs typeface="Arial" panose="020B0604020202020204" pitchFamily="34" charset="0"/>
              </a:rPr>
              <a:t> debe utilizar la vestimenta adecuada que incluye:</a:t>
            </a:r>
          </a:p>
          <a:p>
            <a:pPr marL="285750" marR="24765" indent="-285750" algn="just">
              <a:lnSpc>
                <a:spcPct val="107000"/>
              </a:lnSpc>
              <a:spcAft>
                <a:spcPts val="800"/>
              </a:spcAft>
              <a:buFontTx/>
              <a:buChar char="-"/>
            </a:pPr>
            <a:r>
              <a:rPr lang="es-PY" sz="2000" dirty="0">
                <a:latin typeface="Arial" panose="020B0604020202020204" pitchFamily="34" charset="0"/>
                <a:ea typeface="Calibri" panose="020F0502020204030204" pitchFamily="34" charset="0"/>
                <a:cs typeface="Arial" panose="020B0604020202020204" pitchFamily="34" charset="0"/>
              </a:rPr>
              <a:t>Ropa exclusiva de trabajo, calzado cerrado, impermeable, con suela antideslizante idealmente.</a:t>
            </a:r>
          </a:p>
          <a:p>
            <a:pPr marL="285750" marR="24765" indent="-285750" algn="just">
              <a:lnSpc>
                <a:spcPct val="107000"/>
              </a:lnSpc>
              <a:spcAft>
                <a:spcPts val="800"/>
              </a:spcAft>
              <a:buFontTx/>
              <a:buChar char="-"/>
            </a:pPr>
            <a:r>
              <a:rPr lang="es-PY" sz="2000" dirty="0">
                <a:latin typeface="Arial" panose="020B0604020202020204" pitchFamily="34" charset="0"/>
                <a:ea typeface="Calibri" panose="020F0502020204030204" pitchFamily="34" charset="0"/>
                <a:cs typeface="Arial" panose="020B0604020202020204" pitchFamily="34" charset="0"/>
              </a:rPr>
              <a:t>Guantes de goma resistentes y desechables..</a:t>
            </a:r>
          </a:p>
          <a:p>
            <a:pPr marL="285750" marR="24765" indent="-285750" algn="just">
              <a:lnSpc>
                <a:spcPct val="107000"/>
              </a:lnSpc>
              <a:spcAft>
                <a:spcPts val="800"/>
              </a:spcAft>
              <a:buFontTx/>
              <a:buChar char="-"/>
            </a:pPr>
            <a:r>
              <a:rPr lang="es-PY" sz="2000" dirty="0">
                <a:latin typeface="Arial" panose="020B0604020202020204" pitchFamily="34" charset="0"/>
                <a:ea typeface="Calibri" panose="020F0502020204030204" pitchFamily="34" charset="0"/>
                <a:cs typeface="Arial" panose="020B0604020202020204" pitchFamily="34" charset="0"/>
              </a:rPr>
              <a:t>Mascarilla quirúrgica (en sitios donde no se generan aerosoles).</a:t>
            </a:r>
          </a:p>
          <a:p>
            <a:pPr marL="285750" marR="24765" indent="-285750" algn="just">
              <a:lnSpc>
                <a:spcPct val="107000"/>
              </a:lnSpc>
              <a:spcAft>
                <a:spcPts val="800"/>
              </a:spcAft>
              <a:buFontTx/>
              <a:buChar char="-"/>
            </a:pPr>
            <a:r>
              <a:rPr lang="es-PY" sz="2000" dirty="0">
                <a:latin typeface="Arial" panose="020B0604020202020204" pitchFamily="34" charset="0"/>
                <a:ea typeface="Calibri" panose="020F0502020204030204" pitchFamily="34" charset="0"/>
                <a:cs typeface="Arial" panose="020B0604020202020204" pitchFamily="34" charset="0"/>
              </a:rPr>
              <a:t>Mascarilla N95 o similar (en sitios donde se generan aerosoles)</a:t>
            </a:r>
            <a:endParaRPr lang="es-PY" sz="2000" dirty="0">
              <a:effectLst/>
              <a:latin typeface="Arial" panose="020B0604020202020204" pitchFamily="34" charset="0"/>
              <a:ea typeface="Calibri" panose="020F0502020204030204" pitchFamily="34" charset="0"/>
              <a:cs typeface="Arial" panose="020B0604020202020204" pitchFamily="34" charset="0"/>
            </a:endParaRPr>
          </a:p>
          <a:p>
            <a:pPr marL="285750" marR="24765" indent="-285750" algn="just">
              <a:lnSpc>
                <a:spcPct val="107000"/>
              </a:lnSpc>
              <a:spcAft>
                <a:spcPts val="800"/>
              </a:spcAft>
              <a:buFontTx/>
              <a:buChar char="-"/>
            </a:pPr>
            <a:r>
              <a:rPr lang="es-PY" sz="2000" dirty="0">
                <a:latin typeface="Arial" panose="020B0604020202020204" pitchFamily="34" charset="0"/>
                <a:ea typeface="Calibri" panose="020F0502020204030204" pitchFamily="34" charset="0"/>
                <a:cs typeface="Arial" panose="020B0604020202020204" pitchFamily="34" charset="0"/>
              </a:rPr>
              <a:t>Bata impermeable, protector ocular solo cuando existe riesgo de salpicaduras de material orgánico o químico.</a:t>
            </a:r>
          </a:p>
        </p:txBody>
      </p:sp>
      <p:sp>
        <p:nvSpPr>
          <p:cNvPr id="7" name="Rectangle 6"/>
          <p:cNvSpPr/>
          <p:nvPr/>
        </p:nvSpPr>
        <p:spPr>
          <a:xfrm>
            <a:off x="300251" y="4897083"/>
            <a:ext cx="11641568" cy="1409617"/>
          </a:xfrm>
          <a:prstGeom prst="rect">
            <a:avLst/>
          </a:prstGeom>
          <a:solidFill>
            <a:schemeClr val="bg2"/>
          </a:solidFill>
        </p:spPr>
        <p:txBody>
          <a:bodyPr wrap="square">
            <a:spAutoFit/>
          </a:bodyPr>
          <a:lstStyle/>
          <a:p>
            <a:pPr algn="just">
              <a:lnSpc>
                <a:spcPct val="107000"/>
              </a:lnSpc>
              <a:spcAft>
                <a:spcPts val="800"/>
              </a:spcAft>
            </a:pPr>
            <a:r>
              <a:rPr lang="es-PY" sz="2000" b="1" i="1" dirty="0">
                <a:latin typeface="Arial Narrow" panose="020B0606020202030204" pitchFamily="34" charset="0"/>
                <a:ea typeface="Calibri" panose="020F0502020204030204" pitchFamily="34" charset="0"/>
                <a:cs typeface="Times New Roman" panose="02020603050405020304" pitchFamily="18" charset="0"/>
              </a:rPr>
              <a:t>*Procedimientos que generan aerosoles (PGA):</a:t>
            </a:r>
            <a:r>
              <a:rPr lang="es-PY" sz="2000" i="1" dirty="0">
                <a:latin typeface="Arial Narrow" panose="020B0606020202030204" pitchFamily="34" charset="0"/>
                <a:ea typeface="Calibri" panose="020F0502020204030204" pitchFamily="34" charset="0"/>
                <a:cs typeface="Times New Roman" panose="02020603050405020304" pitchFamily="18" charset="0"/>
              </a:rPr>
              <a:t> Inspección de garganta y fosas nasales, broncoscopia, procedimientos odontológicos, reanimación cardiopulmonar, intubación y extubación endotraqueal, ventilación invasiva, ventilación manual, aspiración e hisopado nasal o faríngeo, transporte del paciente intubado, parto, atención al recién nacido, cirugía, necropsia.</a:t>
            </a:r>
            <a:endParaRPr lang="es-PY"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24761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628914" y="157693"/>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Uso correcto de mascarillas quirúrgicas</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7" name="Content Placeholder 6"/>
          <p:cNvSpPr>
            <a:spLocks noGrp="1"/>
          </p:cNvSpPr>
          <p:nvPr>
            <p:ph idx="1"/>
          </p:nvPr>
        </p:nvSpPr>
        <p:spPr>
          <a:xfrm>
            <a:off x="4933950" y="1504950"/>
            <a:ext cx="6915150" cy="1556112"/>
          </a:xfrm>
        </p:spPr>
        <p:txBody>
          <a:bodyPr>
            <a:noAutofit/>
          </a:bodyPr>
          <a:lstStyle/>
          <a:p>
            <a:pPr marL="0" indent="0" algn="just">
              <a:lnSpc>
                <a:spcPct val="110000"/>
              </a:lnSpc>
              <a:spcBef>
                <a:spcPts val="0"/>
              </a:spcBef>
              <a:buNone/>
            </a:pPr>
            <a:r>
              <a:rPr lang="es-PY" sz="2000" dirty="0">
                <a:latin typeface="Arial" panose="020B0604020202020204" pitchFamily="34" charset="0"/>
                <a:cs typeface="Arial" panose="020B0604020202020204" pitchFamily="34" charset="0"/>
              </a:rPr>
              <a:t>Deben ser utilizadas por todo el personal del establecimiento de salud que no realice procedimientos que generan aerosoles o que no deba permanecer en espacios  donde se realicen este tipo de procedimientos.</a:t>
            </a:r>
          </a:p>
          <a:p>
            <a:pPr marL="0" indent="0" algn="just">
              <a:lnSpc>
                <a:spcPct val="110000"/>
              </a:lnSpc>
              <a:spcBef>
                <a:spcPts val="0"/>
              </a:spcBef>
              <a:buNone/>
            </a:pPr>
            <a:endParaRPr lang="es-PY" sz="2000" b="1" dirty="0">
              <a:latin typeface="Arial" panose="020B0604020202020204" pitchFamily="34" charset="0"/>
              <a:cs typeface="Arial" panose="020B0604020202020204" pitchFamily="34" charset="0"/>
            </a:endParaRPr>
          </a:p>
        </p:txBody>
      </p:sp>
      <p:sp>
        <p:nvSpPr>
          <p:cNvPr id="8" name="Rectangle 7"/>
          <p:cNvSpPr/>
          <p:nvPr/>
        </p:nvSpPr>
        <p:spPr>
          <a:xfrm>
            <a:off x="4933950" y="3388036"/>
            <a:ext cx="6915150" cy="2554545"/>
          </a:xfrm>
          <a:prstGeom prst="rect">
            <a:avLst/>
          </a:prstGeom>
          <a:solidFill>
            <a:schemeClr val="bg2"/>
          </a:solidFill>
        </p:spPr>
        <p:txBody>
          <a:bodyPr wrap="square">
            <a:spAutoFit/>
          </a:bodyPr>
          <a:lstStyle/>
          <a:p>
            <a:r>
              <a:rPr lang="es-PY" sz="2000" dirty="0">
                <a:latin typeface="Arial" panose="020B0604020202020204" pitchFamily="34" charset="0"/>
                <a:cs typeface="Arial" panose="020B0604020202020204" pitchFamily="34" charset="0"/>
              </a:rPr>
              <a:t>IMPORTANTE</a:t>
            </a:r>
          </a:p>
          <a:p>
            <a:r>
              <a:rPr lang="es-PY" sz="2000" dirty="0">
                <a:latin typeface="Arial" panose="020B0604020202020204" pitchFamily="34" charset="0"/>
                <a:cs typeface="Arial" panose="020B0604020202020204" pitchFamily="34" charset="0"/>
              </a:rPr>
              <a:t>La mascarilla  quirúrgica sirve como barrera de protección contra el COVID solo si cubre correctamente la boca y nariz, no se debe retirar la mascarilla para hablar, si lo va a hacer, no toque la parte frontal de la mascarilla.</a:t>
            </a:r>
          </a:p>
          <a:p>
            <a:r>
              <a:rPr lang="es-PY" sz="2000" dirty="0">
                <a:latin typeface="Arial" panose="020B0604020202020204" pitchFamily="34" charset="0"/>
                <a:cs typeface="Arial" panose="020B0604020202020204" pitchFamily="34" charset="0"/>
              </a:rPr>
              <a:t>Lavarse las manos de forma frecuente antes y después de cada acción.</a:t>
            </a:r>
          </a:p>
          <a:p>
            <a:r>
              <a:rPr lang="es-PY" sz="2000" dirty="0">
                <a:latin typeface="Arial" panose="020B0604020202020204" pitchFamily="34" charset="0"/>
                <a:cs typeface="Arial" panose="020B0604020202020204" pitchFamily="34" charset="0"/>
              </a:rPr>
              <a:t>Si la mascarilla se humedece o moja, cambiarla.</a:t>
            </a: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903058"/>
            <a:ext cx="4853989" cy="3640492"/>
          </a:xfrm>
          <a:prstGeom prst="rect">
            <a:avLst/>
          </a:prstGeom>
        </p:spPr>
      </p:pic>
      <p:pic>
        <p:nvPicPr>
          <p:cNvPr id="11" name="Imagen 599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98378" y="6248548"/>
            <a:ext cx="5570604" cy="618723"/>
          </a:xfrm>
          <a:prstGeom prst="rect">
            <a:avLst/>
          </a:prstGeom>
          <a:noFill/>
          <a:ln>
            <a:noFill/>
          </a:ln>
        </p:spPr>
      </p:pic>
    </p:spTree>
    <p:extLst>
      <p:ext uri="{BB962C8B-B14F-4D97-AF65-F5344CB8AC3E}">
        <p14:creationId xmlns:p14="http://schemas.microsoft.com/office/powerpoint/2010/main" xmlns="" val="2069918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7" name="Content Placeholder 6"/>
          <p:cNvSpPr>
            <a:spLocks noGrp="1"/>
          </p:cNvSpPr>
          <p:nvPr>
            <p:ph idx="1"/>
          </p:nvPr>
        </p:nvSpPr>
        <p:spPr>
          <a:xfrm>
            <a:off x="5124450" y="1305474"/>
            <a:ext cx="6817369" cy="4071205"/>
          </a:xfrm>
        </p:spPr>
        <p:txBody>
          <a:bodyPr>
            <a:noAutofit/>
          </a:bodyPr>
          <a:lstStyle/>
          <a:p>
            <a:pPr marL="0" indent="0">
              <a:lnSpc>
                <a:spcPct val="110000"/>
              </a:lnSpc>
              <a:spcBef>
                <a:spcPts val="0"/>
              </a:spcBef>
              <a:buNone/>
            </a:pPr>
            <a:r>
              <a:rPr lang="es-PY" sz="2000" b="1" dirty="0">
                <a:latin typeface="Arial" panose="020B0604020202020204" pitchFamily="34" charset="0"/>
                <a:cs typeface="Arial" panose="020B0604020202020204" pitchFamily="34" charset="0"/>
              </a:rPr>
              <a:t>Pasos a seguir para colocarse:</a:t>
            </a:r>
          </a:p>
          <a:p>
            <a:pPr>
              <a:lnSpc>
                <a:spcPct val="110000"/>
              </a:lnSpc>
              <a:spcBef>
                <a:spcPts val="0"/>
              </a:spcBef>
            </a:pPr>
            <a:r>
              <a:rPr lang="es-PY" sz="2000" dirty="0">
                <a:latin typeface="Arial" panose="020B0604020202020204" pitchFamily="34" charset="0"/>
                <a:cs typeface="Arial" panose="020B0604020202020204" pitchFamily="34" charset="0"/>
              </a:rPr>
              <a:t>Lavado de manos previo a la colocación de mascarilla.</a:t>
            </a:r>
          </a:p>
          <a:p>
            <a:pPr>
              <a:lnSpc>
                <a:spcPct val="110000"/>
              </a:lnSpc>
              <a:spcBef>
                <a:spcPts val="0"/>
              </a:spcBef>
            </a:pPr>
            <a:r>
              <a:rPr lang="es-PY" sz="2000" dirty="0">
                <a:latin typeface="Arial" panose="020B0604020202020204" pitchFamily="34" charset="0"/>
                <a:cs typeface="Arial" panose="020B0604020202020204" pitchFamily="34" charset="0"/>
              </a:rPr>
              <a:t>Verificar que la mascarilla no esté rota o agujereada.</a:t>
            </a:r>
          </a:p>
          <a:p>
            <a:pPr>
              <a:lnSpc>
                <a:spcPct val="110000"/>
              </a:lnSpc>
              <a:spcBef>
                <a:spcPts val="0"/>
              </a:spcBef>
            </a:pPr>
            <a:r>
              <a:rPr lang="es-PY" sz="2000" dirty="0">
                <a:latin typeface="Arial" panose="020B0604020202020204" pitchFamily="34" charset="0"/>
                <a:cs typeface="Arial" panose="020B0604020202020204" pitchFamily="34" charset="0"/>
              </a:rPr>
              <a:t>Identificar el borde rígido de la mascarilla, considerando los distintos modelos de mascarilla quirúrgica y apoyar sobre la nariz, verificando que la parte coloreada (celeste o verde agua) de al frente.</a:t>
            </a:r>
          </a:p>
          <a:p>
            <a:pPr>
              <a:lnSpc>
                <a:spcPct val="110000"/>
              </a:lnSpc>
              <a:spcBef>
                <a:spcPts val="0"/>
              </a:spcBef>
            </a:pPr>
            <a:r>
              <a:rPr lang="es-PY" sz="2000" dirty="0">
                <a:latin typeface="Arial" panose="020B0604020202020204" pitchFamily="34" charset="0"/>
                <a:cs typeface="Arial" panose="020B0604020202020204" pitchFamily="34" charset="0"/>
              </a:rPr>
              <a:t>Cubrir la nariz y boca con la mascarilla, colocar las gomas de cada lado atrás de cada oreja o detrás de la cabeza según el lugar de apoyo de la goma, ajustando para que no queden aberturas a los lados y sin tocar el frente de la mascarilla.</a:t>
            </a:r>
          </a:p>
        </p:txBody>
      </p:sp>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572397"/>
            <a:ext cx="4837143" cy="3224762"/>
          </a:xfrm>
          <a:prstGeom prst="rect">
            <a:avLst/>
          </a:prstGeom>
        </p:spPr>
      </p:pic>
      <p:sp>
        <p:nvSpPr>
          <p:cNvPr id="20"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369607" y="152912"/>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Uso correcto de mascarillas quirúrgicas</a:t>
            </a:r>
          </a:p>
        </p:txBody>
      </p:sp>
      <p:pic>
        <p:nvPicPr>
          <p:cNvPr id="21" name="Imagen 599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98378" y="6248548"/>
            <a:ext cx="5570604" cy="618723"/>
          </a:xfrm>
          <a:prstGeom prst="rect">
            <a:avLst/>
          </a:prstGeom>
          <a:noFill/>
          <a:ln>
            <a:noFill/>
          </a:ln>
        </p:spPr>
      </p:pic>
      <p:sp>
        <p:nvSpPr>
          <p:cNvPr id="19" name="TextBox 18"/>
          <p:cNvSpPr txBox="1"/>
          <p:nvPr/>
        </p:nvSpPr>
        <p:spPr>
          <a:xfrm>
            <a:off x="3935102" y="5376679"/>
            <a:ext cx="5297156" cy="400110"/>
          </a:xfrm>
          <a:prstGeom prst="rect">
            <a:avLst/>
          </a:prstGeom>
          <a:noFill/>
        </p:spPr>
        <p:txBody>
          <a:bodyPr wrap="none" rtlCol="0">
            <a:spAutoFit/>
          </a:bodyPr>
          <a:lstStyle/>
          <a:p>
            <a:r>
              <a:rPr lang="es-PY" sz="2000" dirty="0">
                <a:latin typeface="Arial" panose="020B0604020202020204" pitchFamily="34" charset="0"/>
                <a:cs typeface="Arial" panose="020B0604020202020204" pitchFamily="34" charset="0"/>
                <a:hlinkClick r:id="rId5"/>
              </a:rPr>
              <a:t>Ver video</a:t>
            </a:r>
            <a:r>
              <a:rPr lang="es-PY" sz="2000" dirty="0">
                <a:latin typeface="Arial" panose="020B0604020202020204" pitchFamily="34" charset="0"/>
                <a:cs typeface="Arial" panose="020B0604020202020204" pitchFamily="34" charset="0"/>
              </a:rPr>
              <a:t> en español     </a:t>
            </a:r>
            <a:r>
              <a:rPr lang="es-PY" sz="2000" dirty="0">
                <a:latin typeface="Arial" panose="020B0604020202020204" pitchFamily="34" charset="0"/>
                <a:cs typeface="Arial" panose="020B0604020202020204" pitchFamily="34" charset="0"/>
                <a:hlinkClick r:id="rId6"/>
              </a:rPr>
              <a:t>Ver video </a:t>
            </a:r>
            <a:r>
              <a:rPr lang="es-PY" sz="2000" dirty="0">
                <a:latin typeface="Arial" panose="020B0604020202020204" pitchFamily="34" charset="0"/>
                <a:cs typeface="Arial" panose="020B0604020202020204" pitchFamily="34" charset="0"/>
              </a:rPr>
              <a:t>en guaraní</a:t>
            </a:r>
          </a:p>
        </p:txBody>
      </p:sp>
    </p:spTree>
    <p:extLst>
      <p:ext uri="{BB962C8B-B14F-4D97-AF65-F5344CB8AC3E}">
        <p14:creationId xmlns:p14="http://schemas.microsoft.com/office/powerpoint/2010/main" xmlns="" val="2957206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730326" y="85451"/>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Uso correcto de mascarillas quirúrgicas</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7" name="Content Placeholder 6"/>
          <p:cNvSpPr>
            <a:spLocks noGrp="1"/>
          </p:cNvSpPr>
          <p:nvPr>
            <p:ph idx="1"/>
          </p:nvPr>
        </p:nvSpPr>
        <p:spPr>
          <a:xfrm>
            <a:off x="636449" y="1390650"/>
            <a:ext cx="7212151" cy="3587205"/>
          </a:xfrm>
        </p:spPr>
        <p:txBody>
          <a:bodyPr>
            <a:normAutofit fontScale="92500" lnSpcReduction="10000"/>
          </a:bodyPr>
          <a:lstStyle/>
          <a:p>
            <a:pPr marL="0" indent="0">
              <a:buNone/>
            </a:pPr>
            <a:r>
              <a:rPr lang="es-PY" sz="2000" b="1" dirty="0">
                <a:latin typeface="Arial" panose="020B0604020202020204" pitchFamily="34" charset="0"/>
                <a:cs typeface="Arial" panose="020B0604020202020204" pitchFamily="34" charset="0"/>
              </a:rPr>
              <a:t>Pasos a seguir para retirarse:</a:t>
            </a:r>
          </a:p>
          <a:p>
            <a:pPr marL="0" indent="0">
              <a:buNone/>
            </a:pPr>
            <a:endParaRPr lang="es-PY" sz="2000" b="1" dirty="0">
              <a:latin typeface="Arial" panose="020B0604020202020204" pitchFamily="34" charset="0"/>
              <a:cs typeface="Arial" panose="020B0604020202020204" pitchFamily="34" charset="0"/>
            </a:endParaRPr>
          </a:p>
          <a:p>
            <a:r>
              <a:rPr lang="es-PY" sz="2000" dirty="0">
                <a:latin typeface="Arial" panose="020B0604020202020204" pitchFamily="34" charset="0"/>
                <a:cs typeface="Arial" panose="020B0604020202020204" pitchFamily="34" charset="0"/>
              </a:rPr>
              <a:t>Tomar la goma y retirarse desde atrás de las orejas hacia adelante o detrás de la cabeza, según sea el sitio de apoyo de la goma o de las tiras, según el modelo de la mascarilla.</a:t>
            </a:r>
          </a:p>
          <a:p>
            <a:r>
              <a:rPr lang="es-PY" sz="2000" dirty="0">
                <a:latin typeface="Arial" panose="020B0604020202020204" pitchFamily="34" charset="0"/>
                <a:cs typeface="Arial" panose="020B0604020202020204" pitchFamily="34" charset="0"/>
              </a:rPr>
              <a:t>No tocar la tela de la mascarilla y mantenerla alejada del cuerpo apenas se retire.</a:t>
            </a:r>
          </a:p>
          <a:p>
            <a:r>
              <a:rPr lang="es-PY" sz="2000" dirty="0">
                <a:latin typeface="Arial" panose="020B0604020202020204" pitchFamily="34" charset="0"/>
                <a:cs typeface="Arial" panose="020B0604020202020204" pitchFamily="34" charset="0"/>
              </a:rPr>
              <a:t>Desechar la mascarilla inmediatamente luego de su uso en el recipiente correspondiente. </a:t>
            </a:r>
          </a:p>
          <a:p>
            <a:r>
              <a:rPr lang="es-PY" sz="2000" dirty="0">
                <a:latin typeface="Arial" panose="020B0604020202020204" pitchFamily="34" charset="0"/>
                <a:cs typeface="Arial" panose="020B0604020202020204" pitchFamily="34" charset="0"/>
              </a:rPr>
              <a:t>Lavarse las manos con agua y jabón o higiene con alcohol al 70%  una vez retirada la mascarilla y depositada en el basurero. </a:t>
            </a: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pPr marL="0" indent="0">
              <a:buNone/>
            </a:pPr>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p:txBody>
      </p:sp>
      <p:sp>
        <p:nvSpPr>
          <p:cNvPr id="6" name="Rectangle 5"/>
          <p:cNvSpPr/>
          <p:nvPr/>
        </p:nvSpPr>
        <p:spPr>
          <a:xfrm>
            <a:off x="636449" y="4977855"/>
            <a:ext cx="7212150" cy="1323439"/>
          </a:xfrm>
          <a:prstGeom prst="rect">
            <a:avLst/>
          </a:prstGeom>
          <a:solidFill>
            <a:schemeClr val="bg2"/>
          </a:solidFill>
        </p:spPr>
        <p:txBody>
          <a:bodyPr wrap="square">
            <a:spAutoFit/>
          </a:bodyPr>
          <a:lstStyle/>
          <a:p>
            <a:pPr algn="ctr"/>
            <a:endParaRPr lang="es-PY" sz="2000" dirty="0">
              <a:latin typeface="Arial" panose="020B0604020202020204" pitchFamily="34" charset="0"/>
              <a:cs typeface="Arial" panose="020B0604020202020204" pitchFamily="34" charset="0"/>
            </a:endParaRPr>
          </a:p>
          <a:p>
            <a:pPr algn="ctr"/>
            <a:r>
              <a:rPr lang="es-PY" sz="2000" dirty="0">
                <a:latin typeface="Arial" panose="020B0604020202020204" pitchFamily="34" charset="0"/>
                <a:cs typeface="Arial" panose="020B0604020202020204" pitchFamily="34" charset="0"/>
              </a:rPr>
              <a:t>IMPORTANTE</a:t>
            </a:r>
          </a:p>
          <a:p>
            <a:pPr algn="ctr"/>
            <a:r>
              <a:rPr lang="es-PY" sz="2000" dirty="0">
                <a:latin typeface="Arial" panose="020B0604020202020204" pitchFamily="34" charset="0"/>
                <a:cs typeface="Arial" panose="020B0604020202020204" pitchFamily="34" charset="0"/>
              </a:rPr>
              <a:t>No reutilizar las mascarillas quirúrgicas.</a:t>
            </a:r>
          </a:p>
          <a:p>
            <a:pPr algn="ctr"/>
            <a:endParaRPr lang="es-PY"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stretch>
            <a:fillRect/>
          </a:stretch>
        </p:blipFill>
        <p:spPr>
          <a:xfrm>
            <a:off x="8185021" y="1390650"/>
            <a:ext cx="3252013" cy="4878019"/>
          </a:xfrm>
          <a:prstGeom prst="rect">
            <a:avLst/>
          </a:prstGeom>
        </p:spPr>
      </p:pic>
    </p:spTree>
    <p:extLst>
      <p:ext uri="{BB962C8B-B14F-4D97-AF65-F5344CB8AC3E}">
        <p14:creationId xmlns:p14="http://schemas.microsoft.com/office/powerpoint/2010/main" xmlns="" val="308936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628914" y="67184"/>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Uso correcto de mascarillas N95 o FFP2</a:t>
            </a:r>
          </a:p>
        </p:txBody>
      </p:sp>
      <p:pic>
        <p:nvPicPr>
          <p:cNvPr id="7" name="Picture 6"/>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8" name="Picture 7"/>
          <p:cNvPicPr/>
          <p:nvPr/>
        </p:nvPicPr>
        <p:blipFill rotWithShape="1">
          <a:blip r:embed="rId2" cstate="print"/>
          <a:srcRect l="-475" t="1320" r="88409" b="-1170"/>
          <a:stretch/>
        </p:blipFill>
        <p:spPr>
          <a:xfrm>
            <a:off x="0" y="-23324"/>
            <a:ext cx="1272898" cy="1083068"/>
          </a:xfrm>
          <a:prstGeom prst="rect">
            <a:avLst/>
          </a:prstGeom>
        </p:spPr>
      </p:pic>
      <p:sp>
        <p:nvSpPr>
          <p:cNvPr id="9" name="Content Placeholder 6"/>
          <p:cNvSpPr txBox="1">
            <a:spLocks/>
          </p:cNvSpPr>
          <p:nvPr/>
        </p:nvSpPr>
        <p:spPr>
          <a:xfrm>
            <a:off x="636450" y="4684557"/>
            <a:ext cx="5396524" cy="1836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s-PY" sz="2000" dirty="0">
                <a:latin typeface="Arial" panose="020B0604020202020204" pitchFamily="34" charset="0"/>
                <a:cs typeface="Arial" panose="020B0604020202020204" pitchFamily="34" charset="0"/>
              </a:rPr>
              <a:t>Deben ser utilizadas únicamente por el personal </a:t>
            </a:r>
            <a:r>
              <a:rPr lang="es-PY" sz="2000" b="1" dirty="0">
                <a:latin typeface="Arial" panose="020B0604020202020204" pitchFamily="34" charset="0"/>
                <a:cs typeface="Arial" panose="020B0604020202020204" pitchFamily="34" charset="0"/>
              </a:rPr>
              <a:t>que realice procedimientos que generan aerosoles o que deba ejercer funciones en espacios</a:t>
            </a:r>
            <a:r>
              <a:rPr lang="es-PY" sz="2000" dirty="0">
                <a:latin typeface="Arial" panose="020B0604020202020204" pitchFamily="34" charset="0"/>
                <a:cs typeface="Arial" panose="020B0604020202020204" pitchFamily="34" charset="0"/>
              </a:rPr>
              <a:t>  donde se realicen este tipo de procedimientos.</a:t>
            </a:r>
            <a:endParaRPr lang="es-PY" sz="2000" b="1" dirty="0">
              <a:latin typeface="Arial" panose="020B0604020202020204" pitchFamily="34" charset="0"/>
              <a:cs typeface="Arial" panose="020B0604020202020204" pitchFamily="34" charset="0"/>
            </a:endParaRPr>
          </a:p>
        </p:txBody>
      </p:sp>
      <p:sp>
        <p:nvSpPr>
          <p:cNvPr id="11" name="Rectangle 10"/>
          <p:cNvSpPr/>
          <p:nvPr/>
        </p:nvSpPr>
        <p:spPr>
          <a:xfrm>
            <a:off x="6229350" y="1078010"/>
            <a:ext cx="5462288" cy="5447645"/>
          </a:xfrm>
          <a:prstGeom prst="rect">
            <a:avLst/>
          </a:prstGeom>
          <a:solidFill>
            <a:schemeClr val="bg2"/>
          </a:solidFill>
        </p:spPr>
        <p:txBody>
          <a:bodyPr wrap="square">
            <a:spAutoFit/>
          </a:bodyPr>
          <a:lstStyle/>
          <a:p>
            <a:pPr algn="just"/>
            <a:endParaRPr lang="es-PY" sz="2000" b="1" i="1" dirty="0">
              <a:latin typeface="Arial" panose="020B0604020202020204" pitchFamily="34" charset="0"/>
              <a:ea typeface="Calibri" panose="020F0502020204030204" pitchFamily="34" charset="0"/>
              <a:cs typeface="Arial" panose="020B0604020202020204" pitchFamily="34" charset="0"/>
            </a:endParaRPr>
          </a:p>
          <a:p>
            <a:pPr algn="just"/>
            <a:r>
              <a:rPr lang="es-PY" sz="2000" b="1" i="1" dirty="0">
                <a:latin typeface="Arial" panose="020B0604020202020204" pitchFamily="34" charset="0"/>
                <a:ea typeface="Calibri" panose="020F0502020204030204" pitchFamily="34" charset="0"/>
                <a:cs typeface="Arial" panose="020B0604020202020204" pitchFamily="34" charset="0"/>
              </a:rPr>
              <a:t>*Procedimientos que generan aerosoles (PGA)</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Inspección de garganta y fosas nasales</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Broncoscopia</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Procedimientos odontológicos</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Reanimación cardiopulmonar</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Intubación y extubación endotraqueal</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Ventilación invasiva</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Ventilación manual</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Aspiración e hisopado nasal o faríngeo</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Transporte del paciente intubado</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Parto</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Atención al recién nacido</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Cirugía</a:t>
            </a:r>
          </a:p>
          <a:p>
            <a:pPr marL="342900" indent="-342900" algn="just">
              <a:buFontTx/>
              <a:buChar char="-"/>
            </a:pPr>
            <a:r>
              <a:rPr lang="es-PY" sz="2000" i="1" dirty="0">
                <a:latin typeface="Arial" panose="020B0604020202020204" pitchFamily="34" charset="0"/>
                <a:ea typeface="Calibri" panose="020F0502020204030204" pitchFamily="34" charset="0"/>
                <a:cs typeface="Arial" panose="020B0604020202020204" pitchFamily="34" charset="0"/>
              </a:rPr>
              <a:t>Necropsia.</a:t>
            </a:r>
          </a:p>
          <a:p>
            <a:pPr marL="342900" indent="-342900" algn="just">
              <a:buFontTx/>
              <a:buChar char="-"/>
            </a:pPr>
            <a:endParaRPr lang="es-PY"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1483" y="1078010"/>
            <a:ext cx="5321490" cy="3497772"/>
          </a:xfrm>
          <a:prstGeom prst="rect">
            <a:avLst/>
          </a:prstGeom>
        </p:spPr>
      </p:pic>
    </p:spTree>
    <p:extLst>
      <p:ext uri="{BB962C8B-B14F-4D97-AF65-F5344CB8AC3E}">
        <p14:creationId xmlns:p14="http://schemas.microsoft.com/office/powerpoint/2010/main" xmlns="" val="4261746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9428" y="1909012"/>
            <a:ext cx="3058971" cy="3058971"/>
          </a:xfrm>
        </p:spPr>
      </p:pic>
      <p:sp>
        <p:nvSpPr>
          <p:cNvPr id="6"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628914" y="-29663"/>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Uso correcto de mascarillas N95 o FFP2</a:t>
            </a:r>
          </a:p>
        </p:txBody>
      </p:sp>
      <p:pic>
        <p:nvPicPr>
          <p:cNvPr id="7" name="Picture 6"/>
          <p:cNvPicPr/>
          <p:nvPr/>
        </p:nvPicPr>
        <p:blipFill rotWithShape="1">
          <a:blip r:embed="rId3"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8" name="Picture 7"/>
          <p:cNvPicPr/>
          <p:nvPr/>
        </p:nvPicPr>
        <p:blipFill rotWithShape="1">
          <a:blip r:embed="rId3" cstate="print"/>
          <a:srcRect l="-475" t="1320" r="88409" b="-1170"/>
          <a:stretch/>
        </p:blipFill>
        <p:spPr>
          <a:xfrm>
            <a:off x="0" y="-23324"/>
            <a:ext cx="1272898" cy="1083068"/>
          </a:xfrm>
          <a:prstGeom prst="rect">
            <a:avLst/>
          </a:prstGeom>
        </p:spPr>
      </p:pic>
      <p:sp>
        <p:nvSpPr>
          <p:cNvPr id="10" name="Content Placeholder 6"/>
          <p:cNvSpPr txBox="1">
            <a:spLocks/>
          </p:cNvSpPr>
          <p:nvPr/>
        </p:nvSpPr>
        <p:spPr>
          <a:xfrm>
            <a:off x="2971801" y="872388"/>
            <a:ext cx="8970018" cy="4514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Font typeface="Arial" panose="020B0604020202020204" pitchFamily="34" charset="0"/>
              <a:buNone/>
            </a:pPr>
            <a:r>
              <a:rPr lang="es-PY" sz="2000" b="1" dirty="0">
                <a:latin typeface="Arial" panose="020B0604020202020204" pitchFamily="34" charset="0"/>
                <a:cs typeface="Arial" panose="020B0604020202020204" pitchFamily="34" charset="0"/>
              </a:rPr>
              <a:t>Pasos a seguir para colocarse:</a:t>
            </a:r>
          </a:p>
          <a:p>
            <a:pPr algn="just">
              <a:lnSpc>
                <a:spcPct val="110000"/>
              </a:lnSpc>
              <a:spcBef>
                <a:spcPts val="0"/>
              </a:spcBef>
            </a:pPr>
            <a:r>
              <a:rPr lang="es-PY" sz="2000" dirty="0">
                <a:latin typeface="Arial" panose="020B0604020202020204" pitchFamily="34" charset="0"/>
                <a:cs typeface="Arial" panose="020B0604020202020204" pitchFamily="34" charset="0"/>
              </a:rPr>
              <a:t>Lavado de manos previo a la colocación de mascarilla.</a:t>
            </a:r>
          </a:p>
          <a:p>
            <a:pPr algn="just">
              <a:lnSpc>
                <a:spcPct val="110000"/>
              </a:lnSpc>
              <a:spcBef>
                <a:spcPts val="0"/>
              </a:spcBef>
            </a:pPr>
            <a:r>
              <a:rPr lang="es-PY" sz="2000" dirty="0">
                <a:latin typeface="Arial" panose="020B0604020202020204" pitchFamily="34" charset="0"/>
                <a:cs typeface="Arial" panose="020B0604020202020204" pitchFamily="34" charset="0"/>
              </a:rPr>
              <a:t>Verificar que la mascarilla no esté rota o agujereada.</a:t>
            </a:r>
          </a:p>
          <a:p>
            <a:pPr algn="just">
              <a:lnSpc>
                <a:spcPct val="110000"/>
              </a:lnSpc>
              <a:spcBef>
                <a:spcPts val="0"/>
              </a:spcBef>
            </a:pPr>
            <a:r>
              <a:rPr lang="es-PY" sz="2000" dirty="0">
                <a:latin typeface="Arial" panose="020B0604020202020204" pitchFamily="34" charset="0"/>
                <a:cs typeface="Arial" panose="020B0604020202020204" pitchFamily="34" charset="0"/>
              </a:rPr>
              <a:t>Coloque la mascarilla sobre el mentón con la pieza nasal hacia arriba.</a:t>
            </a:r>
          </a:p>
          <a:p>
            <a:pPr algn="just">
              <a:lnSpc>
                <a:spcPct val="110000"/>
              </a:lnSpc>
              <a:spcBef>
                <a:spcPts val="0"/>
              </a:spcBef>
            </a:pPr>
            <a:r>
              <a:rPr lang="es-PY" sz="2000" dirty="0">
                <a:latin typeface="Arial" panose="020B0604020202020204" pitchFamily="34" charset="0"/>
                <a:cs typeface="Arial" panose="020B0604020202020204" pitchFamily="34" charset="0"/>
              </a:rPr>
              <a:t>Cubrir la nariz y boca con la mascarilla, colocar la goma detrás de la cabeza en la parte alta y la goma más baja coloque a la altura del cuello o coloque detrás de las orejas según el modelo de mascarilla y el lugar de apoyo de la goma.</a:t>
            </a:r>
          </a:p>
          <a:p>
            <a:pPr algn="just">
              <a:lnSpc>
                <a:spcPct val="110000"/>
              </a:lnSpc>
              <a:spcBef>
                <a:spcPts val="0"/>
              </a:spcBef>
            </a:pPr>
            <a:r>
              <a:rPr lang="es-PY" sz="2000" dirty="0">
                <a:latin typeface="Arial" panose="020B0604020202020204" pitchFamily="34" charset="0"/>
                <a:cs typeface="Arial" panose="020B0604020202020204" pitchFamily="34" charset="0"/>
              </a:rPr>
              <a:t>Coloque un dedo de cada mano sobre la pieza de metal, y moldee a la forma de su nariz.</a:t>
            </a:r>
          </a:p>
          <a:p>
            <a:pPr algn="just">
              <a:lnSpc>
                <a:spcPct val="110000"/>
              </a:lnSpc>
              <a:spcBef>
                <a:spcPts val="0"/>
              </a:spcBef>
            </a:pPr>
            <a:r>
              <a:rPr lang="es-PY" sz="2000" dirty="0">
                <a:latin typeface="Arial" panose="020B0604020202020204" pitchFamily="34" charset="0"/>
                <a:cs typeface="Arial" panose="020B0604020202020204" pitchFamily="34" charset="0"/>
              </a:rPr>
              <a:t>Coloque las manos cubriendo el frente del respirador sin tocarlo, para control de sellado positivo exhale abruptamente y verifique si no hay filtración. Si hay filtración repita los pasos hasta que no haya filtración.</a:t>
            </a:r>
          </a:p>
          <a:p>
            <a:pPr algn="just">
              <a:lnSpc>
                <a:spcPct val="110000"/>
              </a:lnSpc>
              <a:spcBef>
                <a:spcPts val="0"/>
              </a:spcBef>
            </a:pPr>
            <a:r>
              <a:rPr lang="es-PY" sz="2000" dirty="0">
                <a:latin typeface="Arial" panose="020B0604020202020204" pitchFamily="34" charset="0"/>
                <a:cs typeface="Arial" panose="020B0604020202020204" pitchFamily="34" charset="0"/>
              </a:rPr>
              <a:t>Para el control del sellado positivo, inhale abruptamente, si no hay filtración, la mascarilla se adherirá a su rostro. Si esto no ocurre, repita los pasos hasta que no haya filtración.</a:t>
            </a:r>
          </a:p>
          <a:p>
            <a:pPr algn="just">
              <a:lnSpc>
                <a:spcPct val="110000"/>
              </a:lnSpc>
              <a:spcBef>
                <a:spcPts val="0"/>
              </a:spcBef>
            </a:pPr>
            <a:r>
              <a:rPr lang="es-PY" sz="2000" dirty="0">
                <a:latin typeface="Arial" panose="020B0604020202020204" pitchFamily="34" charset="0"/>
                <a:cs typeface="Arial" panose="020B0604020202020204" pitchFamily="34" charset="0"/>
              </a:rPr>
              <a:t>Lavarse las manos luego de la colocación de la mascarilla.</a:t>
            </a:r>
          </a:p>
          <a:p>
            <a:pPr algn="just">
              <a:lnSpc>
                <a:spcPct val="110000"/>
              </a:lnSpc>
              <a:spcBef>
                <a:spcPts val="0"/>
              </a:spcBef>
            </a:pPr>
            <a:endParaRPr lang="es-PY"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4645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2250" y="1637209"/>
            <a:ext cx="7089569" cy="3277377"/>
          </a:xfrm>
        </p:spPr>
        <p:txBody>
          <a:bodyPr>
            <a:noAutofit/>
          </a:bodyPr>
          <a:lstStyle/>
          <a:p>
            <a:pPr marL="0" indent="0" algn="just">
              <a:lnSpc>
                <a:spcPct val="100000"/>
              </a:lnSpc>
              <a:spcBef>
                <a:spcPts val="0"/>
              </a:spcBef>
              <a:buNone/>
            </a:pPr>
            <a:r>
              <a:rPr lang="es-ES" sz="2000" dirty="0">
                <a:latin typeface="Arial" panose="020B0604020202020204" pitchFamily="34" charset="0"/>
                <a:cs typeface="Arial" panose="020B0604020202020204" pitchFamily="34" charset="0"/>
              </a:rPr>
              <a:t>Se debe desechar la mascarilla y reemplazarla por otra si</a:t>
            </a:r>
            <a:r>
              <a:rPr lang="es-ES" sz="2000" dirty="0" smtClean="0">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 sz="2000" dirty="0">
              <a:latin typeface="Arial" panose="020B0604020202020204" pitchFamily="34" charset="0"/>
              <a:cs typeface="Arial" panose="020B0604020202020204" pitchFamily="34" charset="0"/>
            </a:endParaRPr>
          </a:p>
          <a:p>
            <a:pPr algn="just">
              <a:lnSpc>
                <a:spcPct val="100000"/>
              </a:lnSpc>
              <a:spcBef>
                <a:spcPts val="0"/>
              </a:spcBef>
            </a:pPr>
            <a:r>
              <a:rPr lang="es-ES" sz="2000" dirty="0">
                <a:latin typeface="Arial" panose="020B0604020202020204" pitchFamily="34" charset="0"/>
                <a:cs typeface="Arial" panose="020B0604020202020204" pitchFamily="34" charset="0"/>
              </a:rPr>
              <a:t>Si la mascarilla se moja, mancha o deteriora, o si se hace difícil respirar a través de ella</a:t>
            </a:r>
            <a:r>
              <a:rPr lang="es-ES" sz="2000" dirty="0" smtClean="0">
                <a:latin typeface="Arial" panose="020B0604020202020204" pitchFamily="34" charset="0"/>
                <a:cs typeface="Arial" panose="020B0604020202020204" pitchFamily="34" charset="0"/>
              </a:rPr>
              <a:t>.</a:t>
            </a:r>
          </a:p>
          <a:p>
            <a:pPr algn="just">
              <a:lnSpc>
                <a:spcPct val="100000"/>
              </a:lnSpc>
              <a:spcBef>
                <a:spcPts val="0"/>
              </a:spcBef>
            </a:pPr>
            <a:endParaRPr lang="es-ES" sz="2000" dirty="0">
              <a:latin typeface="Arial" panose="020B0604020202020204" pitchFamily="34" charset="0"/>
              <a:cs typeface="Arial" panose="020B0604020202020204" pitchFamily="34" charset="0"/>
            </a:endParaRPr>
          </a:p>
          <a:p>
            <a:pPr algn="just">
              <a:lnSpc>
                <a:spcPct val="100000"/>
              </a:lnSpc>
              <a:spcBef>
                <a:spcPts val="0"/>
              </a:spcBef>
            </a:pPr>
            <a:r>
              <a:rPr lang="es-ES" sz="2000" dirty="0">
                <a:latin typeface="Arial" panose="020B0604020202020204" pitchFamily="34" charset="0"/>
                <a:cs typeface="Arial" panose="020B0604020202020204" pitchFamily="34" charset="0"/>
              </a:rPr>
              <a:t>Si la mascarilla recibe salpicaduras de productos químicos, sustancias infecciosas o líquidos corporales</a:t>
            </a:r>
            <a:r>
              <a:rPr lang="es-ES" sz="2000" dirty="0" smtClean="0">
                <a:latin typeface="Arial" panose="020B0604020202020204" pitchFamily="34" charset="0"/>
                <a:cs typeface="Arial" panose="020B0604020202020204" pitchFamily="34" charset="0"/>
              </a:rPr>
              <a:t>.</a:t>
            </a:r>
          </a:p>
          <a:p>
            <a:pPr algn="just">
              <a:lnSpc>
                <a:spcPct val="100000"/>
              </a:lnSpc>
              <a:spcBef>
                <a:spcPts val="0"/>
              </a:spcBef>
            </a:pPr>
            <a:endParaRPr lang="es-ES" sz="2000" dirty="0">
              <a:latin typeface="Arial" panose="020B0604020202020204" pitchFamily="34" charset="0"/>
              <a:cs typeface="Arial" panose="020B0604020202020204" pitchFamily="34" charset="0"/>
            </a:endParaRPr>
          </a:p>
          <a:p>
            <a:pPr algn="just">
              <a:lnSpc>
                <a:spcPct val="100000"/>
              </a:lnSpc>
              <a:spcBef>
                <a:spcPts val="0"/>
              </a:spcBef>
            </a:pPr>
            <a:r>
              <a:rPr lang="es-ES" sz="2000" dirty="0">
                <a:latin typeface="Arial" panose="020B0604020202020204" pitchFamily="34" charset="0"/>
                <a:cs typeface="Arial" panose="020B0604020202020204" pitchFamily="34" charset="0"/>
              </a:rPr>
              <a:t>Si se desplaza la mascarilla de la cara por cualquier motivo</a:t>
            </a:r>
            <a:r>
              <a:rPr lang="es-ES" sz="2000" dirty="0" smtClean="0">
                <a:latin typeface="Arial" panose="020B0604020202020204" pitchFamily="34" charset="0"/>
                <a:cs typeface="Arial" panose="020B0604020202020204" pitchFamily="34" charset="0"/>
              </a:rPr>
              <a:t>.</a:t>
            </a:r>
          </a:p>
          <a:p>
            <a:pPr algn="just">
              <a:lnSpc>
                <a:spcPct val="100000"/>
              </a:lnSpc>
              <a:spcBef>
                <a:spcPts val="0"/>
              </a:spcBef>
            </a:pPr>
            <a:endParaRPr lang="es-ES" sz="2000" dirty="0">
              <a:latin typeface="Arial" panose="020B0604020202020204" pitchFamily="34" charset="0"/>
              <a:cs typeface="Arial" panose="020B0604020202020204" pitchFamily="34" charset="0"/>
            </a:endParaRPr>
          </a:p>
          <a:p>
            <a:pPr algn="just">
              <a:lnSpc>
                <a:spcPct val="100000"/>
              </a:lnSpc>
              <a:spcBef>
                <a:spcPts val="0"/>
              </a:spcBef>
            </a:pPr>
            <a:r>
              <a:rPr lang="es-ES" sz="2000" dirty="0">
                <a:latin typeface="Arial" panose="020B0604020202020204" pitchFamily="34" charset="0"/>
                <a:cs typeface="Arial" panose="020B0604020202020204" pitchFamily="34" charset="0"/>
              </a:rPr>
              <a:t>Si la persona usuaria toca la parte frontal de la mascarilla para reajustarla.</a:t>
            </a:r>
          </a:p>
        </p:txBody>
      </p:sp>
      <p:sp>
        <p:nvSpPr>
          <p:cNvPr id="4"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272898" y="157693"/>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Uso correcto de mascarillas N95 o FFP2</a:t>
            </a:r>
          </a:p>
        </p:txBody>
      </p:sp>
      <p:pic>
        <p:nvPicPr>
          <p:cNvPr id="5" name="Picture 4"/>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2" cstate="print"/>
          <a:srcRect l="-475" t="1320" r="88409" b="-1170"/>
          <a:stretch/>
        </p:blipFill>
        <p:spPr>
          <a:xfrm>
            <a:off x="0" y="-23324"/>
            <a:ext cx="1272898" cy="1083068"/>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976843"/>
            <a:ext cx="4509308" cy="3381981"/>
          </a:xfrm>
          <a:prstGeom prst="rect">
            <a:avLst/>
          </a:prstGeom>
        </p:spPr>
      </p:pic>
      <p:sp>
        <p:nvSpPr>
          <p:cNvPr id="7" name="TextBox 6"/>
          <p:cNvSpPr txBox="1"/>
          <p:nvPr/>
        </p:nvSpPr>
        <p:spPr>
          <a:xfrm>
            <a:off x="636449" y="5817593"/>
            <a:ext cx="9104608" cy="923330"/>
          </a:xfrm>
          <a:prstGeom prst="rect">
            <a:avLst/>
          </a:prstGeom>
          <a:noFill/>
        </p:spPr>
        <p:txBody>
          <a:bodyPr wrap="none" rtlCol="0">
            <a:spAutoFit/>
          </a:bodyPr>
          <a:lstStyle/>
          <a:p>
            <a:r>
              <a:rPr lang="es-PY" dirty="0"/>
              <a:t>Fuentes: </a:t>
            </a:r>
          </a:p>
          <a:p>
            <a:r>
              <a:rPr lang="es-PY" dirty="0">
                <a:hlinkClick r:id="rId4" action="ppaction://hlinkfile"/>
              </a:rPr>
              <a:t>WHO. Recomendaciones de uso de mascarillas y respiradores durante brotes de gripe A (H1N1)</a:t>
            </a:r>
            <a:endParaRPr lang="es-PY" dirty="0"/>
          </a:p>
          <a:p>
            <a:r>
              <a:rPr lang="es-PY" dirty="0">
                <a:hlinkClick r:id="rId5"/>
              </a:rPr>
              <a:t>CDC. Estrategias para optimizar el suministro de respiradores N95. Junio, 2020</a:t>
            </a:r>
            <a:endParaRPr lang="es-PY" dirty="0"/>
          </a:p>
        </p:txBody>
      </p:sp>
    </p:spTree>
    <p:extLst>
      <p:ext uri="{BB962C8B-B14F-4D97-AF65-F5344CB8AC3E}">
        <p14:creationId xmlns:p14="http://schemas.microsoft.com/office/powerpoint/2010/main" xmlns="" val="107950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8093155" y="994699"/>
            <a:ext cx="3656605" cy="5863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5" name="Striped Right Arrow 34"/>
          <p:cNvSpPr/>
          <p:nvPr/>
        </p:nvSpPr>
        <p:spPr>
          <a:xfrm rot="5400000">
            <a:off x="9278837" y="1535767"/>
            <a:ext cx="952234" cy="12741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2" name="Rectangle 31"/>
          <p:cNvSpPr/>
          <p:nvPr/>
        </p:nvSpPr>
        <p:spPr>
          <a:xfrm>
            <a:off x="4498868" y="998406"/>
            <a:ext cx="3634680" cy="58595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4" name="Striped Right Arrow 33"/>
          <p:cNvSpPr/>
          <p:nvPr/>
        </p:nvSpPr>
        <p:spPr>
          <a:xfrm rot="5400000">
            <a:off x="5806152" y="1535767"/>
            <a:ext cx="952233" cy="12741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8" name="Rectangle 17"/>
          <p:cNvSpPr/>
          <p:nvPr/>
        </p:nvSpPr>
        <p:spPr>
          <a:xfrm>
            <a:off x="911057" y="1007819"/>
            <a:ext cx="3561498" cy="58621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9" name="Striped Right Arrow 18"/>
          <p:cNvSpPr/>
          <p:nvPr/>
        </p:nvSpPr>
        <p:spPr>
          <a:xfrm rot="5400000">
            <a:off x="2177078" y="1556364"/>
            <a:ext cx="950732" cy="12741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724453" y="85451"/>
            <a:ext cx="8828237" cy="902051"/>
          </a:xfrm>
          <a:prstGeom prst="rect">
            <a:avLst/>
          </a:prstGeom>
          <a:noFill/>
        </p:spPr>
        <p:txBody>
          <a:bodyPr/>
          <a:lstStyle/>
          <a:p>
            <a:pPr algn="ctr" defTabSz="457200">
              <a:defRPr/>
            </a:pPr>
            <a:r>
              <a:rPr lang="es-PY" sz="3200" b="1" dirty="0">
                <a:latin typeface="Arial Black" panose="020B0A04020102020204" pitchFamily="34" charset="0"/>
                <a:ea typeface="+mj-ea"/>
                <a:cs typeface="+mj-cs"/>
              </a:rPr>
              <a:t>Mecanismo de transmisión COVID-19 </a:t>
            </a:r>
          </a:p>
        </p:txBody>
      </p:sp>
      <p:pic>
        <p:nvPicPr>
          <p:cNvPr id="5" name="Picture 4"/>
          <p:cNvPicPr/>
          <p:nvPr/>
        </p:nvPicPr>
        <p:blipFill rotWithShape="1">
          <a:blip r:embed="rId2" cstate="print"/>
          <a:srcRect l="95257"/>
          <a:stretch/>
        </p:blipFill>
        <p:spPr bwMode="auto">
          <a:xfrm>
            <a:off x="11691638" y="-38029"/>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2" cstate="print"/>
          <a:srcRect l="-475" t="1320" r="88409" b="-1170"/>
          <a:stretch/>
        </p:blipFill>
        <p:spPr>
          <a:xfrm>
            <a:off x="0" y="-11119"/>
            <a:ext cx="1272898" cy="1083068"/>
          </a:xfrm>
          <a:prstGeom prst="rect">
            <a:avLst/>
          </a:prstGeom>
        </p:spPr>
      </p:pic>
      <p:sp>
        <p:nvSpPr>
          <p:cNvPr id="14" name="Rectangle 13"/>
          <p:cNvSpPr/>
          <p:nvPr/>
        </p:nvSpPr>
        <p:spPr>
          <a:xfrm>
            <a:off x="909882" y="995893"/>
            <a:ext cx="3544731" cy="685059"/>
          </a:xfrm>
          <a:prstGeom prst="rect">
            <a:avLst/>
          </a:prstGeom>
          <a:solidFill>
            <a:schemeClr val="bg2">
              <a:alpha val="50000"/>
            </a:schemeClr>
          </a:solidFill>
          <a:ln>
            <a:solidFill>
              <a:schemeClr val="bg2">
                <a:lumMod val="90000"/>
              </a:schemeClr>
            </a:solidFill>
          </a:ln>
        </p:spPr>
        <p:txBody>
          <a:bodyPr wrap="square">
            <a:spAutoFit/>
          </a:bodyPr>
          <a:lstStyle/>
          <a:p>
            <a:pPr algn="ctr">
              <a:lnSpc>
                <a:spcPct val="107000"/>
              </a:lnSpc>
            </a:pPr>
            <a:r>
              <a:rPr lang="es-PY" dirty="0">
                <a:latin typeface="Arial" panose="020B0604020202020204" pitchFamily="34" charset="0"/>
                <a:cs typeface="Arial" panose="020B0604020202020204" pitchFamily="34" charset="0"/>
              </a:rPr>
              <a:t>Gotas producidas al toser, hablar, o estornudar</a:t>
            </a:r>
          </a:p>
        </p:txBody>
      </p:sp>
      <p:sp>
        <p:nvSpPr>
          <p:cNvPr id="15" name="Rectangle 14"/>
          <p:cNvSpPr/>
          <p:nvPr/>
        </p:nvSpPr>
        <p:spPr>
          <a:xfrm>
            <a:off x="8093155" y="995893"/>
            <a:ext cx="3615122" cy="685059"/>
          </a:xfrm>
          <a:prstGeom prst="rect">
            <a:avLst/>
          </a:prstGeom>
          <a:solidFill>
            <a:schemeClr val="bg2">
              <a:alpha val="50000"/>
            </a:schemeClr>
          </a:solidFill>
          <a:ln>
            <a:solidFill>
              <a:schemeClr val="bg2">
                <a:lumMod val="90000"/>
              </a:schemeClr>
            </a:solidFill>
          </a:ln>
        </p:spPr>
        <p:txBody>
          <a:bodyPr wrap="square">
            <a:spAutoFit/>
          </a:bodyPr>
          <a:lstStyle/>
          <a:p>
            <a:pPr algn="ctr">
              <a:lnSpc>
                <a:spcPct val="107000"/>
              </a:lnSpc>
            </a:pPr>
            <a:r>
              <a:rPr lang="es-PY" dirty="0">
                <a:latin typeface="Arial" panose="020B0604020202020204" pitchFamily="34" charset="0"/>
                <a:cs typeface="Arial" panose="020B0604020202020204" pitchFamily="34" charset="0"/>
              </a:rPr>
              <a:t>Contacto con superficies contaminadas por  gotas</a:t>
            </a:r>
          </a:p>
        </p:txBody>
      </p:sp>
      <p:sp>
        <p:nvSpPr>
          <p:cNvPr id="16" name="Rectangle 15"/>
          <p:cNvSpPr/>
          <p:nvPr/>
        </p:nvSpPr>
        <p:spPr>
          <a:xfrm>
            <a:off x="4496077" y="994700"/>
            <a:ext cx="3652264" cy="685059"/>
          </a:xfrm>
          <a:prstGeom prst="rect">
            <a:avLst/>
          </a:prstGeom>
          <a:solidFill>
            <a:schemeClr val="bg2">
              <a:alpha val="50000"/>
            </a:schemeClr>
          </a:solidFill>
          <a:ln>
            <a:solidFill>
              <a:schemeClr val="bg2">
                <a:lumMod val="90000"/>
              </a:schemeClr>
            </a:solidFill>
          </a:ln>
        </p:spPr>
        <p:txBody>
          <a:bodyPr wrap="square">
            <a:spAutoFit/>
          </a:bodyPr>
          <a:lstStyle/>
          <a:p>
            <a:pPr algn="ctr">
              <a:lnSpc>
                <a:spcPct val="107000"/>
              </a:lnSpc>
            </a:pPr>
            <a:r>
              <a:rPr lang="es-PY" dirty="0">
                <a:latin typeface="Arial" panose="020B0604020202020204" pitchFamily="34" charset="0"/>
                <a:cs typeface="Arial" panose="020B0604020202020204" pitchFamily="34" charset="0"/>
              </a:rPr>
              <a:t>Aérea (Procedimientos que generan aerosoles)</a:t>
            </a:r>
          </a:p>
        </p:txBody>
      </p:sp>
      <p:sp>
        <p:nvSpPr>
          <p:cNvPr id="22" name="Rectangle 21"/>
          <p:cNvSpPr/>
          <p:nvPr/>
        </p:nvSpPr>
        <p:spPr>
          <a:xfrm>
            <a:off x="918015" y="4616845"/>
            <a:ext cx="10831744" cy="369332"/>
          </a:xfrm>
          <a:prstGeom prst="rect">
            <a:avLst/>
          </a:prstGeom>
          <a:solidFill>
            <a:schemeClr val="accent3">
              <a:lumMod val="20000"/>
              <a:lumOff val="80000"/>
              <a:alpha val="50000"/>
            </a:schemeClr>
          </a:solidFill>
          <a:ln>
            <a:solidFill>
              <a:schemeClr val="accent1"/>
            </a:solidFill>
          </a:ln>
        </p:spPr>
        <p:txBody>
          <a:bodyPr wrap="square">
            <a:spAutoFit/>
          </a:bodyPr>
          <a:lstStyle/>
          <a:p>
            <a:pPr algn="ctr"/>
            <a:r>
              <a:rPr lang="es-PY" i="1" dirty="0">
                <a:latin typeface="Arial" panose="020B0604020202020204" pitchFamily="34" charset="0"/>
                <a:ea typeface="Calibri" panose="020F0502020204030204" pitchFamily="34" charset="0"/>
                <a:cs typeface="Arial" panose="020B0604020202020204" pitchFamily="34" charset="0"/>
              </a:rPr>
              <a:t>Uso de Equipo de Protección Individual acorde a nivel de atención</a:t>
            </a:r>
          </a:p>
        </p:txBody>
      </p:sp>
      <p:sp>
        <p:nvSpPr>
          <p:cNvPr id="23" name="Rectangle 22"/>
          <p:cNvSpPr/>
          <p:nvPr/>
        </p:nvSpPr>
        <p:spPr>
          <a:xfrm>
            <a:off x="897191" y="3294275"/>
            <a:ext cx="10842666" cy="369332"/>
          </a:xfrm>
          <a:prstGeom prst="rect">
            <a:avLst/>
          </a:prstGeom>
          <a:solidFill>
            <a:schemeClr val="accent3">
              <a:lumMod val="20000"/>
              <a:lumOff val="80000"/>
              <a:alpha val="50000"/>
            </a:schemeClr>
          </a:solidFill>
          <a:ln>
            <a:solidFill>
              <a:schemeClr val="accent1"/>
            </a:solidFill>
          </a:ln>
        </p:spPr>
        <p:txBody>
          <a:bodyPr wrap="square">
            <a:spAutoFit/>
          </a:bodyPr>
          <a:lstStyle/>
          <a:p>
            <a:pPr algn="ctr"/>
            <a:r>
              <a:rPr lang="es-PY" i="1" dirty="0">
                <a:latin typeface="Arial" panose="020B0604020202020204" pitchFamily="34" charset="0"/>
                <a:ea typeface="Calibri" panose="020F0502020204030204" pitchFamily="34" charset="0"/>
                <a:cs typeface="Arial" panose="020B0604020202020204" pitchFamily="34" charset="0"/>
              </a:rPr>
              <a:t>Medidas estándar para antisepsia de manos</a:t>
            </a:r>
            <a:endParaRPr lang="es-PY" dirty="0">
              <a:latin typeface="Arial" panose="020B0604020202020204" pitchFamily="34" charset="0"/>
              <a:cs typeface="Arial" panose="020B0604020202020204" pitchFamily="34" charset="0"/>
            </a:endParaRPr>
          </a:p>
        </p:txBody>
      </p:sp>
      <p:sp>
        <p:nvSpPr>
          <p:cNvPr id="24" name="Rectangle 23"/>
          <p:cNvSpPr/>
          <p:nvPr/>
        </p:nvSpPr>
        <p:spPr>
          <a:xfrm>
            <a:off x="4496077" y="5488156"/>
            <a:ext cx="7226730" cy="369332"/>
          </a:xfrm>
          <a:prstGeom prst="rect">
            <a:avLst/>
          </a:prstGeom>
          <a:solidFill>
            <a:schemeClr val="accent3">
              <a:lumMod val="20000"/>
              <a:lumOff val="80000"/>
              <a:alpha val="50000"/>
            </a:schemeClr>
          </a:solidFill>
          <a:ln>
            <a:solidFill>
              <a:schemeClr val="accent1"/>
            </a:solidFill>
          </a:ln>
        </p:spPr>
        <p:txBody>
          <a:bodyPr wrap="square">
            <a:spAutoFit/>
          </a:bodyPr>
          <a:lstStyle/>
          <a:p>
            <a:pPr algn="ctr"/>
            <a:r>
              <a:rPr lang="es-PY" i="1" dirty="0">
                <a:latin typeface="Arial" panose="020B0604020202020204" pitchFamily="34" charset="0"/>
                <a:ea typeface="Calibri" panose="020F0502020204030204" pitchFamily="34" charset="0"/>
                <a:cs typeface="Arial" panose="020B0604020202020204" pitchFamily="34" charset="0"/>
              </a:rPr>
              <a:t>Higiene y limpieza</a:t>
            </a:r>
          </a:p>
        </p:txBody>
      </p:sp>
      <p:sp>
        <p:nvSpPr>
          <p:cNvPr id="25" name="Rectangle 24"/>
          <p:cNvSpPr/>
          <p:nvPr/>
        </p:nvSpPr>
        <p:spPr>
          <a:xfrm>
            <a:off x="918015" y="5039482"/>
            <a:ext cx="3580853" cy="377722"/>
          </a:xfrm>
          <a:prstGeom prst="rect">
            <a:avLst/>
          </a:prstGeom>
          <a:solidFill>
            <a:schemeClr val="accent3">
              <a:lumMod val="20000"/>
              <a:lumOff val="80000"/>
              <a:alpha val="50000"/>
            </a:schemeClr>
          </a:solidFill>
          <a:ln>
            <a:solidFill>
              <a:schemeClr val="accent1"/>
            </a:solidFill>
          </a:ln>
        </p:spPr>
        <p:txBody>
          <a:bodyPr wrap="square">
            <a:spAutoFit/>
          </a:bodyPr>
          <a:lstStyle/>
          <a:p>
            <a:pPr algn="ctr"/>
            <a:r>
              <a:rPr lang="es-PY" i="1" dirty="0">
                <a:latin typeface="Arial" panose="020B0604020202020204" pitchFamily="34" charset="0"/>
                <a:ea typeface="Calibri" panose="020F0502020204030204" pitchFamily="34" charset="0"/>
                <a:cs typeface="Arial" panose="020B0604020202020204" pitchFamily="34" charset="0"/>
              </a:rPr>
              <a:t>Distanciamiento físico</a:t>
            </a:r>
          </a:p>
        </p:txBody>
      </p:sp>
      <p:sp>
        <p:nvSpPr>
          <p:cNvPr id="26" name="Rectangle 25"/>
          <p:cNvSpPr/>
          <p:nvPr/>
        </p:nvSpPr>
        <p:spPr>
          <a:xfrm>
            <a:off x="4488063" y="5038557"/>
            <a:ext cx="7235111" cy="376191"/>
          </a:xfrm>
          <a:prstGeom prst="rect">
            <a:avLst/>
          </a:prstGeom>
          <a:solidFill>
            <a:schemeClr val="accent3">
              <a:lumMod val="20000"/>
              <a:lumOff val="80000"/>
              <a:alpha val="50000"/>
            </a:schemeClr>
          </a:solidFill>
          <a:ln>
            <a:solidFill>
              <a:schemeClr val="accent1"/>
            </a:solidFill>
          </a:ln>
        </p:spPr>
        <p:txBody>
          <a:bodyPr wrap="square">
            <a:spAutoFit/>
          </a:bodyPr>
          <a:lstStyle/>
          <a:p>
            <a:pPr algn="ctr"/>
            <a:r>
              <a:rPr lang="es-PY" i="1" dirty="0">
                <a:latin typeface="Arial" panose="020B0604020202020204" pitchFamily="34" charset="0"/>
                <a:ea typeface="Calibri" panose="020F0502020204030204" pitchFamily="34" charset="0"/>
                <a:cs typeface="Arial" panose="020B0604020202020204" pitchFamily="34" charset="0"/>
              </a:rPr>
              <a:t>Circuito diferenciado/ aislamiento en sala única o en cohorte.</a:t>
            </a:r>
          </a:p>
        </p:txBody>
      </p:sp>
      <p:sp>
        <p:nvSpPr>
          <p:cNvPr id="27" name="Rectangle 26"/>
          <p:cNvSpPr/>
          <p:nvPr/>
        </p:nvSpPr>
        <p:spPr>
          <a:xfrm>
            <a:off x="896269" y="5940196"/>
            <a:ext cx="7270709" cy="376948"/>
          </a:xfrm>
          <a:prstGeom prst="rect">
            <a:avLst/>
          </a:prstGeom>
          <a:solidFill>
            <a:schemeClr val="accent3">
              <a:lumMod val="20000"/>
              <a:lumOff val="80000"/>
              <a:alpha val="50000"/>
            </a:schemeClr>
          </a:solidFill>
          <a:ln>
            <a:solidFill>
              <a:schemeClr val="accent1"/>
            </a:solidFill>
          </a:ln>
        </p:spPr>
        <p:txBody>
          <a:bodyPr wrap="square">
            <a:spAutoFit/>
          </a:bodyPr>
          <a:lstStyle/>
          <a:p>
            <a:pPr algn="ctr"/>
            <a:r>
              <a:rPr lang="es-PY" i="1" dirty="0">
                <a:latin typeface="Arial" panose="020B0604020202020204" pitchFamily="34" charset="0"/>
                <a:ea typeface="Calibri" panose="020F0502020204030204" pitchFamily="34" charset="0"/>
                <a:cs typeface="Arial" panose="020B0604020202020204" pitchFamily="34" charset="0"/>
              </a:rPr>
              <a:t>Uso de mascarilla</a:t>
            </a:r>
          </a:p>
        </p:txBody>
      </p:sp>
      <p:sp>
        <p:nvSpPr>
          <p:cNvPr id="28" name="Rectangle 27"/>
          <p:cNvSpPr/>
          <p:nvPr/>
        </p:nvSpPr>
        <p:spPr>
          <a:xfrm>
            <a:off x="8133477" y="6403613"/>
            <a:ext cx="3575960" cy="369332"/>
          </a:xfrm>
          <a:prstGeom prst="rect">
            <a:avLst/>
          </a:prstGeom>
          <a:solidFill>
            <a:schemeClr val="accent3">
              <a:lumMod val="20000"/>
              <a:lumOff val="80000"/>
              <a:alpha val="50000"/>
            </a:schemeClr>
          </a:solidFill>
          <a:ln>
            <a:solidFill>
              <a:schemeClr val="accent1"/>
            </a:solidFill>
          </a:ln>
        </p:spPr>
        <p:txBody>
          <a:bodyPr wrap="square">
            <a:spAutoFit/>
          </a:bodyPr>
          <a:lstStyle/>
          <a:p>
            <a:pPr algn="ctr"/>
            <a:r>
              <a:rPr lang="es-PY" i="1" dirty="0">
                <a:latin typeface="Arial" panose="020B0604020202020204" pitchFamily="34" charset="0"/>
                <a:ea typeface="Calibri" panose="020F0502020204030204" pitchFamily="34" charset="0"/>
                <a:cs typeface="Arial" panose="020B0604020202020204" pitchFamily="34" charset="0"/>
              </a:rPr>
              <a:t>Uso de guantes acorde a nivel</a:t>
            </a:r>
          </a:p>
        </p:txBody>
      </p:sp>
      <p:sp>
        <p:nvSpPr>
          <p:cNvPr id="29" name="Rectangle 28"/>
          <p:cNvSpPr/>
          <p:nvPr/>
        </p:nvSpPr>
        <p:spPr>
          <a:xfrm>
            <a:off x="911442" y="5491478"/>
            <a:ext cx="3574191" cy="369332"/>
          </a:xfrm>
          <a:prstGeom prst="rect">
            <a:avLst/>
          </a:prstGeom>
          <a:solidFill>
            <a:schemeClr val="accent3">
              <a:lumMod val="20000"/>
              <a:lumOff val="80000"/>
              <a:alpha val="50000"/>
            </a:schemeClr>
          </a:solidFill>
          <a:ln>
            <a:solidFill>
              <a:schemeClr val="accent1"/>
            </a:solidFill>
          </a:ln>
        </p:spPr>
        <p:txBody>
          <a:bodyPr wrap="square">
            <a:spAutoFit/>
          </a:bodyPr>
          <a:lstStyle/>
          <a:p>
            <a:pPr algn="ctr"/>
            <a:r>
              <a:rPr lang="es-PY" i="1" dirty="0">
                <a:latin typeface="Arial" panose="020B0604020202020204" pitchFamily="34" charset="0"/>
                <a:ea typeface="Calibri" panose="020F0502020204030204" pitchFamily="34" charset="0"/>
                <a:cs typeface="Arial" panose="020B0604020202020204" pitchFamily="34" charset="0"/>
              </a:rPr>
              <a:t>Etiqueta de la tos</a:t>
            </a:r>
          </a:p>
        </p:txBody>
      </p:sp>
      <p:sp>
        <p:nvSpPr>
          <p:cNvPr id="30" name="Rectangle 29"/>
          <p:cNvSpPr/>
          <p:nvPr/>
        </p:nvSpPr>
        <p:spPr>
          <a:xfrm>
            <a:off x="904837" y="3711108"/>
            <a:ext cx="10842666" cy="369332"/>
          </a:xfrm>
          <a:prstGeom prst="rect">
            <a:avLst/>
          </a:prstGeom>
          <a:solidFill>
            <a:schemeClr val="accent3">
              <a:lumMod val="20000"/>
              <a:lumOff val="80000"/>
              <a:alpha val="50000"/>
            </a:schemeClr>
          </a:solidFill>
          <a:ln>
            <a:solidFill>
              <a:schemeClr val="accent1"/>
            </a:solidFill>
          </a:ln>
        </p:spPr>
        <p:txBody>
          <a:bodyPr wrap="square">
            <a:spAutoFit/>
          </a:bodyPr>
          <a:lstStyle/>
          <a:p>
            <a:pPr algn="ctr"/>
            <a:r>
              <a:rPr lang="es-PY" i="1" dirty="0">
                <a:latin typeface="Arial" panose="020B0604020202020204" pitchFamily="34" charset="0"/>
                <a:ea typeface="Calibri" panose="020F0502020204030204" pitchFamily="34" charset="0"/>
                <a:cs typeface="Arial" panose="020B0604020202020204" pitchFamily="34" charset="0"/>
              </a:rPr>
              <a:t>Uso de ropa y calzado exclusivos de trabajo</a:t>
            </a:r>
          </a:p>
        </p:txBody>
      </p:sp>
      <p:sp>
        <p:nvSpPr>
          <p:cNvPr id="4" name="Rectangle 3"/>
          <p:cNvSpPr/>
          <p:nvPr/>
        </p:nvSpPr>
        <p:spPr>
          <a:xfrm rot="16200000">
            <a:off x="-2104191" y="3646486"/>
            <a:ext cx="5349285" cy="584775"/>
          </a:xfrm>
          <a:prstGeom prst="rect">
            <a:avLst/>
          </a:prstGeom>
        </p:spPr>
        <p:txBody>
          <a:bodyPr wrap="none">
            <a:spAutoFit/>
          </a:bodyPr>
          <a:lstStyle/>
          <a:p>
            <a:pPr algn="ctr" defTabSz="457200">
              <a:defRPr/>
            </a:pPr>
            <a:r>
              <a:rPr lang="es-PY" sz="3200" b="1" dirty="0">
                <a:latin typeface="Arial Black" panose="020B0A04020102020204" pitchFamily="34" charset="0"/>
              </a:rPr>
              <a:t>Medidas de prevención</a:t>
            </a:r>
          </a:p>
        </p:txBody>
      </p:sp>
      <p:sp>
        <p:nvSpPr>
          <p:cNvPr id="36" name="Rectangle 35"/>
          <p:cNvSpPr/>
          <p:nvPr/>
        </p:nvSpPr>
        <p:spPr>
          <a:xfrm>
            <a:off x="896269" y="4161933"/>
            <a:ext cx="10839877" cy="378979"/>
          </a:xfrm>
          <a:prstGeom prst="rect">
            <a:avLst/>
          </a:prstGeom>
          <a:solidFill>
            <a:schemeClr val="accent3">
              <a:lumMod val="20000"/>
              <a:lumOff val="80000"/>
              <a:alpha val="50000"/>
            </a:schemeClr>
          </a:solidFill>
          <a:ln>
            <a:solidFill>
              <a:schemeClr val="accent1"/>
            </a:solidFill>
          </a:ln>
        </p:spPr>
        <p:txBody>
          <a:bodyPr wrap="square">
            <a:spAutoFit/>
          </a:bodyPr>
          <a:lstStyle/>
          <a:p>
            <a:pPr algn="ctr"/>
            <a:r>
              <a:rPr lang="es-PY" i="1" dirty="0">
                <a:latin typeface="Arial" panose="020B0604020202020204" pitchFamily="34" charset="0"/>
                <a:ea typeface="Calibri" panose="020F0502020204030204" pitchFamily="34" charset="0"/>
                <a:cs typeface="Arial" panose="020B0604020202020204" pitchFamily="34" charset="0"/>
              </a:rPr>
              <a:t>Pelo corto o recogido, barba </a:t>
            </a:r>
            <a:r>
              <a:rPr lang="es-PY" i="1" dirty="0" smtClean="0">
                <a:latin typeface="Arial" panose="020B0604020202020204" pitchFamily="34" charset="0"/>
                <a:ea typeface="Calibri" panose="020F0502020204030204" pitchFamily="34" charset="0"/>
                <a:cs typeface="Arial" panose="020B0604020202020204" pitchFamily="34" charset="0"/>
              </a:rPr>
              <a:t>corta, </a:t>
            </a:r>
            <a:r>
              <a:rPr lang="es-PY" i="1" dirty="0">
                <a:latin typeface="Arial" panose="020B0604020202020204" pitchFamily="34" charset="0"/>
                <a:ea typeface="Calibri" panose="020F0502020204030204" pitchFamily="34" charset="0"/>
                <a:cs typeface="Arial" panose="020B0604020202020204" pitchFamily="34" charset="0"/>
              </a:rPr>
              <a:t>uñas cortas, limpias y sin uñas postizas o implantes.</a:t>
            </a:r>
          </a:p>
        </p:txBody>
      </p:sp>
      <p:sp>
        <p:nvSpPr>
          <p:cNvPr id="20" name="Rectangle 19"/>
          <p:cNvSpPr/>
          <p:nvPr/>
        </p:nvSpPr>
        <p:spPr>
          <a:xfrm>
            <a:off x="1167756" y="2592522"/>
            <a:ext cx="2975183" cy="707886"/>
          </a:xfrm>
          <a:prstGeom prst="rect">
            <a:avLst/>
          </a:prstGeom>
        </p:spPr>
        <p:txBody>
          <a:bodyPr wrap="square">
            <a:spAutoFit/>
          </a:bodyPr>
          <a:lstStyle/>
          <a:p>
            <a:pPr algn="ctr"/>
            <a:r>
              <a:rPr lang="es-PY" sz="2000" b="1" dirty="0">
                <a:latin typeface="Arial" panose="020B0604020202020204" pitchFamily="34" charset="0"/>
                <a:cs typeface="Arial" panose="020B0604020202020204" pitchFamily="34" charset="0"/>
              </a:rPr>
              <a:t>Precauciones de aislamiento por gotas</a:t>
            </a:r>
          </a:p>
        </p:txBody>
      </p:sp>
      <p:sp>
        <p:nvSpPr>
          <p:cNvPr id="37" name="Rectangle 36"/>
          <p:cNvSpPr/>
          <p:nvPr/>
        </p:nvSpPr>
        <p:spPr>
          <a:xfrm>
            <a:off x="8037979" y="2576116"/>
            <a:ext cx="3433953" cy="400110"/>
          </a:xfrm>
          <a:prstGeom prst="rect">
            <a:avLst/>
          </a:prstGeom>
        </p:spPr>
        <p:txBody>
          <a:bodyPr wrap="none">
            <a:spAutoFit/>
          </a:bodyPr>
          <a:lstStyle/>
          <a:p>
            <a:r>
              <a:rPr lang="es-PY" sz="2000" b="1" dirty="0">
                <a:latin typeface="Arial" panose="020B0604020202020204" pitchFamily="34" charset="0"/>
                <a:cs typeface="Arial" panose="020B0604020202020204" pitchFamily="34" charset="0"/>
              </a:rPr>
              <a:t> Precauciones de contacto</a:t>
            </a:r>
          </a:p>
        </p:txBody>
      </p:sp>
      <p:sp>
        <p:nvSpPr>
          <p:cNvPr id="38" name="Rectangle 37"/>
          <p:cNvSpPr/>
          <p:nvPr/>
        </p:nvSpPr>
        <p:spPr>
          <a:xfrm>
            <a:off x="4560988" y="2616266"/>
            <a:ext cx="3432738" cy="707886"/>
          </a:xfrm>
          <a:prstGeom prst="rect">
            <a:avLst/>
          </a:prstGeom>
        </p:spPr>
        <p:txBody>
          <a:bodyPr wrap="square">
            <a:spAutoFit/>
          </a:bodyPr>
          <a:lstStyle/>
          <a:p>
            <a:pPr algn="ctr"/>
            <a:r>
              <a:rPr lang="es-PY" sz="2000" dirty="0">
                <a:latin typeface="Arial" panose="020B0604020202020204" pitchFamily="34" charset="0"/>
                <a:cs typeface="Arial" panose="020B0604020202020204" pitchFamily="34" charset="0"/>
              </a:rPr>
              <a:t>Precauciones de transmisión aérea</a:t>
            </a:r>
          </a:p>
        </p:txBody>
      </p:sp>
      <p:sp>
        <p:nvSpPr>
          <p:cNvPr id="31" name="Rectangle 30"/>
          <p:cNvSpPr/>
          <p:nvPr/>
        </p:nvSpPr>
        <p:spPr>
          <a:xfrm>
            <a:off x="8122627" y="5960303"/>
            <a:ext cx="3624876" cy="369332"/>
          </a:xfrm>
          <a:prstGeom prst="rect">
            <a:avLst/>
          </a:prstGeom>
          <a:solidFill>
            <a:schemeClr val="accent3">
              <a:lumMod val="20000"/>
              <a:lumOff val="80000"/>
              <a:alpha val="50000"/>
            </a:schemeClr>
          </a:solidFill>
          <a:ln>
            <a:solidFill>
              <a:schemeClr val="accent1"/>
            </a:solidFill>
          </a:ln>
        </p:spPr>
        <p:txBody>
          <a:bodyPr wrap="square">
            <a:spAutoFit/>
          </a:bodyPr>
          <a:lstStyle/>
          <a:p>
            <a:pPr algn="ctr"/>
            <a:r>
              <a:rPr lang="es-PY" i="1" dirty="0">
                <a:latin typeface="Arial" panose="020B0604020202020204" pitchFamily="34" charset="0"/>
                <a:ea typeface="Calibri" panose="020F0502020204030204" pitchFamily="34" charset="0"/>
                <a:cs typeface="Arial" panose="020B0604020202020204" pitchFamily="34" charset="0"/>
              </a:rPr>
              <a:t>Disposición correcta de residuos</a:t>
            </a:r>
          </a:p>
        </p:txBody>
      </p:sp>
    </p:spTree>
    <p:extLst>
      <p:ext uri="{BB962C8B-B14F-4D97-AF65-F5344CB8AC3E}">
        <p14:creationId xmlns:p14="http://schemas.microsoft.com/office/powerpoint/2010/main" xmlns="" val="937496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272898" y="157693"/>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Uso correcto de mascarillas N95 o FFP2</a:t>
            </a:r>
          </a:p>
        </p:txBody>
      </p:sp>
      <p:pic>
        <p:nvPicPr>
          <p:cNvPr id="5" name="Picture 4"/>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2" cstate="print"/>
          <a:srcRect l="-475" t="1320" r="88409" b="-1170"/>
          <a:stretch/>
        </p:blipFill>
        <p:spPr>
          <a:xfrm>
            <a:off x="0" y="-23324"/>
            <a:ext cx="1272898" cy="1083068"/>
          </a:xfrm>
          <a:prstGeom prst="rect">
            <a:avLst/>
          </a:prstGeom>
        </p:spPr>
      </p:pic>
      <p:sp>
        <p:nvSpPr>
          <p:cNvPr id="7" name="Rectangle 6"/>
          <p:cNvSpPr/>
          <p:nvPr/>
        </p:nvSpPr>
        <p:spPr>
          <a:xfrm>
            <a:off x="5347988" y="1503191"/>
            <a:ext cx="6593831" cy="1323439"/>
          </a:xfrm>
          <a:prstGeom prst="rect">
            <a:avLst/>
          </a:prstGeom>
          <a:solidFill>
            <a:schemeClr val="bg2"/>
          </a:solidFill>
        </p:spPr>
        <p:txBody>
          <a:bodyPr wrap="square">
            <a:spAutoFit/>
          </a:bodyPr>
          <a:lstStyle/>
          <a:p>
            <a:pPr algn="just"/>
            <a:r>
              <a:rPr lang="es-ES" sz="2000" dirty="0">
                <a:latin typeface="Arial" panose="020B0604020202020204" pitchFamily="34" charset="0"/>
                <a:cs typeface="Arial" panose="020B0604020202020204" pitchFamily="34" charset="0"/>
              </a:rPr>
              <a:t>El uso prolongado de la mascarilla N95 se refiere al uso de la misma mascarilla sin quitársela, durante un máximo de ocho horas, para atender a un grupo de varios pacientes con COVID-19</a:t>
            </a:r>
            <a:endParaRPr lang="es-PY" sz="2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503191"/>
            <a:ext cx="5100338" cy="3825254"/>
          </a:xfrm>
          <a:prstGeom prst="rect">
            <a:avLst/>
          </a:prstGeom>
        </p:spPr>
      </p:pic>
      <p:sp>
        <p:nvSpPr>
          <p:cNvPr id="2" name="Rectangle 1"/>
          <p:cNvSpPr/>
          <p:nvPr/>
        </p:nvSpPr>
        <p:spPr>
          <a:xfrm>
            <a:off x="5347988" y="3697229"/>
            <a:ext cx="6572250" cy="1631216"/>
          </a:xfrm>
          <a:prstGeom prst="rect">
            <a:avLst/>
          </a:prstGeom>
          <a:solidFill>
            <a:schemeClr val="bg2"/>
          </a:solidFill>
        </p:spPr>
        <p:txBody>
          <a:bodyPr wrap="square">
            <a:spAutoFit/>
          </a:bodyPr>
          <a:lstStyle/>
          <a:p>
            <a:pPr algn="just"/>
            <a:r>
              <a:rPr lang="es-ES" sz="2000" dirty="0">
                <a:latin typeface="Arial" panose="020B0604020202020204" pitchFamily="34" charset="0"/>
                <a:cs typeface="Arial" panose="020B0604020202020204" pitchFamily="34" charset="0"/>
              </a:rPr>
              <a:t>La mascarilla N95 o similar podría ser reutilizada, en situaciones excepcionales y bajo condiciones especiales, siempre y cuando no esté visiblemente sucia, rota y mientras siga asegurándose el sellado completo.</a:t>
            </a:r>
            <a:endParaRPr lang="es-PY" sz="2000" dirty="0">
              <a:latin typeface="Arial" panose="020B0604020202020204" pitchFamily="34" charset="0"/>
              <a:cs typeface="Arial" panose="020B0604020202020204" pitchFamily="34" charset="0"/>
            </a:endParaRPr>
          </a:p>
        </p:txBody>
      </p:sp>
      <p:pic>
        <p:nvPicPr>
          <p:cNvPr id="9" name="Imagen 599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98378" y="6248548"/>
            <a:ext cx="5570604" cy="618723"/>
          </a:xfrm>
          <a:prstGeom prst="rect">
            <a:avLst/>
          </a:prstGeom>
          <a:noFill/>
          <a:ln>
            <a:noFill/>
          </a:ln>
        </p:spPr>
      </p:pic>
      <p:sp>
        <p:nvSpPr>
          <p:cNvPr id="3" name="TextBox 2"/>
          <p:cNvSpPr txBox="1"/>
          <p:nvPr/>
        </p:nvSpPr>
        <p:spPr>
          <a:xfrm>
            <a:off x="472941" y="5602217"/>
            <a:ext cx="11468878" cy="584775"/>
          </a:xfrm>
          <a:prstGeom prst="rect">
            <a:avLst/>
          </a:prstGeom>
          <a:noFill/>
        </p:spPr>
        <p:txBody>
          <a:bodyPr wrap="square" rtlCol="0">
            <a:spAutoFit/>
          </a:bodyPr>
          <a:lstStyle/>
          <a:p>
            <a:r>
              <a:rPr lang="es-PY" sz="1600" dirty="0">
                <a:latin typeface="Arial" panose="020B0604020202020204" pitchFamily="34" charset="0"/>
                <a:cs typeface="Arial" panose="020B0604020202020204" pitchFamily="34" charset="0"/>
              </a:rPr>
              <a:t>Fuente: MSPyBS. </a:t>
            </a:r>
            <a:r>
              <a:rPr lang="es-ES" sz="1600" dirty="0">
                <a:latin typeface="Arial" panose="020B0604020202020204" pitchFamily="34" charset="0"/>
                <a:cs typeface="Arial" panose="020B0604020202020204" pitchFamily="34" charset="0"/>
                <a:hlinkClick r:id="rId5"/>
              </a:rPr>
              <a:t>Guía técnica de prevención y control de infecciones durante la atención sanitaria de casos sospechosos o confirmados de COVID-19</a:t>
            </a:r>
            <a:r>
              <a:rPr lang="es-ES" sz="1600" dirty="0">
                <a:latin typeface="Arial" panose="020B0604020202020204" pitchFamily="34" charset="0"/>
                <a:cs typeface="Arial" panose="020B0604020202020204" pitchFamily="34" charset="0"/>
              </a:rPr>
              <a:t>. 2020.</a:t>
            </a:r>
            <a:endParaRPr lang="es-PY"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1565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730326" y="85451"/>
            <a:ext cx="9706708" cy="902051"/>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Uso correcto de mascarillas N95 o FFP2</a:t>
            </a:r>
          </a:p>
        </p:txBody>
      </p:sp>
      <p:pic>
        <p:nvPicPr>
          <p:cNvPr id="3" name="Picture 2"/>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4" name="Picture 3"/>
          <p:cNvPicPr/>
          <p:nvPr/>
        </p:nvPicPr>
        <p:blipFill rotWithShape="1">
          <a:blip r:embed="rId2" cstate="print"/>
          <a:srcRect l="-475" t="1320" r="88409" b="-1170"/>
          <a:stretch/>
        </p:blipFill>
        <p:spPr>
          <a:xfrm>
            <a:off x="0" y="-23324"/>
            <a:ext cx="1272898" cy="1083068"/>
          </a:xfrm>
          <a:prstGeom prst="rect">
            <a:avLst/>
          </a:prstGeom>
        </p:spPr>
      </p:pic>
      <p:sp>
        <p:nvSpPr>
          <p:cNvPr id="7" name="Content Placeholder 6"/>
          <p:cNvSpPr>
            <a:spLocks noGrp="1"/>
          </p:cNvSpPr>
          <p:nvPr>
            <p:ph idx="1"/>
          </p:nvPr>
        </p:nvSpPr>
        <p:spPr>
          <a:xfrm>
            <a:off x="636449" y="1178523"/>
            <a:ext cx="5859601" cy="4439902"/>
          </a:xfrm>
        </p:spPr>
        <p:txBody>
          <a:bodyPr>
            <a:normAutofit fontScale="92500" lnSpcReduction="10000"/>
          </a:bodyPr>
          <a:lstStyle/>
          <a:p>
            <a:pPr marL="0" indent="0">
              <a:buNone/>
            </a:pPr>
            <a:r>
              <a:rPr lang="es-PY" sz="2000" b="1" dirty="0">
                <a:latin typeface="Arial" panose="020B0604020202020204" pitchFamily="34" charset="0"/>
                <a:cs typeface="Arial" panose="020B0604020202020204" pitchFamily="34" charset="0"/>
              </a:rPr>
              <a:t>Pasos a seguir para retirarse:</a:t>
            </a:r>
          </a:p>
          <a:p>
            <a:r>
              <a:rPr lang="es-PY" sz="2000" dirty="0">
                <a:latin typeface="Arial" panose="020B0604020202020204" pitchFamily="34" charset="0"/>
                <a:cs typeface="Arial" panose="020B0604020202020204" pitchFamily="34" charset="0"/>
              </a:rPr>
              <a:t>Tomar la goma y retirarse desde atrás de las orejas hacia adelante o detrás de la cabeza hacia adelante, según sea el sitio de apoyo de la goma.</a:t>
            </a:r>
          </a:p>
          <a:p>
            <a:r>
              <a:rPr lang="es-PY" sz="2000" dirty="0">
                <a:latin typeface="Arial" panose="020B0604020202020204" pitchFamily="34" charset="0"/>
                <a:cs typeface="Arial" panose="020B0604020202020204" pitchFamily="34" charset="0"/>
              </a:rPr>
              <a:t>No tocar la parte de la mascarilla que estuvo en contacto con la cara y mantenerla alejada del cuerpo apenas se retire.</a:t>
            </a:r>
          </a:p>
          <a:p>
            <a:r>
              <a:rPr lang="es-PY" sz="2000" dirty="0">
                <a:latin typeface="Arial" panose="020B0604020202020204" pitchFamily="34" charset="0"/>
                <a:cs typeface="Arial" panose="020B0604020202020204" pitchFamily="34" charset="0"/>
              </a:rPr>
              <a:t>Disponer la mascarilla inmediatamente luego de su uso en el recipiente correspondiente o, si la va a reutilizar en una bolsa de papel debidamente identificada, cerrar la bolsa y guardarla en un lugar seguro.</a:t>
            </a:r>
          </a:p>
          <a:p>
            <a:r>
              <a:rPr lang="es-PY" sz="2000" dirty="0">
                <a:latin typeface="Arial" panose="020B0604020202020204" pitchFamily="34" charset="0"/>
                <a:cs typeface="Arial" panose="020B0604020202020204" pitchFamily="34" charset="0"/>
              </a:rPr>
              <a:t>Lavarse las manos con agua y jabón o higienizar las manos con alcohol al 70% una vez retirada la mascarilla. </a:t>
            </a: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pPr marL="0" indent="0">
              <a:buNone/>
            </a:pPr>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a:p>
            <a:endParaRPr lang="es-PY"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12080" y="1908898"/>
            <a:ext cx="5079920" cy="3362801"/>
          </a:xfrm>
          <a:prstGeom prst="rect">
            <a:avLst/>
          </a:prstGeom>
        </p:spPr>
      </p:pic>
      <p:pic>
        <p:nvPicPr>
          <p:cNvPr id="9" name="Imagen 599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98378" y="6248548"/>
            <a:ext cx="5570604" cy="618723"/>
          </a:xfrm>
          <a:prstGeom prst="rect">
            <a:avLst/>
          </a:prstGeom>
          <a:noFill/>
          <a:ln>
            <a:noFill/>
          </a:ln>
        </p:spPr>
      </p:pic>
      <p:sp>
        <p:nvSpPr>
          <p:cNvPr id="10" name="TextBox 9"/>
          <p:cNvSpPr txBox="1"/>
          <p:nvPr/>
        </p:nvSpPr>
        <p:spPr>
          <a:xfrm>
            <a:off x="472941" y="5828466"/>
            <a:ext cx="11468878" cy="584775"/>
          </a:xfrm>
          <a:prstGeom prst="rect">
            <a:avLst/>
          </a:prstGeom>
          <a:noFill/>
        </p:spPr>
        <p:txBody>
          <a:bodyPr wrap="square" rtlCol="0">
            <a:spAutoFit/>
          </a:bodyPr>
          <a:lstStyle/>
          <a:p>
            <a:r>
              <a:rPr lang="es-PY" sz="1600" dirty="0">
                <a:latin typeface="Arial" panose="020B0604020202020204" pitchFamily="34" charset="0"/>
                <a:cs typeface="Arial" panose="020B0604020202020204" pitchFamily="34" charset="0"/>
              </a:rPr>
              <a:t>Fuente: MSPyBS. </a:t>
            </a:r>
            <a:r>
              <a:rPr lang="es-ES" sz="1600" dirty="0">
                <a:latin typeface="Arial" panose="020B0604020202020204" pitchFamily="34" charset="0"/>
                <a:cs typeface="Arial" panose="020B0604020202020204" pitchFamily="34" charset="0"/>
                <a:hlinkClick r:id="rId5"/>
              </a:rPr>
              <a:t>Guía técnica de prevención y control de infecciones durante la atención sanitaria de casos sospechosos o confirmados de COVID-19</a:t>
            </a:r>
            <a:r>
              <a:rPr lang="es-ES" sz="1600" dirty="0">
                <a:latin typeface="Arial" panose="020B0604020202020204" pitchFamily="34" charset="0"/>
                <a:cs typeface="Arial" panose="020B0604020202020204" pitchFamily="34" charset="0"/>
              </a:rPr>
              <a:t>. 2020.</a:t>
            </a:r>
            <a:endParaRPr lang="es-PY"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28678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247223" y="244524"/>
            <a:ext cx="9706708" cy="547372"/>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¿Dónde utilizar guantes?</a:t>
            </a:r>
          </a:p>
        </p:txBody>
      </p:sp>
      <p:pic>
        <p:nvPicPr>
          <p:cNvPr id="5" name="Picture 4"/>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2" cstate="print"/>
          <a:srcRect l="-475" t="1320" r="88409" b="-1170"/>
          <a:stretch/>
        </p:blipFill>
        <p:spPr>
          <a:xfrm>
            <a:off x="0" y="-23324"/>
            <a:ext cx="1272898" cy="108306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4169996386"/>
              </p:ext>
            </p:extLst>
          </p:nvPr>
        </p:nvGraphicFramePr>
        <p:xfrm>
          <a:off x="259335" y="1306669"/>
          <a:ext cx="11682484" cy="5233620"/>
        </p:xfrm>
        <a:graphic>
          <a:graphicData uri="http://schemas.openxmlformats.org/drawingml/2006/table">
            <a:tbl>
              <a:tblPr firstRow="1" bandRow="1">
                <a:tableStyleId>{5C22544A-7EE6-4342-B048-85BDC9FD1C3A}</a:tableStyleId>
              </a:tblPr>
              <a:tblGrid>
                <a:gridCol w="7820140">
                  <a:extLst>
                    <a:ext uri="{9D8B030D-6E8A-4147-A177-3AD203B41FA5}">
                      <a16:colId xmlns:a16="http://schemas.microsoft.com/office/drawing/2014/main" xmlns="" val="1145914428"/>
                    </a:ext>
                  </a:extLst>
                </a:gridCol>
                <a:gridCol w="3862344">
                  <a:extLst>
                    <a:ext uri="{9D8B030D-6E8A-4147-A177-3AD203B41FA5}">
                      <a16:colId xmlns:a16="http://schemas.microsoft.com/office/drawing/2014/main" xmlns="" val="1483921764"/>
                    </a:ext>
                  </a:extLst>
                </a:gridCol>
              </a:tblGrid>
              <a:tr h="349543">
                <a:tc>
                  <a:txBody>
                    <a:bodyPr/>
                    <a:lstStyle/>
                    <a:p>
                      <a:r>
                        <a:rPr lang="es-ES" sz="1700" dirty="0">
                          <a:latin typeface="Arial" panose="020B0604020202020204" pitchFamily="34" charset="0"/>
                          <a:cs typeface="Arial" panose="020B0604020202020204" pitchFamily="34" charset="0"/>
                        </a:rPr>
                        <a:t>Áreas de atención/  Servicios / RR.HH.</a:t>
                      </a:r>
                    </a:p>
                  </a:txBody>
                  <a:tcPr/>
                </a:tc>
                <a:tc>
                  <a:txBody>
                    <a:bodyPr/>
                    <a:lstStyle/>
                    <a:p>
                      <a:r>
                        <a:rPr lang="es-PY" sz="1700" dirty="0">
                          <a:latin typeface="Arial" panose="020B0604020202020204" pitchFamily="34" charset="0"/>
                          <a:cs typeface="Arial" panose="020B0604020202020204" pitchFamily="34" charset="0"/>
                        </a:rPr>
                        <a:t>Tipo de guantes</a:t>
                      </a:r>
                    </a:p>
                  </a:txBody>
                  <a:tcPr/>
                </a:tc>
                <a:extLst>
                  <a:ext uri="{0D108BD9-81ED-4DB2-BD59-A6C34878D82A}">
                    <a16:rowId xmlns:a16="http://schemas.microsoft.com/office/drawing/2014/main" xmlns="" val="2776508597"/>
                  </a:ext>
                </a:extLst>
              </a:tr>
              <a:tr h="611700">
                <a:tc>
                  <a:txBody>
                    <a:bodyPr/>
                    <a:lstStyle/>
                    <a:p>
                      <a:r>
                        <a:rPr lang="es-ES" sz="1700" dirty="0">
                          <a:latin typeface="Arial" panose="020B0604020202020204" pitchFamily="34" charset="0"/>
                          <a:cs typeface="Arial" panose="020B0604020202020204" pitchFamily="34" charset="0"/>
                        </a:rPr>
                        <a:t>Área de atención en urgencias, consultorios e internación de pacientes respiratorios donde no se realicen procedimientos que generan aerosoles</a:t>
                      </a:r>
                      <a:endParaRPr lang="es-PY" sz="1700" dirty="0">
                        <a:latin typeface="Arial" panose="020B0604020202020204" pitchFamily="34" charset="0"/>
                        <a:cs typeface="Arial" panose="020B0604020202020204" pitchFamily="34" charset="0"/>
                      </a:endParaRPr>
                    </a:p>
                  </a:txBody>
                  <a:tcPr/>
                </a:tc>
                <a:tc>
                  <a:txBody>
                    <a:bodyPr/>
                    <a:lstStyle/>
                    <a:p>
                      <a:r>
                        <a:rPr lang="es-PY" sz="1700" dirty="0">
                          <a:latin typeface="Arial" panose="020B0604020202020204" pitchFamily="34" charset="0"/>
                          <a:cs typeface="Arial" panose="020B0604020202020204" pitchFamily="34" charset="0"/>
                        </a:rPr>
                        <a:t>Guantes</a:t>
                      </a:r>
                      <a:r>
                        <a:rPr lang="es-PY" sz="1700" baseline="0" dirty="0">
                          <a:latin typeface="Arial" panose="020B0604020202020204" pitchFamily="34" charset="0"/>
                          <a:cs typeface="Arial" panose="020B0604020202020204" pitchFamily="34" charset="0"/>
                        </a:rPr>
                        <a:t> de procedimientos</a:t>
                      </a:r>
                      <a:endParaRPr lang="es-PY"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84567740"/>
                  </a:ext>
                </a:extLst>
              </a:tr>
              <a:tr h="611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Y" sz="1700" dirty="0">
                          <a:effectLst/>
                          <a:latin typeface="Arial" panose="020B0604020202020204" pitchFamily="34" charset="0"/>
                          <a:cs typeface="Arial" panose="020B0604020202020204" pitchFamily="34" charset="0"/>
                        </a:rPr>
                        <a:t>Transporte en ambulancia de pacientes no intubados y de pacientes intubados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700" dirty="0">
                          <a:latin typeface="Arial" panose="020B0604020202020204" pitchFamily="34" charset="0"/>
                          <a:cs typeface="Arial" panose="020B0604020202020204" pitchFamily="34" charset="0"/>
                        </a:rPr>
                        <a:t>Guantes</a:t>
                      </a:r>
                      <a:r>
                        <a:rPr lang="es-PY" sz="1700" baseline="0" dirty="0">
                          <a:latin typeface="Arial" panose="020B0604020202020204" pitchFamily="34" charset="0"/>
                          <a:cs typeface="Arial" panose="020B0604020202020204" pitchFamily="34" charset="0"/>
                        </a:rPr>
                        <a:t> de procedimientos</a:t>
                      </a:r>
                      <a:endParaRPr lang="es-PY"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47768039"/>
                  </a:ext>
                </a:extLst>
              </a:tr>
              <a:tr h="349543">
                <a:tc>
                  <a:txBody>
                    <a:bodyPr/>
                    <a:lstStyle/>
                    <a:p>
                      <a:r>
                        <a:rPr lang="es-PY" sz="1700" dirty="0">
                          <a:effectLst/>
                          <a:latin typeface="Arial" panose="020B0604020202020204" pitchFamily="34" charset="0"/>
                          <a:cs typeface="Arial" panose="020B0604020202020204" pitchFamily="34" charset="0"/>
                        </a:rPr>
                        <a:t>Sala de imagen</a:t>
                      </a:r>
                      <a:endParaRPr lang="es-PY" sz="17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700" dirty="0">
                          <a:latin typeface="Arial" panose="020B0604020202020204" pitchFamily="34" charset="0"/>
                          <a:cs typeface="Arial" panose="020B0604020202020204" pitchFamily="34" charset="0"/>
                        </a:rPr>
                        <a:t>Guantes</a:t>
                      </a:r>
                      <a:r>
                        <a:rPr lang="es-PY" sz="1700" baseline="0" dirty="0">
                          <a:latin typeface="Arial" panose="020B0604020202020204" pitchFamily="34" charset="0"/>
                          <a:cs typeface="Arial" panose="020B0604020202020204" pitchFamily="34" charset="0"/>
                        </a:rPr>
                        <a:t> de procedimientos</a:t>
                      </a:r>
                      <a:endParaRPr lang="es-PY"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0939516"/>
                  </a:ext>
                </a:extLst>
              </a:tr>
              <a:tr h="349543">
                <a:tc>
                  <a:txBody>
                    <a:bodyPr/>
                    <a:lstStyle/>
                    <a:p>
                      <a:pPr marL="0" lvl="0" indent="0" algn="l">
                        <a:lnSpc>
                          <a:spcPct val="107000"/>
                        </a:lnSpc>
                        <a:spcAft>
                          <a:spcPts val="0"/>
                        </a:spcAft>
                        <a:buFont typeface="Symbol" panose="05050102010706020507" pitchFamily="18" charset="2"/>
                        <a:buNone/>
                        <a:tabLst>
                          <a:tab pos="158115" algn="l"/>
                        </a:tabLst>
                      </a:pPr>
                      <a:r>
                        <a:rPr lang="es-PY" sz="1700" dirty="0">
                          <a:effectLst/>
                          <a:latin typeface="Arial" panose="020B0604020202020204" pitchFamily="34" charset="0"/>
                          <a:cs typeface="Arial" panose="020B0604020202020204" pitchFamily="34" charset="0"/>
                        </a:rPr>
                        <a:t>Laboratorio de muestras no respiratorias</a:t>
                      </a:r>
                      <a:endParaRPr lang="es-PY" sz="17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700" dirty="0">
                          <a:latin typeface="Arial" panose="020B0604020202020204" pitchFamily="34" charset="0"/>
                          <a:cs typeface="Arial" panose="020B0604020202020204" pitchFamily="34" charset="0"/>
                        </a:rPr>
                        <a:t>Guantes</a:t>
                      </a:r>
                      <a:r>
                        <a:rPr lang="es-PY" sz="1700" baseline="0" dirty="0">
                          <a:latin typeface="Arial" panose="020B0604020202020204" pitchFamily="34" charset="0"/>
                          <a:cs typeface="Arial" panose="020B0604020202020204" pitchFamily="34" charset="0"/>
                        </a:rPr>
                        <a:t> de procedimientos</a:t>
                      </a:r>
                      <a:endParaRPr lang="es-PY"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56643444"/>
                  </a:ext>
                </a:extLst>
              </a:tr>
              <a:tr h="611700">
                <a:tc>
                  <a:txBody>
                    <a:bodyPr/>
                    <a:lstStyle/>
                    <a:p>
                      <a:r>
                        <a:rPr lang="es-PY" sz="1700" dirty="0">
                          <a:latin typeface="Arial" panose="020B0604020202020204" pitchFamily="34" charset="0"/>
                          <a:cs typeface="Arial" panose="020B0604020202020204" pitchFamily="34" charset="0"/>
                        </a:rPr>
                        <a:t>Laboratorio de muestras respiratorias</a:t>
                      </a:r>
                    </a:p>
                    <a:p>
                      <a:endParaRPr lang="es-PY" sz="1700" dirty="0">
                        <a:latin typeface="Arial" panose="020B0604020202020204" pitchFamily="34" charset="0"/>
                        <a:cs typeface="Arial" panose="020B0604020202020204" pitchFamily="34" charset="0"/>
                      </a:endParaRPr>
                    </a:p>
                  </a:txBody>
                  <a:tcPr/>
                </a:tc>
                <a:tc>
                  <a:txBody>
                    <a:bodyPr/>
                    <a:lstStyle/>
                    <a:p>
                      <a:r>
                        <a:rPr lang="es-PY" sz="1700" dirty="0">
                          <a:latin typeface="Arial" panose="020B0604020202020204" pitchFamily="34" charset="0"/>
                          <a:cs typeface="Arial" panose="020B0604020202020204" pitchFamily="34" charset="0"/>
                        </a:rPr>
                        <a:t>Guantes de procedimientos de mango largo</a:t>
                      </a:r>
                    </a:p>
                  </a:txBody>
                  <a:tcPr/>
                </a:tc>
                <a:extLst>
                  <a:ext uri="{0D108BD9-81ED-4DB2-BD59-A6C34878D82A}">
                    <a16:rowId xmlns:a16="http://schemas.microsoft.com/office/drawing/2014/main" xmlns="" val="530821140"/>
                  </a:ext>
                </a:extLst>
              </a:tr>
              <a:tr h="873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Y" sz="1700" dirty="0">
                          <a:effectLst/>
                          <a:latin typeface="Arial" panose="020B0604020202020204" pitchFamily="34" charset="0"/>
                          <a:cs typeface="Arial" panose="020B0604020202020204" pitchFamily="34" charset="0"/>
                        </a:rPr>
                        <a:t>Atención sin procedimientos invasivos en Unidad de Cuidados Intensivos</a:t>
                      </a:r>
                    </a:p>
                    <a:p>
                      <a:pPr marL="0" marR="0" lvl="0" indent="0" algn="l" defTabSz="914400" rtl="0" eaLnBrk="1" fontAlgn="auto" latinLnBrk="0" hangingPunct="1">
                        <a:lnSpc>
                          <a:spcPct val="100000"/>
                        </a:lnSpc>
                        <a:spcBef>
                          <a:spcPts val="0"/>
                        </a:spcBef>
                        <a:spcAft>
                          <a:spcPts val="0"/>
                        </a:spcAft>
                        <a:buClrTx/>
                        <a:buSzTx/>
                        <a:buFontTx/>
                        <a:buNone/>
                        <a:tabLst/>
                        <a:defRPr/>
                      </a:pPr>
                      <a:r>
                        <a:rPr lang="es-PY" sz="1700" dirty="0">
                          <a:effectLst/>
                          <a:latin typeface="Arial" panose="020B0604020202020204" pitchFamily="34" charset="0"/>
                          <a:cs typeface="Arial" panose="020B0604020202020204" pitchFamily="34" charset="0"/>
                        </a:rPr>
                        <a:t>Área de atención en urgencias, consultorios e internación de pacientes respiratorios donde se realizan procedimientos no invasivos que generan aerosoles</a:t>
                      </a:r>
                    </a:p>
                  </a:txBody>
                  <a:tcPr/>
                </a:tc>
                <a:tc>
                  <a:txBody>
                    <a:bodyPr/>
                    <a:lstStyle/>
                    <a:p>
                      <a:r>
                        <a:rPr lang="es-PY" sz="1700" dirty="0">
                          <a:latin typeface="Arial" panose="020B0604020202020204" pitchFamily="34" charset="0"/>
                          <a:cs typeface="Arial" panose="020B0604020202020204" pitchFamily="34" charset="0"/>
                        </a:rPr>
                        <a:t>Guantes de procedimientos</a:t>
                      </a:r>
                    </a:p>
                  </a:txBody>
                  <a:tcPr/>
                </a:tc>
                <a:extLst>
                  <a:ext uri="{0D108BD9-81ED-4DB2-BD59-A6C34878D82A}">
                    <a16:rowId xmlns:a16="http://schemas.microsoft.com/office/drawing/2014/main" xmlns="" val="1138953351"/>
                  </a:ext>
                </a:extLst>
              </a:tr>
              <a:tr h="391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Y" sz="1700" dirty="0">
                          <a:latin typeface="Arial" panose="020B0604020202020204" pitchFamily="34" charset="0"/>
                          <a:cs typeface="Arial" panose="020B0604020202020204" pitchFamily="34" charset="0"/>
                        </a:rPr>
                        <a:t>Cirugía, broncoscopia, intubación</a:t>
                      </a:r>
                      <a:r>
                        <a:rPr lang="es-PY" sz="1700" baseline="0" dirty="0">
                          <a:latin typeface="Arial" panose="020B0604020202020204" pitchFamily="34" charset="0"/>
                          <a:cs typeface="Arial" panose="020B0604020202020204" pitchFamily="34" charset="0"/>
                        </a:rPr>
                        <a:t> y extubación endotraqueal, </a:t>
                      </a:r>
                      <a:r>
                        <a:rPr lang="es-PY" sz="1700" dirty="0">
                          <a:latin typeface="Arial" panose="020B0604020202020204" pitchFamily="34" charset="0"/>
                          <a:cs typeface="Arial" panose="020B0604020202020204" pitchFamily="34" charset="0"/>
                        </a:rPr>
                        <a:t>atención del parto y del recién nacido y en todo  procedimiento invasivo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700" dirty="0">
                          <a:latin typeface="Arial" panose="020B0604020202020204" pitchFamily="34" charset="0"/>
                          <a:cs typeface="Arial" panose="020B0604020202020204" pitchFamily="34" charset="0"/>
                        </a:rPr>
                        <a:t>Guantes</a:t>
                      </a:r>
                      <a:r>
                        <a:rPr lang="es-PY" sz="1700" baseline="0" dirty="0">
                          <a:latin typeface="Arial" panose="020B0604020202020204" pitchFamily="34" charset="0"/>
                          <a:cs typeface="Arial" panose="020B0604020202020204" pitchFamily="34" charset="0"/>
                        </a:rPr>
                        <a:t> estériles</a:t>
                      </a:r>
                      <a:endParaRPr lang="es-PY"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41186026"/>
                  </a:ext>
                </a:extLst>
              </a:tr>
              <a:tr h="391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Y" sz="1700" dirty="0">
                          <a:latin typeface="Arial" panose="020B0604020202020204" pitchFamily="34" charset="0"/>
                          <a:cs typeface="Arial" panose="020B0604020202020204" pitchFamily="34" charset="0"/>
                        </a:rPr>
                        <a:t>Limpieza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700" dirty="0">
                          <a:latin typeface="Arial" panose="020B0604020202020204" pitchFamily="34" charset="0"/>
                          <a:cs typeface="Arial" panose="020B0604020202020204" pitchFamily="34" charset="0"/>
                        </a:rPr>
                        <a:t>Guantes de goma resistentes y descartables</a:t>
                      </a:r>
                    </a:p>
                  </a:txBody>
                  <a:tcPr/>
                </a:tc>
                <a:extLst>
                  <a:ext uri="{0D108BD9-81ED-4DB2-BD59-A6C34878D82A}">
                    <a16:rowId xmlns:a16="http://schemas.microsoft.com/office/drawing/2014/main" xmlns="" val="2771560790"/>
                  </a:ext>
                </a:extLst>
              </a:tr>
            </a:tbl>
          </a:graphicData>
        </a:graphic>
      </p:graphicFrame>
    </p:spTree>
    <p:extLst>
      <p:ext uri="{BB962C8B-B14F-4D97-AF65-F5344CB8AC3E}">
        <p14:creationId xmlns:p14="http://schemas.microsoft.com/office/powerpoint/2010/main" xmlns="" val="3269015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s-ES" sz="2000" dirty="0">
                <a:latin typeface="Arial" panose="020B0604020202020204" pitchFamily="34" charset="0"/>
                <a:cs typeface="Arial" panose="020B0604020202020204" pitchFamily="34" charset="0"/>
              </a:rPr>
              <a:t>Los guantes no cumplen su función protectora para la transmisión por contacto si no se utilizan correctamente. Lo principal es:</a:t>
            </a:r>
          </a:p>
          <a:p>
            <a:pPr marL="0" indent="0">
              <a:buNone/>
            </a:pPr>
            <a:r>
              <a:rPr lang="es-ES" sz="2000" dirty="0">
                <a:latin typeface="Arial" panose="020B0604020202020204" pitchFamily="34" charset="0"/>
                <a:cs typeface="Arial" panose="020B0604020202020204" pitchFamily="34" charset="0"/>
              </a:rPr>
              <a:t>1) Higienizarse las manos </a:t>
            </a:r>
            <a:r>
              <a:rPr lang="es-ES" sz="2000" dirty="0" smtClean="0">
                <a:latin typeface="Arial" panose="020B0604020202020204" pitchFamily="34" charset="0"/>
                <a:cs typeface="Arial" panose="020B0604020202020204" pitchFamily="34" charset="0"/>
              </a:rPr>
              <a:t>con alcohol al 70% antes </a:t>
            </a:r>
            <a:r>
              <a:rPr lang="es-ES" sz="2000" dirty="0">
                <a:latin typeface="Arial" panose="020B0604020202020204" pitchFamily="34" charset="0"/>
                <a:cs typeface="Arial" panose="020B0604020202020204" pitchFamily="34" charset="0"/>
              </a:rPr>
              <a:t>de colocarlos.</a:t>
            </a:r>
          </a:p>
          <a:p>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2) No tocar la cara con los guantes puestos.</a:t>
            </a:r>
          </a:p>
          <a:p>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3) Después de terminar el procedimiento o la atención, retirarlos de forma adecuada, y descartarlos en un recipiente destinado para el efecto.</a:t>
            </a:r>
          </a:p>
          <a:p>
            <a:pPr marL="0" indent="0">
              <a:buNone/>
            </a:pPr>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4) </a:t>
            </a:r>
            <a:r>
              <a:rPr lang="es-ES" sz="2000" dirty="0" smtClean="0">
                <a:latin typeface="Arial" panose="020B0604020202020204" pitchFamily="34" charset="0"/>
                <a:cs typeface="Arial" panose="020B0604020202020204" pitchFamily="34" charset="0"/>
              </a:rPr>
              <a:t>Lavado de manos e higiene con alcohol al 70%.</a:t>
            </a:r>
            <a:endParaRPr lang="es-PY" sz="20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628914" y="320938"/>
            <a:ext cx="9706708" cy="547372"/>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Uso correcto de guantes</a:t>
            </a:r>
          </a:p>
        </p:txBody>
      </p:sp>
      <p:pic>
        <p:nvPicPr>
          <p:cNvPr id="5" name="Picture 4"/>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2" cstate="print"/>
          <a:srcRect l="-475" t="1320" r="88409" b="-1170"/>
          <a:stretch/>
        </p:blipFill>
        <p:spPr>
          <a:xfrm>
            <a:off x="0" y="-23324"/>
            <a:ext cx="1272898" cy="1083068"/>
          </a:xfrm>
          <a:prstGeom prst="rect">
            <a:avLst/>
          </a:prstGeom>
        </p:spPr>
      </p:pic>
    </p:spTree>
    <p:extLst>
      <p:ext uri="{BB962C8B-B14F-4D97-AF65-F5344CB8AC3E}">
        <p14:creationId xmlns:p14="http://schemas.microsoft.com/office/powerpoint/2010/main" xmlns="" val="490733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291" y="1225123"/>
            <a:ext cx="11300347" cy="4711653"/>
          </a:xfrm>
        </p:spPr>
        <p:txBody>
          <a:bodyPr>
            <a:noAutofit/>
          </a:bodyPr>
          <a:lstStyle/>
          <a:p>
            <a:pPr marL="0" indent="0">
              <a:buNone/>
            </a:pPr>
            <a:r>
              <a:rPr lang="es-ES" sz="2000" dirty="0" smtClean="0">
                <a:latin typeface="Arial" panose="020B0604020202020204" pitchFamily="34" charset="0"/>
                <a:cs typeface="Arial" panose="020B0604020202020204" pitchFamily="34" charset="0"/>
              </a:rPr>
              <a:t>¿Cómo </a:t>
            </a:r>
            <a:r>
              <a:rPr lang="es-ES" sz="2000" dirty="0">
                <a:latin typeface="Arial" panose="020B0604020202020204" pitchFamily="34" charset="0"/>
                <a:cs typeface="Arial" panose="020B0604020202020204" pitchFamily="34" charset="0"/>
              </a:rPr>
              <a:t>colocarse los </a:t>
            </a:r>
            <a:r>
              <a:rPr lang="es-ES" sz="2000" dirty="0" smtClean="0">
                <a:latin typeface="Arial" panose="020B0604020202020204" pitchFamily="34" charset="0"/>
                <a:cs typeface="Arial" panose="020B0604020202020204" pitchFamily="34" charset="0"/>
              </a:rPr>
              <a:t>guantes?</a:t>
            </a:r>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1) Higiene de manos antes de calzar los guantes..</a:t>
            </a:r>
          </a:p>
          <a:p>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2) Retirar el guante dándolo vuelta, cuidando de no romperlo.</a:t>
            </a:r>
          </a:p>
          <a:p>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3) Sostener el guante que ya retirado siempre con la mano enguantada. No tocarlo con la mano libre.</a:t>
            </a:r>
          </a:p>
          <a:p>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4) Quitar el otro guante insertando los dedos de la mano opuesta dentro del guante a la altura de la muñeca, retirándolo de forma envolvente, sin tocar el exterior del guante. El primer guante queda dentro del segundo guante.</a:t>
            </a:r>
          </a:p>
          <a:p>
            <a:pPr marL="0" indent="0">
              <a:buNone/>
            </a:pPr>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5) Descartar los guantes en el momento, y lavarse bien las manos. Si no se tiene acceso a agua y jabón, higienizar las manos con alcohol al 70% hasta que puedas acercarte a una canilla.</a:t>
            </a:r>
            <a:endParaRPr lang="es-PY" sz="20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628914" y="320938"/>
            <a:ext cx="9706708" cy="547372"/>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Procedimiento de colocación de guantes</a:t>
            </a:r>
          </a:p>
        </p:txBody>
      </p:sp>
      <p:pic>
        <p:nvPicPr>
          <p:cNvPr id="5" name="Picture 4"/>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2" cstate="print"/>
          <a:srcRect l="-475" t="1320" r="88409" b="-1170"/>
          <a:stretch/>
        </p:blipFill>
        <p:spPr>
          <a:xfrm>
            <a:off x="0" y="-23324"/>
            <a:ext cx="1272898" cy="1083068"/>
          </a:xfrm>
          <a:prstGeom prst="rect">
            <a:avLst/>
          </a:prstGeom>
        </p:spPr>
      </p:pic>
    </p:spTree>
    <p:extLst>
      <p:ext uri="{BB962C8B-B14F-4D97-AF65-F5344CB8AC3E}">
        <p14:creationId xmlns:p14="http://schemas.microsoft.com/office/powerpoint/2010/main" xmlns="" val="1209178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291" y="1225123"/>
            <a:ext cx="11300347" cy="4711653"/>
          </a:xfrm>
        </p:spPr>
        <p:txBody>
          <a:bodyPr>
            <a:noAutofit/>
          </a:bodyPr>
          <a:lstStyle/>
          <a:p>
            <a:pPr marL="0" indent="0">
              <a:buNone/>
            </a:pPr>
            <a:r>
              <a:rPr lang="es-ES" sz="2000" dirty="0" smtClean="0">
                <a:latin typeface="Arial" panose="020B0604020202020204" pitchFamily="34" charset="0"/>
                <a:cs typeface="Arial" panose="020B0604020202020204" pitchFamily="34" charset="0"/>
              </a:rPr>
              <a:t>¿Cómo </a:t>
            </a:r>
            <a:r>
              <a:rPr lang="es-ES" sz="2000" dirty="0">
                <a:latin typeface="Arial" panose="020B0604020202020204" pitchFamily="34" charset="0"/>
                <a:cs typeface="Arial" panose="020B0604020202020204" pitchFamily="34" charset="0"/>
              </a:rPr>
              <a:t>retirar los </a:t>
            </a:r>
            <a:r>
              <a:rPr lang="es-ES" sz="2000" dirty="0" smtClean="0">
                <a:latin typeface="Arial" panose="020B0604020202020204" pitchFamily="34" charset="0"/>
                <a:cs typeface="Arial" panose="020B0604020202020204" pitchFamily="34" charset="0"/>
              </a:rPr>
              <a:t>guantes?</a:t>
            </a:r>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1) Con el pulgar e índice de una mano tomar el guante opuesto a la altura de la muñeca, asegurándose de no tocar la piel.</a:t>
            </a:r>
          </a:p>
          <a:p>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2) Retirar el guante dándolo vuelta, cuidando de no romperlo.</a:t>
            </a:r>
          </a:p>
          <a:p>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3) Sostener el guante que ya retirado siempre con la mano enguantada. No tocarlo con la mano libre.</a:t>
            </a:r>
          </a:p>
          <a:p>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4) Quitar el otro guante insertando tus dedos de la mano opuesta dentro del guante a la altura de la muñeca, retirándolo de forma envolvente, sin tocar el exterior del guante. El primer guante queda dentro del segundo guante.</a:t>
            </a:r>
          </a:p>
          <a:p>
            <a:pPr marL="0" indent="0">
              <a:buNone/>
            </a:pPr>
            <a:endParaRPr lang="es-ES" sz="2000" dirty="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5) Descartar los guantes en el momento, y lavarse bien las manos. Si no se tiene acceso a agua y jabón, higienizar las manos con alcohol al 70% hasta que puedas acercarte a una canilla.</a:t>
            </a:r>
            <a:endParaRPr lang="es-PY" sz="20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628914" y="320938"/>
            <a:ext cx="9706708" cy="547372"/>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Procedimiento de retiro de guantes</a:t>
            </a:r>
          </a:p>
        </p:txBody>
      </p:sp>
      <p:pic>
        <p:nvPicPr>
          <p:cNvPr id="5" name="Picture 4"/>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2" cstate="print"/>
          <a:srcRect l="-475" t="1320" r="88409" b="-1170"/>
          <a:stretch/>
        </p:blipFill>
        <p:spPr>
          <a:xfrm>
            <a:off x="0" y="-23324"/>
            <a:ext cx="1272898" cy="1083068"/>
          </a:xfrm>
          <a:prstGeom prst="rect">
            <a:avLst/>
          </a:prstGeom>
        </p:spPr>
      </p:pic>
    </p:spTree>
    <p:extLst>
      <p:ext uri="{BB962C8B-B14F-4D97-AF65-F5344CB8AC3E}">
        <p14:creationId xmlns:p14="http://schemas.microsoft.com/office/powerpoint/2010/main" xmlns="" val="295247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628914" y="320938"/>
            <a:ext cx="9706708" cy="547372"/>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Uso correcto de bata impermeable</a:t>
            </a:r>
          </a:p>
        </p:txBody>
      </p:sp>
      <p:pic>
        <p:nvPicPr>
          <p:cNvPr id="5" name="Picture 4"/>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2" cstate="print"/>
          <a:srcRect l="-475" t="1320" r="88409" b="-1170"/>
          <a:stretch/>
        </p:blipFill>
        <p:spPr>
          <a:xfrm>
            <a:off x="0" y="-23324"/>
            <a:ext cx="1272898" cy="1083068"/>
          </a:xfrm>
          <a:prstGeom prst="rect">
            <a:avLst/>
          </a:prstGeom>
        </p:spPr>
      </p:pic>
      <p:sp>
        <p:nvSpPr>
          <p:cNvPr id="7" name="Rectangle 6"/>
          <p:cNvSpPr/>
          <p:nvPr/>
        </p:nvSpPr>
        <p:spPr>
          <a:xfrm>
            <a:off x="966304" y="2485922"/>
            <a:ext cx="10659979" cy="2726900"/>
          </a:xfrm>
          <a:prstGeom prst="rect">
            <a:avLst/>
          </a:prstGeom>
        </p:spPr>
        <p:txBody>
          <a:bodyPr wrap="square">
            <a:spAutoFit/>
          </a:bodyPr>
          <a:lstStyle/>
          <a:p>
            <a:pPr marL="342900" lvl="0" indent="-342900">
              <a:lnSpc>
                <a:spcPct val="107000"/>
              </a:lnSpc>
              <a:buFont typeface="Symbol" panose="05050102010706020507" pitchFamily="18" charset="2"/>
              <a:buChar char=""/>
              <a:tabLst>
                <a:tab pos="158115" algn="l"/>
              </a:tabLst>
            </a:pPr>
            <a:r>
              <a:rPr lang="es-PY" sz="2000" dirty="0">
                <a:latin typeface="Arial" panose="020B0604020202020204" pitchFamily="34" charset="0"/>
                <a:cs typeface="Arial" panose="020B0604020202020204" pitchFamily="34" charset="0"/>
              </a:rPr>
              <a:t>Se utilizan en Nivel 3 : área de atención en urgencias, consultorios e internación de pacientes respiratorios donde no se realicen procedimientos que generan aerosoles. (PGA)*, transporte en ambulancia de pacientes no intubados, sala de imagen y laboratorio de muestras no respiratorias.</a:t>
            </a:r>
          </a:p>
          <a:p>
            <a:pPr marL="342900" lvl="0" indent="-342900">
              <a:lnSpc>
                <a:spcPct val="107000"/>
              </a:lnSpc>
              <a:buFont typeface="Symbol" panose="05050102010706020507" pitchFamily="18" charset="2"/>
              <a:buChar char=""/>
              <a:tabLst>
                <a:tab pos="158115" algn="l"/>
              </a:tabLst>
            </a:pPr>
            <a:r>
              <a:rPr lang="es-PY" sz="2000" dirty="0">
                <a:latin typeface="Arial" panose="020B0604020202020204" pitchFamily="34" charset="0"/>
                <a:ea typeface="Calibri" panose="020F0502020204030204" pitchFamily="34" charset="0"/>
                <a:cs typeface="Arial" panose="020B0604020202020204" pitchFamily="34" charset="0"/>
              </a:rPr>
              <a:t>También se utilizan en Nivel 4: </a:t>
            </a:r>
            <a:r>
              <a:rPr lang="es-PY" sz="2000" dirty="0">
                <a:latin typeface="Arial" panose="020B0604020202020204" pitchFamily="34" charset="0"/>
                <a:cs typeface="Arial" panose="020B0604020202020204" pitchFamily="34" charset="0"/>
              </a:rPr>
              <a:t>atención en unidad de cuidados intensivos, laboratorio de muestras respiratorias; en área de atención en urgencias, consultorios e internación de pacientes respiratorios donde se realizan procedimientos que generan aerosoles.(PGA)* y en el trasporte en ambulancia de pacientes intubados. (PGA) *</a:t>
            </a:r>
            <a:endParaRPr lang="es-PY" sz="20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966304" y="5466985"/>
            <a:ext cx="10781297" cy="707886"/>
          </a:xfrm>
          <a:prstGeom prst="rect">
            <a:avLst/>
          </a:prstGeom>
          <a:solidFill>
            <a:schemeClr val="bg2"/>
          </a:solidFill>
        </p:spPr>
        <p:txBody>
          <a:bodyPr wrap="square">
            <a:spAutoFit/>
          </a:bodyPr>
          <a:lstStyle/>
          <a:p>
            <a:pPr algn="just"/>
            <a:r>
              <a:rPr lang="es-ES" sz="2000" dirty="0">
                <a:latin typeface="Arial" panose="020B0604020202020204" pitchFamily="34" charset="0"/>
                <a:cs typeface="Arial" panose="020B0604020202020204" pitchFamily="34" charset="0"/>
              </a:rPr>
              <a:t>La misma bata se puede utilizar cuando se presta atención a más de un paciente, pero sólo en aquellos pacientes en cohorte y sólo si la bata no tiene contacto directo con un paciente.</a:t>
            </a:r>
            <a:endParaRPr lang="es-PY" sz="2000" dirty="0">
              <a:latin typeface="Arial" panose="020B0604020202020204" pitchFamily="34" charset="0"/>
              <a:cs typeface="Arial" panose="020B0604020202020204" pitchFamily="34" charset="0"/>
            </a:endParaRPr>
          </a:p>
        </p:txBody>
      </p:sp>
      <p:sp>
        <p:nvSpPr>
          <p:cNvPr id="9" name="Rectangle 8"/>
          <p:cNvSpPr/>
          <p:nvPr/>
        </p:nvSpPr>
        <p:spPr>
          <a:xfrm>
            <a:off x="1026964" y="1523874"/>
            <a:ext cx="10659979" cy="707886"/>
          </a:xfrm>
          <a:prstGeom prst="rect">
            <a:avLst/>
          </a:prstGeom>
          <a:solidFill>
            <a:schemeClr val="bg2"/>
          </a:solidFill>
        </p:spPr>
        <p:txBody>
          <a:bodyPr wrap="square">
            <a:spAutoFit/>
          </a:bodyPr>
          <a:lstStyle/>
          <a:p>
            <a:r>
              <a:rPr lang="es-ES" sz="2000" dirty="0">
                <a:latin typeface="Arial" panose="020B0604020202020204" pitchFamily="34" charset="0"/>
                <a:cs typeface="Arial" panose="020B0604020202020204" pitchFamily="34" charset="0"/>
              </a:rPr>
              <a:t>Las batas deben ser impermeables y se utilizan si hay riesgo de salpicaduras de fluidos corporales en el cuerpo del trabajador sanitario.</a:t>
            </a:r>
          </a:p>
        </p:txBody>
      </p:sp>
      <p:pic>
        <p:nvPicPr>
          <p:cNvPr id="10"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8378" y="6248548"/>
            <a:ext cx="5570604" cy="618723"/>
          </a:xfrm>
          <a:prstGeom prst="rect">
            <a:avLst/>
          </a:prstGeom>
          <a:noFill/>
          <a:ln>
            <a:noFill/>
          </a:ln>
        </p:spPr>
      </p:pic>
    </p:spTree>
    <p:extLst>
      <p:ext uri="{BB962C8B-B14F-4D97-AF65-F5344CB8AC3E}">
        <p14:creationId xmlns:p14="http://schemas.microsoft.com/office/powerpoint/2010/main" xmlns="" val="3111613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874" y="1618772"/>
            <a:ext cx="11720945" cy="4351338"/>
          </a:xfrm>
        </p:spPr>
        <p:txBody>
          <a:bodyPr>
            <a:noAutofit/>
          </a:bodyPr>
          <a:lstStyle/>
          <a:p>
            <a:pPr marL="0" indent="0">
              <a:lnSpc>
                <a:spcPct val="100000"/>
              </a:lnSpc>
              <a:spcBef>
                <a:spcPts val="0"/>
              </a:spcBef>
              <a:buNone/>
            </a:pPr>
            <a:r>
              <a:rPr lang="es-ES" sz="2000" dirty="0">
                <a:latin typeface="Arial" panose="020B0604020202020204" pitchFamily="34" charset="0"/>
                <a:cs typeface="Arial" panose="020B0604020202020204" pitchFamily="34" charset="0"/>
              </a:rPr>
              <a:t>Paso 1. </a:t>
            </a:r>
            <a:r>
              <a:rPr lang="es-ES" sz="2000" dirty="0" smtClean="0">
                <a:latin typeface="Arial" panose="020B0604020202020204" pitchFamily="34" charset="0"/>
                <a:cs typeface="Arial" panose="020B0604020202020204" pitchFamily="34" charset="0"/>
              </a:rPr>
              <a:t>Identificar peligros y gestionar riesgos. </a:t>
            </a:r>
          </a:p>
          <a:p>
            <a:pPr marL="0" indent="0">
              <a:lnSpc>
                <a:spcPct val="100000"/>
              </a:lnSpc>
              <a:spcBef>
                <a:spcPts val="0"/>
              </a:spcBef>
              <a:buNone/>
            </a:pPr>
            <a:r>
              <a:rPr lang="es-ES" sz="2000" dirty="0" smtClean="0">
                <a:latin typeface="Arial" panose="020B0604020202020204" pitchFamily="34" charset="0"/>
                <a:cs typeface="Arial" panose="020B0604020202020204" pitchFamily="34" charset="0"/>
              </a:rPr>
              <a:t>Buscar el EPI necesario.</a:t>
            </a:r>
          </a:p>
          <a:p>
            <a:pPr marL="0" indent="0">
              <a:lnSpc>
                <a:spcPct val="100000"/>
              </a:lnSpc>
              <a:spcBef>
                <a:spcPts val="0"/>
              </a:spcBef>
              <a:buNone/>
            </a:pPr>
            <a:r>
              <a:rPr lang="es-ES" sz="2000" dirty="0" smtClean="0">
                <a:latin typeface="Arial" panose="020B0604020202020204" pitchFamily="34" charset="0"/>
                <a:cs typeface="Arial" panose="020B0604020202020204" pitchFamily="34" charset="0"/>
              </a:rPr>
              <a:t>Identificar el lugar donde </a:t>
            </a:r>
            <a:r>
              <a:rPr lang="es-ES" sz="2000" dirty="0">
                <a:latin typeface="Arial" panose="020B0604020202020204" pitchFamily="34" charset="0"/>
                <a:cs typeface="Arial" panose="020B0604020202020204" pitchFamily="34" charset="0"/>
              </a:rPr>
              <a:t>colocarse y retirarse el EPI.</a:t>
            </a:r>
          </a:p>
          <a:p>
            <a:pPr marL="0" indent="0">
              <a:lnSpc>
                <a:spcPct val="100000"/>
              </a:lnSpc>
              <a:spcBef>
                <a:spcPts val="0"/>
              </a:spcBef>
              <a:buNone/>
            </a:pPr>
            <a:r>
              <a:rPr lang="es-ES" sz="2000" dirty="0">
                <a:latin typeface="Arial" panose="020B0604020202020204" pitchFamily="34" charset="0"/>
                <a:cs typeface="Arial" panose="020B0604020202020204" pitchFamily="34" charset="0"/>
              </a:rPr>
              <a:t>Pedir ayuda a un colega o colocarse delante de un espejo.</a:t>
            </a:r>
          </a:p>
          <a:p>
            <a:pPr marL="0" indent="0">
              <a:lnSpc>
                <a:spcPct val="100000"/>
              </a:lnSpc>
              <a:spcBef>
                <a:spcPts val="0"/>
              </a:spcBef>
              <a:buNone/>
            </a:pPr>
            <a:r>
              <a:rPr lang="es-ES" sz="2000" dirty="0" smtClean="0">
                <a:latin typeface="Arial" panose="020B0604020202020204" pitchFamily="34" charset="0"/>
                <a:cs typeface="Arial" panose="020B0604020202020204" pitchFamily="34" charset="0"/>
              </a:rPr>
              <a:t>Quitar </a:t>
            </a:r>
            <a:r>
              <a:rPr lang="es-ES" sz="2000" dirty="0">
                <a:latin typeface="Arial" panose="020B0604020202020204" pitchFamily="34" charset="0"/>
                <a:cs typeface="Arial" panose="020B0604020202020204" pitchFamily="34" charset="0"/>
              </a:rPr>
              <a:t>todos los efectos personales (joyas, reloj, teléfono móvil, bolígrafos, etc.). </a:t>
            </a:r>
          </a:p>
          <a:p>
            <a:pPr marL="0" indent="0">
              <a:lnSpc>
                <a:spcPct val="100000"/>
              </a:lnSpc>
              <a:spcBef>
                <a:spcPts val="0"/>
              </a:spcBef>
              <a:buNone/>
            </a:pPr>
            <a:endParaRPr lang="es-ES" sz="2000" dirty="0">
              <a:latin typeface="Arial" panose="020B0604020202020204" pitchFamily="34" charset="0"/>
              <a:cs typeface="Arial" panose="020B0604020202020204" pitchFamily="34" charset="0"/>
            </a:endParaRPr>
          </a:p>
          <a:p>
            <a:pPr marL="0" indent="0">
              <a:lnSpc>
                <a:spcPct val="100000"/>
              </a:lnSpc>
              <a:spcBef>
                <a:spcPts val="0"/>
              </a:spcBef>
              <a:buNone/>
            </a:pPr>
            <a:r>
              <a:rPr lang="es-ES" sz="2000" dirty="0">
                <a:latin typeface="Arial" panose="020B0604020202020204" pitchFamily="34" charset="0"/>
                <a:cs typeface="Arial" panose="020B0604020202020204" pitchFamily="34" charset="0"/>
              </a:rPr>
              <a:t>Paso 2. Higiene de manos </a:t>
            </a:r>
            <a:r>
              <a:rPr lang="es-ES" sz="2000" dirty="0" smtClean="0">
                <a:latin typeface="Arial" panose="020B0604020202020204" pitchFamily="34" charset="0"/>
                <a:cs typeface="Arial" panose="020B0604020202020204" pitchFamily="34" charset="0"/>
              </a:rPr>
              <a:t>con alcohol al 70% y </a:t>
            </a:r>
            <a:r>
              <a:rPr lang="es-ES" sz="2000" dirty="0">
                <a:latin typeface="Arial" panose="020B0604020202020204" pitchFamily="34" charset="0"/>
                <a:cs typeface="Arial" panose="020B0604020202020204" pitchFamily="34" charset="0"/>
              </a:rPr>
              <a:t>vestir la bata.</a:t>
            </a:r>
          </a:p>
          <a:p>
            <a:pPr marL="0" indent="0">
              <a:lnSpc>
                <a:spcPct val="100000"/>
              </a:lnSpc>
              <a:spcBef>
                <a:spcPts val="0"/>
              </a:spcBef>
              <a:buNone/>
            </a:pPr>
            <a:endParaRPr lang="es-ES" sz="2000" dirty="0">
              <a:latin typeface="Arial" panose="020B0604020202020204" pitchFamily="34" charset="0"/>
              <a:cs typeface="Arial" panose="020B0604020202020204" pitchFamily="34" charset="0"/>
            </a:endParaRPr>
          </a:p>
          <a:p>
            <a:pPr marL="0" indent="0">
              <a:lnSpc>
                <a:spcPct val="100000"/>
              </a:lnSpc>
              <a:spcBef>
                <a:spcPts val="0"/>
              </a:spcBef>
              <a:buNone/>
            </a:pPr>
            <a:r>
              <a:rPr lang="es-ES" sz="2000" dirty="0">
                <a:latin typeface="Arial" panose="020B0604020202020204" pitchFamily="34" charset="0"/>
                <a:cs typeface="Arial" panose="020B0604020202020204" pitchFamily="34" charset="0"/>
              </a:rPr>
              <a:t>Paso 3. Higiene de manos con alcohol al 70%   y colocar la mascarilla quirúrgica o la N95 y el protector ocular o facial  según corresponda.</a:t>
            </a:r>
          </a:p>
          <a:p>
            <a:pPr marL="0" indent="0">
              <a:lnSpc>
                <a:spcPct val="100000"/>
              </a:lnSpc>
              <a:spcBef>
                <a:spcPts val="0"/>
              </a:spcBef>
              <a:buNone/>
            </a:pPr>
            <a:endParaRPr lang="es-ES" sz="2000" dirty="0">
              <a:latin typeface="Arial" panose="020B0604020202020204" pitchFamily="34" charset="0"/>
              <a:cs typeface="Arial" panose="020B0604020202020204" pitchFamily="34" charset="0"/>
            </a:endParaRPr>
          </a:p>
          <a:p>
            <a:pPr marL="0" indent="0">
              <a:lnSpc>
                <a:spcPct val="100000"/>
              </a:lnSpc>
              <a:spcBef>
                <a:spcPts val="0"/>
              </a:spcBef>
              <a:buNone/>
            </a:pPr>
            <a:r>
              <a:rPr lang="es-ES" sz="2000" dirty="0">
                <a:latin typeface="Arial" panose="020B0604020202020204" pitchFamily="34" charset="0"/>
                <a:cs typeface="Arial" panose="020B0604020202020204" pitchFamily="34" charset="0"/>
              </a:rPr>
              <a:t>Paso 4. Higiene de manos con alcohol al 70% y calzar los guantes </a:t>
            </a:r>
            <a:r>
              <a:rPr lang="es-ES" sz="2000" dirty="0" smtClean="0">
                <a:latin typeface="Arial" panose="020B0604020202020204" pitchFamily="34" charset="0"/>
                <a:cs typeface="Arial" panose="020B0604020202020204" pitchFamily="34" charset="0"/>
              </a:rPr>
              <a:t>incluso </a:t>
            </a:r>
            <a:r>
              <a:rPr lang="es-ES" sz="2000" dirty="0">
                <a:latin typeface="Arial" panose="020B0604020202020204" pitchFamily="34" charset="0"/>
                <a:cs typeface="Arial" panose="020B0604020202020204" pitchFamily="34" charset="0"/>
              </a:rPr>
              <a:t>por encima </a:t>
            </a:r>
            <a:r>
              <a:rPr lang="es-ES" sz="2000" dirty="0" smtClean="0">
                <a:latin typeface="Arial" panose="020B0604020202020204" pitchFamily="34" charset="0"/>
                <a:cs typeface="Arial" panose="020B0604020202020204" pitchFamily="34" charset="0"/>
              </a:rPr>
              <a:t>del puño de la bata.</a:t>
            </a:r>
            <a:endParaRPr lang="es-ES" sz="2000" dirty="0">
              <a:latin typeface="Arial" panose="020B0604020202020204" pitchFamily="34" charset="0"/>
              <a:cs typeface="Arial" panose="020B0604020202020204" pitchFamily="34" charset="0"/>
            </a:endParaRPr>
          </a:p>
          <a:p>
            <a:pPr marL="0" indent="0">
              <a:buNone/>
            </a:pPr>
            <a:endParaRPr lang="es-ES" sz="1100" dirty="0">
              <a:latin typeface="Arial" panose="020B0604020202020204" pitchFamily="34" charset="0"/>
              <a:cs typeface="Arial" panose="020B0604020202020204" pitchFamily="34" charset="0"/>
            </a:endParaRPr>
          </a:p>
          <a:p>
            <a:pPr marL="0" indent="0">
              <a:lnSpc>
                <a:spcPct val="100000"/>
              </a:lnSpc>
              <a:spcBef>
                <a:spcPts val="0"/>
              </a:spcBef>
              <a:buNone/>
            </a:pPr>
            <a:r>
              <a:rPr lang="es-ES" sz="1600" dirty="0">
                <a:latin typeface="Arial" panose="020B0604020202020204" pitchFamily="34" charset="0"/>
                <a:cs typeface="Arial" panose="020B0604020202020204" pitchFamily="34" charset="0"/>
              </a:rPr>
              <a:t>Fuentes:</a:t>
            </a:r>
          </a:p>
          <a:p>
            <a:pPr marL="0" indent="0">
              <a:lnSpc>
                <a:spcPct val="100000"/>
              </a:lnSpc>
              <a:spcBef>
                <a:spcPts val="0"/>
              </a:spcBef>
              <a:buNone/>
            </a:pPr>
            <a:r>
              <a:rPr lang="es-ES" sz="1600" dirty="0">
                <a:latin typeface="Arial" panose="020B0604020202020204" pitchFamily="34" charset="0"/>
                <a:cs typeface="Arial" panose="020B0604020202020204" pitchFamily="34" charset="0"/>
              </a:rPr>
              <a:t>MSPyBS. </a:t>
            </a:r>
            <a:r>
              <a:rPr lang="es-ES" sz="1600" dirty="0">
                <a:latin typeface="Arial" panose="020B0604020202020204" pitchFamily="34" charset="0"/>
                <a:cs typeface="Arial" panose="020B0604020202020204" pitchFamily="34" charset="0"/>
                <a:hlinkClick r:id="rId2"/>
              </a:rPr>
              <a:t>Guía técnica de prevención y control de infecciones durante la atención sanitaria de casos sospechosos o confirmados de COVID-19. 2020.</a:t>
            </a:r>
            <a:endParaRPr lang="es-ES" sz="1600" dirty="0">
              <a:latin typeface="Arial" panose="020B0604020202020204" pitchFamily="34" charset="0"/>
              <a:cs typeface="Arial" panose="020B0604020202020204" pitchFamily="34" charset="0"/>
            </a:endParaRPr>
          </a:p>
          <a:p>
            <a:pPr marL="0" indent="0">
              <a:lnSpc>
                <a:spcPct val="100000"/>
              </a:lnSpc>
              <a:spcBef>
                <a:spcPts val="0"/>
              </a:spcBef>
              <a:buNone/>
            </a:pPr>
            <a:r>
              <a:rPr lang="es-ES" sz="1600" dirty="0">
                <a:latin typeface="Arial" panose="020B0604020202020204" pitchFamily="34" charset="0"/>
                <a:cs typeface="Arial" panose="020B0604020202020204" pitchFamily="34" charset="0"/>
                <a:hlinkClick r:id="rId3"/>
              </a:rPr>
              <a:t>OMS. Cómo PONERSE el equipo de protección personal (EPP). 2019.</a:t>
            </a:r>
            <a:endParaRPr lang="es-ES" sz="16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628914" y="152102"/>
            <a:ext cx="9706708" cy="547372"/>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Procedimiento para uso de bata impermeable</a:t>
            </a:r>
          </a:p>
        </p:txBody>
      </p:sp>
      <p:pic>
        <p:nvPicPr>
          <p:cNvPr id="5" name="Picture 4"/>
          <p:cNvPicPr/>
          <p:nvPr/>
        </p:nvPicPr>
        <p:blipFill rotWithShape="1">
          <a:blip r:embed="rId4"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4" cstate="print"/>
          <a:srcRect l="-475" t="1320" r="88409" b="-1170"/>
          <a:stretch/>
        </p:blipFill>
        <p:spPr>
          <a:xfrm>
            <a:off x="0" y="-23324"/>
            <a:ext cx="1272898" cy="1083068"/>
          </a:xfrm>
          <a:prstGeom prst="rect">
            <a:avLst/>
          </a:prstGeom>
        </p:spPr>
      </p:pic>
      <p:sp>
        <p:nvSpPr>
          <p:cNvPr id="7" name="TextBox 6"/>
          <p:cNvSpPr txBox="1"/>
          <p:nvPr/>
        </p:nvSpPr>
        <p:spPr>
          <a:xfrm>
            <a:off x="4347330" y="1258502"/>
            <a:ext cx="4472699" cy="400110"/>
          </a:xfrm>
          <a:prstGeom prst="rect">
            <a:avLst/>
          </a:prstGeom>
          <a:noFill/>
        </p:spPr>
        <p:txBody>
          <a:bodyPr wrap="none" rtlCol="0">
            <a:spAutoFit/>
          </a:bodyPr>
          <a:lstStyle/>
          <a:p>
            <a:r>
              <a:rPr lang="es-PY" sz="2000" dirty="0">
                <a:latin typeface="Arial" panose="020B0604020202020204" pitchFamily="34" charset="0"/>
                <a:cs typeface="Arial" panose="020B0604020202020204" pitchFamily="34" charset="0"/>
              </a:rPr>
              <a:t>Pasos a seguir para colocarse la bata</a:t>
            </a:r>
          </a:p>
        </p:txBody>
      </p:sp>
    </p:spTree>
    <p:extLst>
      <p:ext uri="{BB962C8B-B14F-4D97-AF65-F5344CB8AC3E}">
        <p14:creationId xmlns:p14="http://schemas.microsoft.com/office/powerpoint/2010/main" xmlns="" val="2013217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449" y="1740448"/>
            <a:ext cx="11277599" cy="4674354"/>
          </a:xfrm>
        </p:spPr>
        <p:txBody>
          <a:bodyPr>
            <a:normAutofit lnSpcReduction="10000"/>
          </a:bodyPr>
          <a:lstStyle/>
          <a:p>
            <a:pPr marL="0" indent="0" algn="just">
              <a:buNone/>
            </a:pPr>
            <a:r>
              <a:rPr lang="es-ES" sz="2000" dirty="0" smtClean="0">
                <a:latin typeface="Arial" panose="020B0604020202020204" pitchFamily="34" charset="0"/>
                <a:cs typeface="Arial" panose="020B0604020202020204" pitchFamily="34" charset="0"/>
              </a:rPr>
              <a:t>Paso 1. Retirar </a:t>
            </a:r>
            <a:r>
              <a:rPr lang="es-ES" sz="2000" dirty="0">
                <a:latin typeface="Arial" panose="020B0604020202020204" pitchFamily="34" charset="0"/>
                <a:cs typeface="Arial" panose="020B0604020202020204" pitchFamily="34" charset="0"/>
              </a:rPr>
              <a:t>los  guantes tomándolo desde su cara exterior, con suma precaución, descartándolos en una bolsa destinada para este tipo de elementos contaminados</a:t>
            </a:r>
            <a:r>
              <a:rPr lang="es-ES" sz="2000" dirty="0" smtClean="0">
                <a:latin typeface="Arial" panose="020B0604020202020204" pitchFamily="34" charset="0"/>
                <a:cs typeface="Arial" panose="020B0604020202020204" pitchFamily="34" charset="0"/>
              </a:rPr>
              <a:t>. Higienizar las manos con alcohol al 70%.</a:t>
            </a:r>
            <a:endParaRPr lang="es-ES" sz="2000" dirty="0">
              <a:latin typeface="Arial" panose="020B0604020202020204" pitchFamily="34" charset="0"/>
              <a:cs typeface="Arial" panose="020B0604020202020204" pitchFamily="34" charset="0"/>
            </a:endParaRPr>
          </a:p>
          <a:p>
            <a:pPr marL="0" indent="0" algn="just">
              <a:buNone/>
            </a:pPr>
            <a:r>
              <a:rPr lang="es-ES" sz="2000" dirty="0" smtClean="0">
                <a:latin typeface="Arial" panose="020B0604020202020204" pitchFamily="34" charset="0"/>
                <a:cs typeface="Arial" panose="020B0604020202020204" pitchFamily="34" charset="0"/>
              </a:rPr>
              <a:t>Paso 2. Quitar </a:t>
            </a:r>
            <a:r>
              <a:rPr lang="es-ES" sz="2000" dirty="0">
                <a:latin typeface="Arial" panose="020B0604020202020204" pitchFamily="34" charset="0"/>
                <a:cs typeface="Arial" panose="020B0604020202020204" pitchFamily="34" charset="0"/>
              </a:rPr>
              <a:t>la bata sin </a:t>
            </a:r>
            <a:r>
              <a:rPr lang="es-ES" sz="2000" dirty="0" smtClean="0">
                <a:latin typeface="Arial" panose="020B0604020202020204" pitchFamily="34" charset="0"/>
                <a:cs typeface="Arial" panose="020B0604020202020204" pitchFamily="34" charset="0"/>
              </a:rPr>
              <a:t>tocar </a:t>
            </a:r>
            <a:r>
              <a:rPr lang="es-ES" sz="2000" dirty="0">
                <a:latin typeface="Arial" panose="020B0604020202020204" pitchFamily="34" charset="0"/>
                <a:cs typeface="Arial" panose="020B0604020202020204" pitchFamily="34" charset="0"/>
              </a:rPr>
              <a:t>la piel de la cara o del cuello. Primero desatar  el nudo y después tirar  de atrás hacia adelante, enrollándola de adentro hacia afuera, y deséchela de una manera segura. Higienizar las manos con alcohol al 70</a:t>
            </a:r>
            <a:r>
              <a:rPr lang="es-ES" sz="2000" dirty="0" smtClean="0">
                <a:latin typeface="Arial" panose="020B0604020202020204" pitchFamily="34"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a:p>
            <a:pPr marL="0" indent="0" algn="just">
              <a:buNone/>
            </a:pPr>
            <a:r>
              <a:rPr lang="es-ES" sz="2000" dirty="0" smtClean="0">
                <a:latin typeface="Arial" panose="020B0604020202020204" pitchFamily="34" charset="0"/>
                <a:cs typeface="Arial" panose="020B0604020202020204" pitchFamily="34" charset="0"/>
              </a:rPr>
              <a:t>Paso 3. Retirar </a:t>
            </a:r>
            <a:r>
              <a:rPr lang="es-ES" sz="2000" dirty="0">
                <a:latin typeface="Arial" panose="020B0604020202020204" pitchFamily="34" charset="0"/>
                <a:cs typeface="Arial" panose="020B0604020202020204" pitchFamily="34" charset="0"/>
              </a:rPr>
              <a:t>el protector de cara o el protector ocular de atrás hacia adelante,  sin tocarse la cara o el cuello y disponerlos en el recipiente correspondiente, ya que puede reutilizarse previo proceso descontaminante. </a:t>
            </a:r>
            <a:r>
              <a:rPr lang="es-ES" sz="2000" dirty="0" smtClean="0">
                <a:latin typeface="Arial" panose="020B0604020202020204" pitchFamily="34" charset="0"/>
                <a:cs typeface="Arial" panose="020B0604020202020204" pitchFamily="34" charset="0"/>
              </a:rPr>
              <a:t>Higienizar </a:t>
            </a:r>
            <a:r>
              <a:rPr lang="es-ES" sz="2000" dirty="0">
                <a:latin typeface="Arial" panose="020B0604020202020204" pitchFamily="34" charset="0"/>
                <a:cs typeface="Arial" panose="020B0604020202020204" pitchFamily="34" charset="0"/>
              </a:rPr>
              <a:t>las manos con alcohol al 70</a:t>
            </a:r>
            <a:r>
              <a:rPr lang="es-ES" sz="2000" dirty="0" smtClean="0">
                <a:latin typeface="Arial" panose="020B0604020202020204" pitchFamily="34"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a:p>
            <a:pPr marL="0" indent="0" algn="just">
              <a:buNone/>
            </a:pPr>
            <a:r>
              <a:rPr lang="es-ES" sz="2000" dirty="0" smtClean="0">
                <a:latin typeface="Arial" panose="020B0604020202020204" pitchFamily="34" charset="0"/>
                <a:cs typeface="Arial" panose="020B0604020202020204" pitchFamily="34" charset="0"/>
              </a:rPr>
              <a:t>Paso 4. Quitar </a:t>
            </a:r>
            <a:r>
              <a:rPr lang="es-ES" sz="2000" dirty="0">
                <a:latin typeface="Arial" panose="020B0604020202020204" pitchFamily="34" charset="0"/>
                <a:cs typeface="Arial" panose="020B0604020202020204" pitchFamily="34" charset="0"/>
              </a:rPr>
              <a:t>la mascarilla quirúrgica de atrás hacia adelante sin tocarse la cara o el cuello y disponerla inmediatamente en el recipiente correspondiente. </a:t>
            </a:r>
            <a:endParaRPr lang="es-ES" sz="2000" dirty="0" smtClean="0">
              <a:latin typeface="Arial" panose="020B0604020202020204" pitchFamily="34" charset="0"/>
              <a:cs typeface="Arial" panose="020B0604020202020204" pitchFamily="34" charset="0"/>
            </a:endParaRPr>
          </a:p>
          <a:p>
            <a:pPr marL="0" indent="0" algn="just">
              <a:buNone/>
            </a:pPr>
            <a:r>
              <a:rPr lang="es-ES" sz="2000" dirty="0" smtClean="0">
                <a:latin typeface="Arial" panose="020B0604020202020204" pitchFamily="34" charset="0"/>
                <a:cs typeface="Arial" panose="020B0604020202020204" pitchFamily="34" charset="0"/>
              </a:rPr>
              <a:t>Paso 5. Lavar </a:t>
            </a:r>
            <a:r>
              <a:rPr lang="es-ES" sz="2000" dirty="0">
                <a:latin typeface="Arial" panose="020B0604020202020204" pitchFamily="34" charset="0"/>
                <a:cs typeface="Arial" panose="020B0604020202020204" pitchFamily="34" charset="0"/>
              </a:rPr>
              <a:t>las manos con agua y jabón e higienizarlas con alcohol al 70%.</a:t>
            </a:r>
          </a:p>
          <a:p>
            <a:pPr marL="514350" indent="-514350" algn="just">
              <a:buAutoNum type="arabicPeriod"/>
            </a:pPr>
            <a:endParaRPr lang="es-ES" sz="1200" dirty="0">
              <a:latin typeface="Arial" panose="020B0604020202020204" pitchFamily="34" charset="0"/>
              <a:cs typeface="Arial" panose="020B0604020202020204" pitchFamily="34" charset="0"/>
            </a:endParaRPr>
          </a:p>
          <a:p>
            <a:pPr marL="0" lvl="0" indent="0" algn="just">
              <a:lnSpc>
                <a:spcPct val="100000"/>
              </a:lnSpc>
              <a:spcBef>
                <a:spcPts val="0"/>
              </a:spcBef>
              <a:buNone/>
            </a:pPr>
            <a:r>
              <a:rPr lang="es-ES" sz="1100" dirty="0">
                <a:solidFill>
                  <a:prstClr val="black"/>
                </a:solidFill>
                <a:latin typeface="Arial" panose="020B0604020202020204" pitchFamily="34" charset="0"/>
                <a:cs typeface="Arial" panose="020B0604020202020204" pitchFamily="34" charset="0"/>
              </a:rPr>
              <a:t>Fuentes:</a:t>
            </a:r>
          </a:p>
          <a:p>
            <a:pPr marL="0" lvl="0" indent="0" algn="just">
              <a:lnSpc>
                <a:spcPct val="100000"/>
              </a:lnSpc>
              <a:spcBef>
                <a:spcPts val="0"/>
              </a:spcBef>
              <a:buNone/>
            </a:pPr>
            <a:r>
              <a:rPr lang="es-ES" sz="1100" dirty="0">
                <a:solidFill>
                  <a:prstClr val="black"/>
                </a:solidFill>
                <a:latin typeface="Arial" panose="020B0604020202020204" pitchFamily="34" charset="0"/>
                <a:cs typeface="Arial" panose="020B0604020202020204" pitchFamily="34" charset="0"/>
              </a:rPr>
              <a:t>MSPyBS. </a:t>
            </a:r>
            <a:r>
              <a:rPr lang="es-ES" sz="1100" dirty="0">
                <a:solidFill>
                  <a:prstClr val="black"/>
                </a:solidFill>
                <a:latin typeface="Arial" panose="020B0604020202020204" pitchFamily="34" charset="0"/>
                <a:cs typeface="Arial" panose="020B0604020202020204" pitchFamily="34" charset="0"/>
                <a:hlinkClick r:id="rId2"/>
              </a:rPr>
              <a:t>Guía técnica de prevención y control de infecciones durante la atención sanitaria de casos sospechosos o confirmados de COVID-19. 2020.</a:t>
            </a:r>
            <a:endParaRPr lang="es-ES" sz="1100" dirty="0">
              <a:solidFill>
                <a:prstClr val="black"/>
              </a:solidFill>
              <a:latin typeface="Arial" panose="020B0604020202020204" pitchFamily="34" charset="0"/>
              <a:cs typeface="Arial" panose="020B0604020202020204" pitchFamily="34" charset="0"/>
            </a:endParaRPr>
          </a:p>
          <a:p>
            <a:pPr marL="0" lvl="0" indent="0" algn="just">
              <a:lnSpc>
                <a:spcPct val="100000"/>
              </a:lnSpc>
              <a:spcBef>
                <a:spcPts val="0"/>
              </a:spcBef>
              <a:buNone/>
            </a:pPr>
            <a:r>
              <a:rPr lang="es-ES" sz="1100" dirty="0">
                <a:solidFill>
                  <a:prstClr val="black"/>
                </a:solidFill>
                <a:latin typeface="Arial" panose="020B0604020202020204" pitchFamily="34" charset="0"/>
                <a:cs typeface="Arial" panose="020B0604020202020204" pitchFamily="34" charset="0"/>
                <a:hlinkClick r:id="rId3"/>
              </a:rPr>
              <a:t>OMS. Cómo PONERSE el equipo de protección personal (EPP). 2019.</a:t>
            </a:r>
            <a:endParaRPr lang="es-ES" sz="1100" dirty="0">
              <a:solidFill>
                <a:prstClr val="black"/>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628914" y="95444"/>
            <a:ext cx="9706708" cy="547372"/>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Procedimiento para retirarse  la bata impermeable</a:t>
            </a:r>
          </a:p>
        </p:txBody>
      </p:sp>
      <p:pic>
        <p:nvPicPr>
          <p:cNvPr id="5" name="Picture 4"/>
          <p:cNvPicPr/>
          <p:nvPr/>
        </p:nvPicPr>
        <p:blipFill rotWithShape="1">
          <a:blip r:embed="rId4"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4" cstate="print"/>
          <a:srcRect l="-475" t="1320" r="88409" b="-1170"/>
          <a:stretch/>
        </p:blipFill>
        <p:spPr>
          <a:xfrm>
            <a:off x="0" y="-23324"/>
            <a:ext cx="1272898" cy="1083068"/>
          </a:xfrm>
          <a:prstGeom prst="rect">
            <a:avLst/>
          </a:prstGeom>
        </p:spPr>
      </p:pic>
      <p:sp>
        <p:nvSpPr>
          <p:cNvPr id="7" name="TextBox 6"/>
          <p:cNvSpPr txBox="1"/>
          <p:nvPr/>
        </p:nvSpPr>
        <p:spPr>
          <a:xfrm>
            <a:off x="3941660" y="1174084"/>
            <a:ext cx="4272323" cy="400110"/>
          </a:xfrm>
          <a:prstGeom prst="rect">
            <a:avLst/>
          </a:prstGeom>
          <a:noFill/>
        </p:spPr>
        <p:txBody>
          <a:bodyPr wrap="none" rtlCol="0">
            <a:spAutoFit/>
          </a:bodyPr>
          <a:lstStyle/>
          <a:p>
            <a:r>
              <a:rPr lang="es-PY" sz="2000" dirty="0">
                <a:latin typeface="Arial" panose="020B0604020202020204" pitchFamily="34" charset="0"/>
                <a:cs typeface="Arial" panose="020B0604020202020204" pitchFamily="34" charset="0"/>
              </a:rPr>
              <a:t>Pasos a seguir para sacarse la bata</a:t>
            </a:r>
          </a:p>
        </p:txBody>
      </p:sp>
      <p:pic>
        <p:nvPicPr>
          <p:cNvPr id="8" name="Imagen 5996"/>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98378" y="6248548"/>
            <a:ext cx="5570604" cy="618723"/>
          </a:xfrm>
          <a:prstGeom prst="rect">
            <a:avLst/>
          </a:prstGeom>
          <a:noFill/>
          <a:ln>
            <a:noFill/>
          </a:ln>
        </p:spPr>
      </p:pic>
    </p:spTree>
    <p:extLst>
      <p:ext uri="{BB962C8B-B14F-4D97-AF65-F5344CB8AC3E}">
        <p14:creationId xmlns:p14="http://schemas.microsoft.com/office/powerpoint/2010/main" xmlns="" val="437756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627" y="1910686"/>
            <a:ext cx="10584995" cy="4006969"/>
          </a:xfrm>
        </p:spPr>
        <p:txBody>
          <a:bodyPr>
            <a:normAutofit/>
          </a:bodyPr>
          <a:lstStyle/>
          <a:p>
            <a:pPr algn="just"/>
            <a:r>
              <a:rPr lang="es-ES" sz="2000" dirty="0">
                <a:latin typeface="Arial" panose="020B0604020202020204" pitchFamily="34" charset="0"/>
                <a:cs typeface="Arial" panose="020B0604020202020204" pitchFamily="34" charset="0"/>
              </a:rPr>
              <a:t>En el nivel 4 se puede agregar el </a:t>
            </a:r>
            <a:r>
              <a:rPr lang="es-ES" sz="2000" dirty="0" smtClean="0">
                <a:latin typeface="Arial" panose="020B0604020202020204" pitchFamily="34" charset="0"/>
                <a:cs typeface="Arial" panose="020B0604020202020204" pitchFamily="34" charset="0"/>
              </a:rPr>
              <a:t>“</a:t>
            </a:r>
            <a:r>
              <a:rPr lang="es-ES" sz="2000" dirty="0" err="1" smtClean="0">
                <a:latin typeface="Arial" panose="020B0604020202020204" pitchFamily="34" charset="0"/>
                <a:cs typeface="Arial" panose="020B0604020202020204" pitchFamily="34" charset="0"/>
              </a:rPr>
              <a:t>overall</a:t>
            </a:r>
            <a:r>
              <a:rPr lang="es-ES" sz="2000" dirty="0">
                <a:latin typeface="Arial" panose="020B0604020202020204" pitchFamily="34" charset="0"/>
                <a:cs typeface="Arial" panose="020B0604020202020204" pitchFamily="34" charset="0"/>
              </a:rPr>
              <a:t>” o “mameluco”, (traje completo de protección individual). </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El personal de salud que atienda en unidad de cuidados intensivos, laboratorio de muestras respiratorias; y en el área de atención en urgencias, consultorios e internación de pacientes respiratorios donde se realizan procedimientos que generan aerosoles, además quienes se encarguen del trasporte en ambulancia de pacientes intubados. </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El uso correcto es clave, para prevenir contagio, desde el momento de vestirse hasta el momento de retirarse el mameluco. </a:t>
            </a:r>
            <a:endParaRPr lang="es-PY" sz="20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628914" y="320938"/>
            <a:ext cx="9706708" cy="547372"/>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Uso correcto de mameluco</a:t>
            </a:r>
          </a:p>
        </p:txBody>
      </p:sp>
      <p:pic>
        <p:nvPicPr>
          <p:cNvPr id="5" name="Picture 4"/>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2" cstate="print"/>
          <a:srcRect l="-475" t="1320" r="88409" b="-1170"/>
          <a:stretch/>
        </p:blipFill>
        <p:spPr>
          <a:xfrm>
            <a:off x="0" y="-23324"/>
            <a:ext cx="1272898" cy="1083068"/>
          </a:xfrm>
          <a:prstGeom prst="rect">
            <a:avLst/>
          </a:prstGeom>
        </p:spPr>
      </p:pic>
      <p:pic>
        <p:nvPicPr>
          <p:cNvPr id="7"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8378" y="6248548"/>
            <a:ext cx="5570604" cy="618723"/>
          </a:xfrm>
          <a:prstGeom prst="rect">
            <a:avLst/>
          </a:prstGeom>
          <a:noFill/>
          <a:ln>
            <a:noFill/>
          </a:ln>
        </p:spPr>
      </p:pic>
    </p:spTree>
    <p:extLst>
      <p:ext uri="{BB962C8B-B14F-4D97-AF65-F5344CB8AC3E}">
        <p14:creationId xmlns:p14="http://schemas.microsoft.com/office/powerpoint/2010/main" xmlns="" val="39957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4897" y="106447"/>
            <a:ext cx="7943989" cy="658022"/>
          </a:xfrm>
          <a:prstGeom prst="rect">
            <a:avLst/>
          </a:prstGeom>
        </p:spPr>
        <p:txBody>
          <a:bodyPr vert="horz" lIns="68652" tIns="34326" rIns="68652" bIns="34326" rtlCol="0" anchor="ctr">
            <a:normAutofit/>
          </a:bodyPr>
          <a:lstStyle>
            <a:lvl1pPr algn="l" defTabSz="1217889" rtl="0" eaLnBrk="1" latinLnBrk="0" hangingPunct="1">
              <a:lnSpc>
                <a:spcPct val="90000"/>
              </a:lnSpc>
              <a:spcBef>
                <a:spcPct val="0"/>
              </a:spcBef>
              <a:buNone/>
              <a:defRPr sz="5860" kern="1200">
                <a:solidFill>
                  <a:schemeClr val="tx1"/>
                </a:solidFill>
                <a:latin typeface="+mj-lt"/>
                <a:ea typeface="+mj-ea"/>
                <a:cs typeface="+mj-cs"/>
              </a:defRPr>
            </a:lvl1pPr>
          </a:lstStyle>
          <a:p>
            <a:pPr algn="ctr"/>
            <a:r>
              <a:rPr lang="es-PY" sz="3600" b="1" dirty="0">
                <a:latin typeface="Arial Black" panose="020B0A04020102020204" pitchFamily="34" charset="0"/>
                <a:cs typeface="Arial" panose="020B0604020202020204" pitchFamily="34" charset="0"/>
              </a:rPr>
              <a:t>Definiciones IAAS Generales</a:t>
            </a:r>
          </a:p>
        </p:txBody>
      </p:sp>
      <p:pic>
        <p:nvPicPr>
          <p:cNvPr id="6" name="Picture 5"/>
          <p:cNvPicPr/>
          <p:nvPr/>
        </p:nvPicPr>
        <p:blipFill rotWithShape="1">
          <a:blip r:embed="rId2" cstate="print"/>
          <a:srcRect l="-475" t="1320" r="88409" b="-1170"/>
          <a:stretch/>
        </p:blipFill>
        <p:spPr>
          <a:xfrm>
            <a:off x="0" y="21722"/>
            <a:ext cx="1282145" cy="1090935"/>
          </a:xfrm>
          <a:prstGeom prst="rect">
            <a:avLst/>
          </a:prstGeom>
        </p:spPr>
      </p:pic>
      <p:pic>
        <p:nvPicPr>
          <p:cNvPr id="7" name="Picture 6"/>
          <p:cNvPicPr/>
          <p:nvPr/>
        </p:nvPicPr>
        <p:blipFill rotWithShape="1">
          <a:blip r:embed="rId2" cstate="print"/>
          <a:srcRect l="95257"/>
          <a:stretch/>
        </p:blipFill>
        <p:spPr bwMode="auto">
          <a:xfrm>
            <a:off x="11691638" y="27962"/>
            <a:ext cx="500362" cy="1084695"/>
          </a:xfrm>
          <a:prstGeom prst="rect">
            <a:avLst/>
          </a:prstGeom>
          <a:ln>
            <a:noFill/>
          </a:ln>
          <a:extLst>
            <a:ext uri="{53640926-AAD7-44D8-BBD7-CCE9431645EC}">
              <a14:shadowObscured xmlns:a14="http://schemas.microsoft.com/office/drawing/2010/main" xmlns=""/>
            </a:ext>
          </a:extLst>
        </p:spPr>
      </p:pic>
      <p:pic>
        <p:nvPicPr>
          <p:cNvPr id="10"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2483" y="6264850"/>
            <a:ext cx="5039031" cy="593150"/>
          </a:xfrm>
          <a:prstGeom prst="rect">
            <a:avLst/>
          </a:prstGeom>
          <a:noFill/>
          <a:ln>
            <a:noFill/>
          </a:ln>
        </p:spPr>
      </p:pic>
      <p:sp>
        <p:nvSpPr>
          <p:cNvPr id="2" name="Rectangle 1"/>
          <p:cNvSpPr/>
          <p:nvPr/>
        </p:nvSpPr>
        <p:spPr>
          <a:xfrm>
            <a:off x="1282145" y="1668000"/>
            <a:ext cx="9281746" cy="3693319"/>
          </a:xfrm>
          <a:prstGeom prst="rect">
            <a:avLst/>
          </a:prstGeom>
        </p:spPr>
        <p:txBody>
          <a:bodyPr wrap="square">
            <a:spAutoFit/>
          </a:bodyPr>
          <a:lstStyle/>
          <a:p>
            <a:pPr marL="630555" indent="-630555" algn="ctr">
              <a:spcAft>
                <a:spcPts val="0"/>
              </a:spcAft>
            </a:pPr>
            <a:r>
              <a:rPr lang="es-PY" b="1" dirty="0" smtClean="0">
                <a:latin typeface="Arial" panose="020B0604020202020204" pitchFamily="34" charset="0"/>
                <a:ea typeface="Times New Roman" panose="02020603050405020304" pitchFamily="18" charset="0"/>
                <a:cs typeface="Arial" panose="020B0604020202020204" pitchFamily="34" charset="0"/>
              </a:rPr>
              <a:t>A-C</a:t>
            </a:r>
            <a:endParaRPr lang="es-PY" b="1" dirty="0">
              <a:latin typeface="Arial" panose="020B0604020202020204" pitchFamily="34" charset="0"/>
              <a:ea typeface="Times New Roman" panose="02020603050405020304" pitchFamily="18" charset="0"/>
              <a:cs typeface="Arial" panose="020B0604020202020204" pitchFamily="34" charset="0"/>
            </a:endParaRPr>
          </a:p>
          <a:p>
            <a:pPr marL="630555" indent="-630555" algn="just">
              <a:spcAft>
                <a:spcPts val="0"/>
              </a:spcAft>
            </a:pPr>
            <a:r>
              <a:rPr lang="es-PY" b="1" i="1" dirty="0">
                <a:latin typeface="Arial" panose="020B0604020202020204" pitchFamily="34" charset="0"/>
                <a:ea typeface="Times New Roman" panose="02020603050405020304" pitchFamily="18" charset="0"/>
                <a:cs typeface="Arial" panose="020B0604020202020204" pitchFamily="34" charset="0"/>
              </a:rPr>
              <a:t>-	Almacenamiento temporal:</a:t>
            </a:r>
            <a:r>
              <a:rPr lang="es-PY" dirty="0">
                <a:latin typeface="Arial" panose="020B0604020202020204" pitchFamily="34" charset="0"/>
                <a:ea typeface="Times New Roman" panose="02020603050405020304" pitchFamily="18" charset="0"/>
                <a:cs typeface="Arial" panose="020B0604020202020204" pitchFamily="34" charset="0"/>
              </a:rPr>
              <a:t> Es el sitio de depósito por un periodo determinado de tiempo de los residuos debidamente clasificados e identificados dentro de los Establecimientos de Salud y Afines.</a:t>
            </a:r>
          </a:p>
          <a:p>
            <a:pPr marL="630555" indent="-630555" algn="just">
              <a:spcAft>
                <a:spcPts val="0"/>
              </a:spcAft>
            </a:pPr>
            <a:r>
              <a:rPr lang="es-PY" dirty="0">
                <a:latin typeface="Arial" panose="020B0604020202020204" pitchFamily="34" charset="0"/>
                <a:ea typeface="Times New Roman" panose="02020603050405020304" pitchFamily="18" charset="0"/>
                <a:cs typeface="Arial" panose="020B0604020202020204" pitchFamily="34" charset="0"/>
              </a:rPr>
              <a:t>-	</a:t>
            </a:r>
            <a:r>
              <a:rPr lang="es-PY" b="1" i="1" dirty="0">
                <a:latin typeface="Arial" panose="020B0604020202020204" pitchFamily="34" charset="0"/>
                <a:ea typeface="Times New Roman" panose="02020603050405020304" pitchFamily="18" charset="0"/>
                <a:cs typeface="Arial" panose="020B0604020202020204" pitchFamily="34" charset="0"/>
              </a:rPr>
              <a:t>Barrido húmedo:</a:t>
            </a:r>
            <a:r>
              <a:rPr lang="es-PY" dirty="0">
                <a:latin typeface="Arial" panose="020B0604020202020204" pitchFamily="34" charset="0"/>
                <a:ea typeface="Times New Roman" panose="02020603050405020304" pitchFamily="18" charset="0"/>
                <a:cs typeface="Arial" panose="020B0604020202020204" pitchFamily="34" charset="0"/>
              </a:rPr>
              <a:t> remoción del polvo y los residuos sueltos en el suelo, utilizando paño húmedo o </a:t>
            </a:r>
            <a:r>
              <a:rPr lang="es-PY" dirty="0" err="1">
                <a:latin typeface="Arial" panose="020B0604020202020204" pitchFamily="34" charset="0"/>
                <a:ea typeface="Times New Roman" panose="02020603050405020304" pitchFamily="18" charset="0"/>
                <a:cs typeface="Arial" panose="020B0604020202020204" pitchFamily="34" charset="0"/>
              </a:rPr>
              <a:t>mopas</a:t>
            </a:r>
            <a:r>
              <a:rPr lang="es-PY" dirty="0">
                <a:latin typeface="Arial" panose="020B0604020202020204" pitchFamily="34" charset="0"/>
                <a:ea typeface="Times New Roman" panose="02020603050405020304" pitchFamily="18" charset="0"/>
                <a:cs typeface="Arial" panose="020B0604020202020204" pitchFamily="34" charset="0"/>
              </a:rPr>
              <a:t>, éstos deben ser recogidos con una pala previa a la limpieza, en esta etapa los baldes sólo contienen agua.</a:t>
            </a:r>
          </a:p>
          <a:p>
            <a:pPr marL="630555" indent="-630555" algn="just">
              <a:spcAft>
                <a:spcPts val="0"/>
              </a:spcAft>
            </a:pPr>
            <a:r>
              <a:rPr lang="es-PY" dirty="0">
                <a:latin typeface="Arial" panose="020B0604020202020204" pitchFamily="34" charset="0"/>
                <a:ea typeface="Times New Roman" panose="02020603050405020304" pitchFamily="18" charset="0"/>
                <a:cs typeface="Arial" panose="020B0604020202020204" pitchFamily="34" charset="0"/>
              </a:rPr>
              <a:t>-	</a:t>
            </a:r>
            <a:r>
              <a:rPr lang="es-PY" b="1" i="1" dirty="0">
                <a:latin typeface="Arial" panose="020B0604020202020204" pitchFamily="34" charset="0"/>
                <a:ea typeface="Times New Roman" panose="02020603050405020304" pitchFamily="18" charset="0"/>
                <a:cs typeface="Arial" panose="020B0604020202020204" pitchFamily="34" charset="0"/>
              </a:rPr>
              <a:t>Contenedor</a:t>
            </a:r>
            <a:r>
              <a:rPr lang="es-PY" dirty="0">
                <a:latin typeface="Arial" panose="020B0604020202020204" pitchFamily="34" charset="0"/>
                <a:ea typeface="Times New Roman" panose="02020603050405020304" pitchFamily="18" charset="0"/>
                <a:cs typeface="Arial" panose="020B0604020202020204" pitchFamily="34" charset="0"/>
              </a:rPr>
              <a:t>: Recipiente de material resistente, de capacidad adecuada para el almacenamiento de los Residuos generados en los Establecimientos de Salud y Afines.</a:t>
            </a:r>
          </a:p>
          <a:p>
            <a:pPr marL="630555" indent="-630555" algn="just">
              <a:spcAft>
                <a:spcPts val="0"/>
              </a:spcAft>
            </a:pPr>
            <a:r>
              <a:rPr lang="es-PY" dirty="0">
                <a:latin typeface="Arial" panose="020B0604020202020204" pitchFamily="34" charset="0"/>
                <a:ea typeface="Times New Roman" panose="02020603050405020304" pitchFamily="18" charset="0"/>
                <a:cs typeface="Arial" panose="020B0604020202020204" pitchFamily="34" charset="0"/>
              </a:rPr>
              <a:t>-	</a:t>
            </a:r>
            <a:r>
              <a:rPr lang="es-PY" b="1" i="1" dirty="0">
                <a:latin typeface="Arial" panose="020B0604020202020204" pitchFamily="34" charset="0"/>
                <a:ea typeface="Times New Roman" panose="02020603050405020304" pitchFamily="18" charset="0"/>
                <a:cs typeface="Arial" panose="020B0604020202020204" pitchFamily="34" charset="0"/>
              </a:rPr>
              <a:t>Contingencia:</a:t>
            </a:r>
            <a:r>
              <a:rPr lang="es-PY" dirty="0">
                <a:latin typeface="Arial" panose="020B0604020202020204" pitchFamily="34" charset="0"/>
                <a:ea typeface="Times New Roman" panose="02020603050405020304" pitchFamily="18" charset="0"/>
                <a:cs typeface="Arial" panose="020B0604020202020204" pitchFamily="34" charset="0"/>
              </a:rPr>
              <a:t> Evento que se plantea de forma imprevista y que altera las actividades habituales del Manejo Integral, Recolección, Transporte, Tratamiento y Disposición Final de los Residuos y que puede generar un riesgo</a:t>
            </a:r>
            <a:r>
              <a:rPr lang="es-PY" dirty="0" smtClean="0">
                <a:latin typeface="Arial" panose="020B0604020202020204" pitchFamily="34" charset="0"/>
                <a:ea typeface="Times New Roman" panose="02020603050405020304" pitchFamily="18" charset="0"/>
                <a:cs typeface="Arial" panose="020B0604020202020204" pitchFamily="34" charset="0"/>
              </a:rPr>
              <a:t>.</a:t>
            </a:r>
            <a:endParaRPr lang="es-PY"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4480292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1689148"/>
            <a:ext cx="11248293" cy="4351338"/>
          </a:xfrm>
        </p:spPr>
        <p:txBody>
          <a:bodyPr>
            <a:normAutofit/>
          </a:bodyPr>
          <a:lstStyle/>
          <a:p>
            <a:pPr algn="just"/>
            <a:r>
              <a:rPr lang="es-ES" sz="2000" dirty="0">
                <a:latin typeface="Arial" panose="020B0604020202020204" pitchFamily="34" charset="0"/>
                <a:cs typeface="Arial" panose="020B0604020202020204" pitchFamily="34" charset="0"/>
              </a:rPr>
              <a:t>Antes de comenzar el procedimiento, la persona (vestida con un equipo descartable) deberá hidratarse, retirarse las alhajas, tener las uñas bien cortas y controlarse los signos vitales (temperatura, etc.) </a:t>
            </a:r>
          </a:p>
          <a:p>
            <a:pPr algn="just"/>
            <a:r>
              <a:rPr lang="es-ES" sz="2000" dirty="0">
                <a:latin typeface="Arial" panose="020B0604020202020204" pitchFamily="34" charset="0"/>
                <a:cs typeface="Arial" panose="020B0604020202020204" pitchFamily="34" charset="0"/>
              </a:rPr>
              <a:t>Higienizarse las </a:t>
            </a:r>
            <a:r>
              <a:rPr lang="es-ES" sz="2000" dirty="0" smtClean="0">
                <a:latin typeface="Arial" panose="020B0604020202020204" pitchFamily="34" charset="0"/>
                <a:cs typeface="Arial" panose="020B0604020202020204" pitchFamily="34" charset="0"/>
              </a:rPr>
              <a:t>manos con alcohol al 70%.</a:t>
            </a:r>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Verificar que el mameluco sea de su talla, para que no sufra roturas o le incomode el desplazamiento. Vestirlo.</a:t>
            </a:r>
          </a:p>
          <a:p>
            <a:pPr algn="just"/>
            <a:r>
              <a:rPr lang="es-ES" sz="2000" dirty="0">
                <a:latin typeface="Arial" panose="020B0604020202020204" pitchFamily="34" charset="0"/>
                <a:cs typeface="Arial" panose="020B0604020202020204" pitchFamily="34" charset="0"/>
              </a:rPr>
              <a:t>Luego se colocará los cubre zapatos por fuera del mameluco.</a:t>
            </a:r>
          </a:p>
          <a:p>
            <a:pPr algn="just"/>
            <a:r>
              <a:rPr lang="es-ES" sz="2000" dirty="0">
                <a:latin typeface="Arial" panose="020B0604020202020204" pitchFamily="34" charset="0"/>
                <a:cs typeface="Arial" panose="020B0604020202020204" pitchFamily="34" charset="0"/>
              </a:rPr>
              <a:t>Higienizarse las manos con alcohol al 70%.</a:t>
            </a:r>
          </a:p>
          <a:p>
            <a:pPr algn="just"/>
            <a:r>
              <a:rPr lang="es-ES" sz="2000" dirty="0">
                <a:latin typeface="Arial" panose="020B0604020202020204" pitchFamily="34" charset="0"/>
                <a:cs typeface="Arial" panose="020B0604020202020204" pitchFamily="34" charset="0"/>
              </a:rPr>
              <a:t>Colocarse el protector respiratorio verificando que no tenga movimiento; las gafas o protectores oculares; se subirá la capucha y se colocará el protector de la cara.</a:t>
            </a:r>
          </a:p>
          <a:p>
            <a:pPr algn="just"/>
            <a:r>
              <a:rPr lang="es-ES" sz="2000" dirty="0">
                <a:latin typeface="Arial" panose="020B0604020202020204" pitchFamily="34" charset="0"/>
                <a:cs typeface="Arial" panose="020B0604020202020204" pitchFamily="34" charset="0"/>
              </a:rPr>
              <a:t>A continuación volver a higienizarse las manos con alcohol en gel y colocarse los guantes según corresponda.</a:t>
            </a:r>
          </a:p>
        </p:txBody>
      </p:sp>
      <p:sp>
        <p:nvSpPr>
          <p:cNvPr id="4"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628914" y="320938"/>
            <a:ext cx="9706708" cy="547372"/>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Uso correcto de mameluco</a:t>
            </a:r>
          </a:p>
        </p:txBody>
      </p:sp>
      <p:pic>
        <p:nvPicPr>
          <p:cNvPr id="5" name="Picture 4"/>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2" cstate="print"/>
          <a:srcRect l="-475" t="1320" r="88409" b="-1170"/>
          <a:stretch/>
        </p:blipFill>
        <p:spPr>
          <a:xfrm>
            <a:off x="0" y="-23324"/>
            <a:ext cx="1272898" cy="1083068"/>
          </a:xfrm>
          <a:prstGeom prst="rect">
            <a:avLst/>
          </a:prstGeom>
        </p:spPr>
      </p:pic>
      <p:pic>
        <p:nvPicPr>
          <p:cNvPr id="7"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8378" y="6248548"/>
            <a:ext cx="5570604" cy="618723"/>
          </a:xfrm>
          <a:prstGeom prst="rect">
            <a:avLst/>
          </a:prstGeom>
          <a:noFill/>
          <a:ln>
            <a:noFill/>
          </a:ln>
        </p:spPr>
      </p:pic>
      <p:sp>
        <p:nvSpPr>
          <p:cNvPr id="8" name="TextBox 7"/>
          <p:cNvSpPr txBox="1"/>
          <p:nvPr/>
        </p:nvSpPr>
        <p:spPr>
          <a:xfrm>
            <a:off x="3859650" y="1078010"/>
            <a:ext cx="5101076" cy="400110"/>
          </a:xfrm>
          <a:prstGeom prst="rect">
            <a:avLst/>
          </a:prstGeom>
          <a:noFill/>
        </p:spPr>
        <p:txBody>
          <a:bodyPr wrap="none" rtlCol="0">
            <a:spAutoFit/>
          </a:bodyPr>
          <a:lstStyle/>
          <a:p>
            <a:r>
              <a:rPr lang="es-PY" sz="2000" dirty="0">
                <a:latin typeface="Arial" panose="020B0604020202020204" pitchFamily="34" charset="0"/>
                <a:cs typeface="Arial" panose="020B0604020202020204" pitchFamily="34" charset="0"/>
              </a:rPr>
              <a:t>Procedimiento para colocarse el mameluco</a:t>
            </a:r>
          </a:p>
        </p:txBody>
      </p:sp>
    </p:spTree>
    <p:extLst>
      <p:ext uri="{BB962C8B-B14F-4D97-AF65-F5344CB8AC3E}">
        <p14:creationId xmlns:p14="http://schemas.microsoft.com/office/powerpoint/2010/main" xmlns="" val="769905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40" y="1270092"/>
            <a:ext cx="11204812" cy="4351338"/>
          </a:xfrm>
        </p:spPr>
        <p:txBody>
          <a:bodyPr>
            <a:noAutofit/>
          </a:bodyPr>
          <a:lstStyle/>
          <a:p>
            <a:pPr marL="0" indent="0" algn="just">
              <a:buNone/>
            </a:pPr>
            <a:r>
              <a:rPr lang="es-ES" sz="2000" dirty="0">
                <a:latin typeface="Arial" panose="020B0604020202020204" pitchFamily="34" charset="0"/>
                <a:cs typeface="Arial" panose="020B0604020202020204" pitchFamily="34" charset="0"/>
              </a:rPr>
              <a:t>Para quitarse el equipo debe haber un espacio para desvestirse y de preferencia que la persona pueda observar frente a un espejo paso a paso lo que hace evitando contaminarse en el proceso de desvestirse. </a:t>
            </a:r>
          </a:p>
          <a:p>
            <a:pPr algn="just"/>
            <a:r>
              <a:rPr lang="es-ES" sz="2000" dirty="0">
                <a:latin typeface="Arial" panose="020B0604020202020204" pitchFamily="34" charset="0"/>
                <a:cs typeface="Arial" panose="020B0604020202020204" pitchFamily="34" charset="0"/>
              </a:rPr>
              <a:t>Retirar los  guantes tomándolo desde su cara exterior, con suma precaución, descartándolos en una bolsa destinada para este tipo de elementos contaminados.</a:t>
            </a:r>
          </a:p>
          <a:p>
            <a:pPr algn="just"/>
            <a:r>
              <a:rPr lang="es-ES" sz="2000" dirty="0">
                <a:latin typeface="Arial" panose="020B0604020202020204" pitchFamily="34" charset="0"/>
                <a:cs typeface="Arial" panose="020B0604020202020204" pitchFamily="34" charset="0"/>
              </a:rPr>
              <a:t>Retirar las botas y descartarlas en la misma bolsa.</a:t>
            </a:r>
          </a:p>
          <a:p>
            <a:pPr algn="just"/>
            <a:r>
              <a:rPr lang="es-ES" sz="2000" dirty="0">
                <a:latin typeface="Arial" panose="020B0604020202020204" pitchFamily="34" charset="0"/>
                <a:cs typeface="Arial" panose="020B0604020202020204" pitchFamily="34" charset="0"/>
              </a:rPr>
              <a:t>Higienizarse las manos para seguir. </a:t>
            </a:r>
          </a:p>
          <a:p>
            <a:pPr algn="just"/>
            <a:r>
              <a:rPr lang="es-ES" sz="2000" dirty="0">
                <a:latin typeface="Arial" panose="020B0604020202020204" pitchFamily="34" charset="0"/>
                <a:cs typeface="Arial" panose="020B0604020202020204" pitchFamily="34" charset="0"/>
              </a:rPr>
              <a:t>Retirarse el protector de cara u ocular y disponer en el recipiente correspondiente, ya que puede reutilizarse previo proceso descontaminante, y procederá a sacarse el mameluco (que también se descarta), sin tocarse la piel de la cara o del cuello. </a:t>
            </a:r>
          </a:p>
          <a:p>
            <a:pPr algn="just"/>
            <a:r>
              <a:rPr lang="es-ES" sz="2000" dirty="0">
                <a:latin typeface="Arial" panose="020B0604020202020204" pitchFamily="34" charset="0"/>
                <a:cs typeface="Arial" panose="020B0604020202020204" pitchFamily="34" charset="0"/>
              </a:rPr>
              <a:t>En este punto la persona volverá a higienizarse las manos antes de retirarse la máscara, sin tocar la cara ni el cuello.  Disponer la mascarilla inmediatamente. </a:t>
            </a:r>
          </a:p>
          <a:p>
            <a:pPr algn="just"/>
            <a:r>
              <a:rPr lang="es-ES" sz="2000" dirty="0">
                <a:latin typeface="Arial" panose="020B0604020202020204" pitchFamily="34" charset="0"/>
                <a:cs typeface="Arial" panose="020B0604020202020204" pitchFamily="34" charset="0"/>
              </a:rPr>
              <a:t>Se vuelven a higienizar las manos, ducharse, hidratarse y volver a controlarse los signos vitales.</a:t>
            </a:r>
          </a:p>
        </p:txBody>
      </p:sp>
      <p:sp>
        <p:nvSpPr>
          <p:cNvPr id="4" name="Rectangle 2">
            <a:extLst>
              <a:ext uri="{FF2B5EF4-FFF2-40B4-BE49-F238E27FC236}">
                <a16:creationId xmlns:a16="http://schemas.microsoft.com/office/drawing/2014/main" xmlns="" id="{8390C46F-76BD-4F29-981F-4078E5602029}"/>
              </a:ext>
            </a:extLst>
          </p:cNvPr>
          <p:cNvSpPr txBox="1">
            <a:spLocks noChangeArrowheads="1"/>
          </p:cNvSpPr>
          <p:nvPr/>
        </p:nvSpPr>
        <p:spPr>
          <a:xfrm>
            <a:off x="1628914" y="320938"/>
            <a:ext cx="9706708" cy="547372"/>
          </a:xfrm>
          <a:prstGeom prst="rect">
            <a:avLst/>
          </a:prstGeom>
          <a:solidFill>
            <a:schemeClr val="bg1"/>
          </a:solidFill>
        </p:spPr>
        <p:txBody>
          <a:bodyPr/>
          <a:lstStyle/>
          <a:p>
            <a:pPr algn="ctr" defTabSz="457200">
              <a:defRPr/>
            </a:pPr>
            <a:r>
              <a:rPr lang="es-ES" sz="3200" b="1" dirty="0">
                <a:latin typeface="Arial Black" panose="020B0A04020102020204" pitchFamily="34" charset="0"/>
                <a:ea typeface="+mj-ea"/>
                <a:cs typeface="+mj-cs"/>
              </a:rPr>
              <a:t>Procedimiento para retirarse el mameluco</a:t>
            </a:r>
          </a:p>
        </p:txBody>
      </p:sp>
      <p:pic>
        <p:nvPicPr>
          <p:cNvPr id="5" name="Picture 4"/>
          <p:cNvPicPr/>
          <p:nvPr/>
        </p:nvPicPr>
        <p:blipFill rotWithShape="1">
          <a:blip r:embed="rId2" cstate="print"/>
          <a:srcRect l="95257"/>
          <a:stretch/>
        </p:blipFill>
        <p:spPr bwMode="auto">
          <a:xfrm>
            <a:off x="11691638" y="-6685"/>
            <a:ext cx="500362" cy="108469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2" cstate="print"/>
          <a:srcRect l="-475" t="1320" r="88409" b="-1170"/>
          <a:stretch/>
        </p:blipFill>
        <p:spPr>
          <a:xfrm>
            <a:off x="0" y="-23324"/>
            <a:ext cx="1272898" cy="1083068"/>
          </a:xfrm>
          <a:prstGeom prst="rect">
            <a:avLst/>
          </a:prstGeom>
        </p:spPr>
      </p:pic>
      <p:pic>
        <p:nvPicPr>
          <p:cNvPr id="7"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8378" y="6248548"/>
            <a:ext cx="5570604" cy="618723"/>
          </a:xfrm>
          <a:prstGeom prst="rect">
            <a:avLst/>
          </a:prstGeom>
          <a:noFill/>
          <a:ln>
            <a:noFill/>
          </a:ln>
        </p:spPr>
      </p:pic>
    </p:spTree>
    <p:extLst>
      <p:ext uri="{BB962C8B-B14F-4D97-AF65-F5344CB8AC3E}">
        <p14:creationId xmlns:p14="http://schemas.microsoft.com/office/powerpoint/2010/main" xmlns="" val="2446512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52255" y="125481"/>
            <a:ext cx="7667502" cy="905409"/>
          </a:xfrm>
        </p:spPr>
        <p:txBody>
          <a:bodyPr>
            <a:noAutofit/>
          </a:bodyPr>
          <a:lstStyle/>
          <a:p>
            <a:pPr algn="ctr"/>
            <a:r>
              <a:rPr lang="es-ES" sz="3200" b="1" dirty="0">
                <a:latin typeface="Arial Black" panose="020B0A04020102020204" pitchFamily="34" charset="0"/>
                <a:cs typeface="Calibri" pitchFamily="34" charset="0"/>
              </a:rPr>
              <a:t>Recomendaciones </a:t>
            </a:r>
            <a:br>
              <a:rPr lang="es-ES" sz="3200" b="1" dirty="0">
                <a:latin typeface="Arial Black" panose="020B0A04020102020204" pitchFamily="34" charset="0"/>
                <a:cs typeface="Calibri" pitchFamily="34" charset="0"/>
              </a:rPr>
            </a:br>
            <a:r>
              <a:rPr lang="es-ES" sz="3200" b="1" dirty="0">
                <a:latin typeface="Arial Black" panose="020B0A04020102020204" pitchFamily="34" charset="0"/>
                <a:cs typeface="Calibri" pitchFamily="34" charset="0"/>
              </a:rPr>
              <a:t> gestión integral  de residuos</a:t>
            </a:r>
          </a:p>
        </p:txBody>
      </p:sp>
      <p:sp>
        <p:nvSpPr>
          <p:cNvPr id="3" name="Marcador de contenido 2"/>
          <p:cNvSpPr>
            <a:spLocks noGrp="1"/>
          </p:cNvSpPr>
          <p:nvPr>
            <p:ph idx="1"/>
          </p:nvPr>
        </p:nvSpPr>
        <p:spPr>
          <a:xfrm>
            <a:off x="252143" y="1236516"/>
            <a:ext cx="11635058" cy="3908691"/>
          </a:xfrm>
        </p:spPr>
        <p:txBody>
          <a:bodyPr vert="horz" lIns="91440" tIns="45720" rIns="91440" bIns="45720" rtlCol="0" anchor="t">
            <a:noAutofit/>
          </a:bodyPr>
          <a:lstStyle/>
          <a:p>
            <a:pPr marL="0" indent="0" algn="just">
              <a:buNone/>
            </a:pPr>
            <a:r>
              <a:rPr lang="es-ES" sz="2000" b="1" dirty="0">
                <a:latin typeface="Arial" panose="020B0604020202020204" pitchFamily="34" charset="0"/>
                <a:cs typeface="Arial" panose="020B0604020202020204" pitchFamily="34" charset="0"/>
              </a:rPr>
              <a:t>Establecimientos de salud</a:t>
            </a:r>
          </a:p>
          <a:p>
            <a:pPr marL="0" indent="0" algn="just">
              <a:buNone/>
            </a:pPr>
            <a:endParaRPr lang="es-ES" sz="2000" b="1" dirty="0">
              <a:latin typeface="Arial" panose="020B0604020202020204" pitchFamily="34" charset="0"/>
              <a:cs typeface="Arial" panose="020B0604020202020204" pitchFamily="34" charset="0"/>
            </a:endParaRPr>
          </a:p>
          <a:p>
            <a:pPr marL="457200" indent="-457200" algn="just">
              <a:spcBef>
                <a:spcPts val="0"/>
              </a:spcBef>
              <a:buSzPct val="100000"/>
              <a:buFont typeface="+mj-lt"/>
              <a:buAutoNum type="arabicPeriod"/>
            </a:pPr>
            <a:r>
              <a:rPr lang="es-ES" sz="2000" dirty="0">
                <a:latin typeface="Arial" panose="020B0604020202020204" pitchFamily="34" charset="0"/>
                <a:cs typeface="Arial" panose="020B0604020202020204" pitchFamily="34" charset="0"/>
              </a:rPr>
              <a:t>Bolsas rojas , blancas y negras según clasificación y disposición habitual – Ley 3.361/07 y Decreto Nº 6.538/11.</a:t>
            </a:r>
          </a:p>
          <a:p>
            <a:pPr marL="457200" indent="-457200" algn="just">
              <a:spcBef>
                <a:spcPts val="0"/>
              </a:spcBef>
              <a:buSzPct val="100000"/>
              <a:buFont typeface="+mj-lt"/>
              <a:buAutoNum type="arabicPeriod"/>
            </a:pPr>
            <a:endParaRPr lang="es-ES" sz="2000" dirty="0">
              <a:latin typeface="Arial" panose="020B0604020202020204" pitchFamily="34" charset="0"/>
              <a:cs typeface="Arial" panose="020B0604020202020204" pitchFamily="34" charset="0"/>
            </a:endParaRPr>
          </a:p>
          <a:p>
            <a:pPr marL="457200" indent="-457200" algn="just">
              <a:spcBef>
                <a:spcPts val="0"/>
              </a:spcBef>
              <a:buSzPct val="100000"/>
              <a:buFont typeface="+mj-lt"/>
              <a:buAutoNum type="arabicPeriod"/>
            </a:pPr>
            <a:r>
              <a:rPr lang="es-ES" sz="2000" dirty="0">
                <a:latin typeface="Arial" panose="020B0604020202020204" pitchFamily="34" charset="0"/>
                <a:cs typeface="Arial" panose="020B0604020202020204" pitchFamily="34" charset="0"/>
              </a:rPr>
              <a:t>Contenedores para punzocortantes.</a:t>
            </a:r>
          </a:p>
          <a:p>
            <a:pPr marL="457200" indent="-457200" algn="just">
              <a:spcBef>
                <a:spcPts val="0"/>
              </a:spcBef>
              <a:buSzPct val="100000"/>
              <a:buFont typeface="+mj-lt"/>
              <a:buAutoNum type="arabicPeriod"/>
            </a:pPr>
            <a:endParaRPr lang="es-ES" sz="2000" dirty="0">
              <a:latin typeface="Arial" panose="020B0604020202020204" pitchFamily="34" charset="0"/>
              <a:cs typeface="Arial" panose="020B0604020202020204" pitchFamily="34" charset="0"/>
            </a:endParaRPr>
          </a:p>
          <a:p>
            <a:pPr marL="457200" indent="-457200" algn="just">
              <a:spcBef>
                <a:spcPts val="0"/>
              </a:spcBef>
              <a:buSzPct val="100000"/>
              <a:buFont typeface="+mj-lt"/>
              <a:buAutoNum type="arabicPeriod"/>
            </a:pPr>
            <a:r>
              <a:rPr lang="es-ES" sz="2000" dirty="0">
                <a:latin typeface="Arial" panose="020B0604020202020204" pitchFamily="34" charset="0"/>
                <a:cs typeface="Arial" panose="020B0604020202020204" pitchFamily="34" charset="0"/>
              </a:rPr>
              <a:t>Contenedores a pedal para los servicios.</a:t>
            </a:r>
          </a:p>
          <a:p>
            <a:pPr marL="457200" indent="-457200" algn="just">
              <a:spcBef>
                <a:spcPts val="0"/>
              </a:spcBef>
              <a:buSzPct val="100000"/>
              <a:buFont typeface="+mj-lt"/>
              <a:buAutoNum type="arabicPeriod"/>
            </a:pPr>
            <a:endParaRPr lang="es-ES" sz="2000" dirty="0">
              <a:latin typeface="Arial" panose="020B0604020202020204" pitchFamily="34" charset="0"/>
              <a:cs typeface="Arial" panose="020B0604020202020204" pitchFamily="34" charset="0"/>
            </a:endParaRPr>
          </a:p>
          <a:p>
            <a:pPr marL="457200" indent="-457200" algn="just">
              <a:spcBef>
                <a:spcPts val="0"/>
              </a:spcBef>
              <a:buSzPct val="100000"/>
              <a:buFont typeface="+mj-lt"/>
              <a:buAutoNum type="arabicPeriod"/>
            </a:pPr>
            <a:r>
              <a:rPr lang="es-ES" sz="2000" dirty="0">
                <a:latin typeface="Arial" panose="020B0604020202020204" pitchFamily="34" charset="0"/>
                <a:ea typeface="+mn-lt"/>
                <a:cs typeface="Arial" panose="020B0604020202020204" pitchFamily="34" charset="0"/>
              </a:rPr>
              <a:t>Recolección de Residuos Generados en el establecimiento.</a:t>
            </a:r>
          </a:p>
          <a:p>
            <a:pPr marL="0" indent="0" algn="just">
              <a:spcBef>
                <a:spcPts val="0"/>
              </a:spcBef>
              <a:buSzPct val="100000"/>
              <a:buNone/>
            </a:pPr>
            <a:endParaRPr lang="es-ES" sz="1200" dirty="0">
              <a:latin typeface="Arial" panose="020B0604020202020204" pitchFamily="34" charset="0"/>
              <a:ea typeface="+mn-lt"/>
              <a:cs typeface="Arial" panose="020B0604020202020204" pitchFamily="34" charset="0"/>
            </a:endParaRPr>
          </a:p>
          <a:p>
            <a:pPr algn="just">
              <a:spcBef>
                <a:spcPts val="0"/>
              </a:spcBef>
              <a:buSzPct val="100000"/>
            </a:pPr>
            <a:r>
              <a:rPr lang="es-ES" sz="2000" b="1" dirty="0">
                <a:latin typeface="Arial" panose="020B0604020202020204" pitchFamily="34" charset="0"/>
                <a:cs typeface="Arial" panose="020B0604020202020204" pitchFamily="34" charset="0"/>
                <a:sym typeface="Wingdings" panose="05000000000000000000" pitchFamily="2" charset="2"/>
              </a:rPr>
              <a:t>Bolsas rojas</a:t>
            </a:r>
            <a:r>
              <a:rPr lang="es-ES" sz="2000" dirty="0">
                <a:latin typeface="Arial" panose="020B0604020202020204" pitchFamily="34" charset="0"/>
                <a:cs typeface="Arial" panose="020B0604020202020204" pitchFamily="34" charset="0"/>
                <a:sym typeface="Wingdings" panose="05000000000000000000" pitchFamily="2" charset="2"/>
              </a:rPr>
              <a:t>: toda área que maneje pacientes sospechosos y/o confirmados de COVID-19 y los EPI.</a:t>
            </a:r>
          </a:p>
          <a:p>
            <a:pPr marL="0" indent="0" algn="just">
              <a:spcBef>
                <a:spcPts val="0"/>
              </a:spcBef>
              <a:buSzPct val="100000"/>
              <a:buNone/>
            </a:pPr>
            <a:endParaRPr lang="es-ES" sz="1200" dirty="0">
              <a:latin typeface="Arial" panose="020B0604020202020204" pitchFamily="34" charset="0"/>
              <a:cs typeface="Arial" panose="020B0604020202020204" pitchFamily="34" charset="0"/>
              <a:sym typeface="Wingdings" panose="05000000000000000000" pitchFamily="2" charset="2"/>
            </a:endParaRPr>
          </a:p>
          <a:p>
            <a:pPr algn="just">
              <a:spcBef>
                <a:spcPts val="0"/>
              </a:spcBef>
              <a:buSzPct val="100000"/>
            </a:pPr>
            <a:r>
              <a:rPr lang="es-ES" sz="2000" dirty="0">
                <a:latin typeface="Arial" panose="020B0604020202020204" pitchFamily="34" charset="0"/>
                <a:cs typeface="Arial" panose="020B0604020202020204" pitchFamily="34" charset="0"/>
                <a:sym typeface="Wingdings" panose="05000000000000000000" pitchFamily="2" charset="2"/>
              </a:rPr>
              <a:t>Acondicionamiento, clasificación y disposición en el punto de origen de los residuos.</a:t>
            </a:r>
          </a:p>
          <a:p>
            <a:pPr marL="0" indent="0" algn="just">
              <a:spcBef>
                <a:spcPts val="0"/>
              </a:spcBef>
              <a:buSzPct val="100000"/>
              <a:buNone/>
            </a:pPr>
            <a:endParaRPr lang="es-ES" sz="2000" dirty="0">
              <a:latin typeface="Arial" panose="020B0604020202020204" pitchFamily="34" charset="0"/>
              <a:cs typeface="Arial" panose="020B0604020202020204" pitchFamily="34" charset="0"/>
              <a:sym typeface="Wingdings" panose="05000000000000000000" pitchFamily="2" charset="2"/>
            </a:endParaRPr>
          </a:p>
          <a:p>
            <a:pPr marL="0" indent="0" algn="just">
              <a:buNone/>
            </a:pPr>
            <a:endParaRPr lang="es-ES" sz="2000" dirty="0">
              <a:latin typeface="Arial" panose="020B0604020202020204" pitchFamily="34" charset="0"/>
              <a:cs typeface="Arial" panose="020B0604020202020204" pitchFamily="34" charset="0"/>
              <a:sym typeface="Wingdings" panose="05000000000000000000" pitchFamily="2" charset="2"/>
            </a:endParaRPr>
          </a:p>
          <a:p>
            <a:pPr algn="just">
              <a:buFont typeface="Wingdings"/>
              <a:buChar char="à"/>
            </a:pPr>
            <a:endParaRPr lang="es-ES" sz="2000" dirty="0">
              <a:latin typeface="Arial" panose="020B0604020202020204" pitchFamily="34" charset="0"/>
              <a:cs typeface="Arial" panose="020B0604020202020204" pitchFamily="34" charset="0"/>
              <a:sym typeface="Wingdings" panose="05000000000000000000" pitchFamily="2" charset="2"/>
            </a:endParaRPr>
          </a:p>
          <a:p>
            <a:pPr marL="0" indent="0" algn="just">
              <a:buNone/>
            </a:pPr>
            <a:endParaRPr lang="es-ES" sz="2000" dirty="0">
              <a:latin typeface="Arial" panose="020B0604020202020204" pitchFamily="34" charset="0"/>
              <a:cs typeface="Arial" panose="020B0604020202020204" pitchFamily="34" charset="0"/>
            </a:endParaRPr>
          </a:p>
        </p:txBody>
      </p:sp>
      <p:sp>
        <p:nvSpPr>
          <p:cNvPr id="4" name="CuadroTexto 3"/>
          <p:cNvSpPr txBox="1"/>
          <p:nvPr/>
        </p:nvSpPr>
        <p:spPr>
          <a:xfrm>
            <a:off x="10446186" y="6570198"/>
            <a:ext cx="1745814" cy="287802"/>
          </a:xfrm>
          <a:prstGeom prst="rect">
            <a:avLst/>
          </a:prstGeom>
          <a:noFill/>
          <a:ln>
            <a:solidFill>
              <a:schemeClr val="accent1"/>
            </a:solidFill>
          </a:ln>
        </p:spPr>
        <p:txBody>
          <a:bodyPr wrap="square" rtlCol="0">
            <a:spAutoFit/>
          </a:bodyPr>
          <a:lstStyle/>
          <a:p>
            <a:pPr algn="ctr"/>
            <a:r>
              <a:rPr lang="es-ES" sz="1200" dirty="0"/>
              <a:t>Fuente DIGESA/MSPYBS</a:t>
            </a:r>
          </a:p>
        </p:txBody>
      </p:sp>
      <p:pic>
        <p:nvPicPr>
          <p:cNvPr id="5" name="Picture 4"/>
          <p:cNvPicPr/>
          <p:nvPr/>
        </p:nvPicPr>
        <p:blipFill rotWithShape="1">
          <a:blip r:embed="rId2" cstate="print"/>
          <a:srcRect l="-475" t="1320" r="88409" b="-1170"/>
          <a:stretch/>
        </p:blipFill>
        <p:spPr>
          <a:xfrm>
            <a:off x="50249" y="-76733"/>
            <a:ext cx="1359048" cy="1156370"/>
          </a:xfrm>
          <a:prstGeom prst="rect">
            <a:avLst/>
          </a:prstGeom>
        </p:spPr>
      </p:pic>
      <p:pic>
        <p:nvPicPr>
          <p:cNvPr id="6" name="Picture 5"/>
          <p:cNvPicPr/>
          <p:nvPr/>
        </p:nvPicPr>
        <p:blipFill rotWithShape="1">
          <a:blip r:embed="rId2" cstate="print"/>
          <a:srcRect l="95257"/>
          <a:stretch/>
        </p:blipFill>
        <p:spPr bwMode="auto">
          <a:xfrm>
            <a:off x="11668920" y="-5058"/>
            <a:ext cx="500362" cy="1084695"/>
          </a:xfrm>
          <a:prstGeom prst="rect">
            <a:avLst/>
          </a:prstGeom>
          <a:ln>
            <a:noFill/>
          </a:ln>
          <a:extLst>
            <a:ext uri="{53640926-AAD7-44D8-BBD7-CCE9431645EC}">
              <a14:shadowObscured xmlns:a14="http://schemas.microsoft.com/office/drawing/2010/main" xmlns=""/>
            </a:ext>
          </a:extLst>
        </p:spPr>
      </p:pic>
      <p:sp>
        <p:nvSpPr>
          <p:cNvPr id="7" name="Rectangle 6"/>
          <p:cNvSpPr/>
          <p:nvPr/>
        </p:nvSpPr>
        <p:spPr>
          <a:xfrm>
            <a:off x="252142" y="5554535"/>
            <a:ext cx="11818961" cy="1015663"/>
          </a:xfrm>
          <a:prstGeom prst="rect">
            <a:avLst/>
          </a:prstGeom>
          <a:solidFill>
            <a:schemeClr val="bg2"/>
          </a:solidFill>
        </p:spPr>
        <p:txBody>
          <a:bodyPr wrap="square">
            <a:spAutoFit/>
          </a:bodyPr>
          <a:lstStyle/>
          <a:p>
            <a:r>
              <a:rPr lang="es-ES" sz="2000" dirty="0">
                <a:solidFill>
                  <a:prstClr val="black"/>
                </a:solidFill>
                <a:latin typeface="Arial" panose="020B0604020202020204" pitchFamily="34" charset="0"/>
                <a:cs typeface="Arial" panose="020B0604020202020204" pitchFamily="34" charset="0"/>
                <a:sym typeface="Wingdings" panose="05000000000000000000" pitchFamily="2" charset="2"/>
              </a:rPr>
              <a:t>Todos los residuos generados de la atención a pacientes con COVID-19, serán clasificados como residuos </a:t>
            </a:r>
            <a:r>
              <a:rPr lang="es-ES" sz="2000" dirty="0" err="1">
                <a:solidFill>
                  <a:prstClr val="black"/>
                </a:solidFill>
                <a:latin typeface="Arial" panose="020B0604020202020204" pitchFamily="34" charset="0"/>
                <a:cs typeface="Arial" panose="020B0604020202020204" pitchFamily="34" charset="0"/>
                <a:sym typeface="Wingdings" panose="05000000000000000000" pitchFamily="2" charset="2"/>
              </a:rPr>
              <a:t>bioinfecciosos</a:t>
            </a:r>
            <a:r>
              <a:rPr lang="es-ES" sz="2000" dirty="0">
                <a:solidFill>
                  <a:prstClr val="black"/>
                </a:solidFill>
                <a:latin typeface="Arial" panose="020B0604020202020204" pitchFamily="34" charset="0"/>
                <a:cs typeface="Arial" panose="020B0604020202020204" pitchFamily="34" charset="0"/>
                <a:sym typeface="Wingdings" panose="05000000000000000000" pitchFamily="2" charset="2"/>
              </a:rPr>
              <a:t>, dispuestos en contenedores con tapas provisto en su interior de bolsas de color rojo  de 80 micrones, con el símbolo universal de riesgo biológico en ambas caras de la bolsa.</a:t>
            </a:r>
            <a:endParaRPr lang="es-PY" dirty="0"/>
          </a:p>
        </p:txBody>
      </p:sp>
    </p:spTree>
    <p:extLst>
      <p:ext uri="{BB962C8B-B14F-4D97-AF65-F5344CB8AC3E}">
        <p14:creationId xmlns:p14="http://schemas.microsoft.com/office/powerpoint/2010/main" xmlns="" val="2366750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52255" y="125481"/>
            <a:ext cx="7667502" cy="905409"/>
          </a:xfrm>
        </p:spPr>
        <p:txBody>
          <a:bodyPr>
            <a:noAutofit/>
          </a:bodyPr>
          <a:lstStyle/>
          <a:p>
            <a:pPr algn="ctr"/>
            <a:r>
              <a:rPr lang="es-ES" sz="3200" b="1" dirty="0">
                <a:latin typeface="Arial Black" panose="020B0A04020102020204" pitchFamily="34" charset="0"/>
                <a:cs typeface="Calibri" pitchFamily="34" charset="0"/>
              </a:rPr>
              <a:t>Recomendaciones </a:t>
            </a:r>
            <a:br>
              <a:rPr lang="es-ES" sz="3200" b="1" dirty="0">
                <a:latin typeface="Arial Black" panose="020B0A04020102020204" pitchFamily="34" charset="0"/>
                <a:cs typeface="Calibri" pitchFamily="34" charset="0"/>
              </a:rPr>
            </a:br>
            <a:r>
              <a:rPr lang="es-ES" sz="3200" b="1" dirty="0">
                <a:latin typeface="Arial Black" panose="020B0A04020102020204" pitchFamily="34" charset="0"/>
                <a:cs typeface="Calibri" pitchFamily="34" charset="0"/>
              </a:rPr>
              <a:t> finales</a:t>
            </a:r>
          </a:p>
        </p:txBody>
      </p:sp>
      <p:sp>
        <p:nvSpPr>
          <p:cNvPr id="3" name="Marcador de contenido 2"/>
          <p:cNvSpPr>
            <a:spLocks noGrp="1"/>
          </p:cNvSpPr>
          <p:nvPr>
            <p:ph idx="1"/>
          </p:nvPr>
        </p:nvSpPr>
        <p:spPr>
          <a:xfrm>
            <a:off x="284043" y="1215620"/>
            <a:ext cx="11635058" cy="3908691"/>
          </a:xfrm>
        </p:spPr>
        <p:txBody>
          <a:bodyPr vert="horz" lIns="91440" tIns="45720" rIns="91440" bIns="45720" rtlCol="0" anchor="t">
            <a:noAutofit/>
          </a:bodyPr>
          <a:lstStyle/>
          <a:p>
            <a:pPr marL="0" indent="0" algn="just">
              <a:buNone/>
            </a:pPr>
            <a:r>
              <a:rPr lang="es-ES" sz="2000" dirty="0">
                <a:latin typeface="Arial" panose="020B0604020202020204" pitchFamily="34" charset="0"/>
                <a:cs typeface="Arial" panose="020B0604020202020204" pitchFamily="34" charset="0"/>
              </a:rPr>
              <a:t>Antes de salir del establecimiento:</a:t>
            </a:r>
          </a:p>
          <a:p>
            <a:pPr marL="0" indent="0" algn="just">
              <a:buNone/>
            </a:pPr>
            <a:r>
              <a:rPr lang="es-ES" sz="2000" dirty="0">
                <a:latin typeface="Arial" panose="020B0604020202020204" pitchFamily="34" charset="0"/>
                <a:cs typeface="Arial" panose="020B0604020202020204" pitchFamily="34" charset="0"/>
                <a:sym typeface="Wingdings" panose="05000000000000000000" pitchFamily="2" charset="2"/>
              </a:rPr>
              <a:t>1- Lavarse las manos con agua y jabón.</a:t>
            </a:r>
          </a:p>
          <a:p>
            <a:pPr marL="0" indent="0" algn="just">
              <a:buNone/>
            </a:pPr>
            <a:r>
              <a:rPr lang="es-ES" sz="2000" dirty="0">
                <a:latin typeface="Arial" panose="020B0604020202020204" pitchFamily="34" charset="0"/>
                <a:cs typeface="Arial" panose="020B0604020202020204" pitchFamily="34" charset="0"/>
                <a:sym typeface="Wingdings" panose="05000000000000000000" pitchFamily="2" charset="2"/>
              </a:rPr>
              <a:t>2- Cambiarse la ropa y el calzado de trabajo y disponga todo en una bolsa cerrada para transportarla a su casa.</a:t>
            </a:r>
          </a:p>
          <a:p>
            <a:pPr marL="0" indent="0" algn="just">
              <a:buNone/>
            </a:pPr>
            <a:r>
              <a:rPr lang="es-ES" sz="2000" dirty="0">
                <a:latin typeface="Arial" panose="020B0604020202020204" pitchFamily="34" charset="0"/>
                <a:cs typeface="Arial" panose="020B0604020202020204" pitchFamily="34" charset="0"/>
                <a:sym typeface="Wingdings" panose="05000000000000000000" pitchFamily="2" charset="2"/>
              </a:rPr>
              <a:t>3- Lavarse nuevamente las manos, retirar la mascarilla </a:t>
            </a:r>
            <a:r>
              <a:rPr lang="es-ES" sz="2000">
                <a:latin typeface="Arial" panose="020B0604020202020204" pitchFamily="34" charset="0"/>
                <a:cs typeface="Arial" panose="020B0604020202020204" pitchFamily="34" charset="0"/>
                <a:sym typeface="Wingdings" panose="05000000000000000000" pitchFamily="2" charset="2"/>
              </a:rPr>
              <a:t>y </a:t>
            </a:r>
            <a:r>
              <a:rPr lang="es-ES" sz="2000" smtClean="0">
                <a:latin typeface="Arial" panose="020B0604020202020204" pitchFamily="34" charset="0"/>
                <a:cs typeface="Arial" panose="020B0604020202020204" pitchFamily="34" charset="0"/>
                <a:sym typeface="Wingdings" panose="05000000000000000000" pitchFamily="2" charset="2"/>
              </a:rPr>
              <a:t>disponerla </a:t>
            </a:r>
            <a:r>
              <a:rPr lang="es-ES" sz="2000" dirty="0">
                <a:latin typeface="Arial" panose="020B0604020202020204" pitchFamily="34" charset="0"/>
                <a:cs typeface="Arial" panose="020B0604020202020204" pitchFamily="34" charset="0"/>
                <a:sym typeface="Wingdings" panose="05000000000000000000" pitchFamily="2" charset="2"/>
              </a:rPr>
              <a:t>según corresponda.</a:t>
            </a:r>
          </a:p>
          <a:p>
            <a:pPr marL="0" indent="0" algn="just">
              <a:buNone/>
            </a:pPr>
            <a:r>
              <a:rPr lang="es-ES" sz="2000" dirty="0">
                <a:latin typeface="Arial" panose="020B0604020202020204" pitchFamily="34" charset="0"/>
                <a:cs typeface="Arial" panose="020B0604020202020204" pitchFamily="34" charset="0"/>
                <a:sym typeface="Wingdings" panose="05000000000000000000" pitchFamily="2" charset="2"/>
              </a:rPr>
              <a:t>4- Lavarse nuevamente la mano y colocarse una mascarilla para ir a su casa.</a:t>
            </a:r>
          </a:p>
          <a:p>
            <a:pPr marL="0" indent="0" algn="just">
              <a:buNone/>
            </a:pPr>
            <a:endParaRPr lang="es-ES" sz="2000" dirty="0">
              <a:latin typeface="Arial" panose="020B0604020202020204" pitchFamily="34" charset="0"/>
              <a:cs typeface="Arial" panose="020B0604020202020204" pitchFamily="34" charset="0"/>
              <a:sym typeface="Wingdings" panose="05000000000000000000" pitchFamily="2" charset="2"/>
            </a:endParaRPr>
          </a:p>
          <a:p>
            <a:pPr marL="0" indent="0" algn="just">
              <a:buNone/>
            </a:pPr>
            <a:r>
              <a:rPr lang="es-ES" sz="2000" dirty="0">
                <a:latin typeface="Arial" panose="020B0604020202020204" pitchFamily="34" charset="0"/>
                <a:cs typeface="Arial" panose="020B0604020202020204" pitchFamily="34" charset="0"/>
                <a:sym typeface="Wingdings" panose="05000000000000000000" pitchFamily="2" charset="2"/>
              </a:rPr>
              <a:t>Al llegar a la casa:</a:t>
            </a:r>
          </a:p>
          <a:p>
            <a:pPr marL="0" indent="0" algn="just">
              <a:buNone/>
            </a:pPr>
            <a:r>
              <a:rPr lang="es-ES" sz="2000" dirty="0">
                <a:latin typeface="Arial" panose="020B0604020202020204" pitchFamily="34" charset="0"/>
                <a:cs typeface="Arial" panose="020B0604020202020204" pitchFamily="34" charset="0"/>
                <a:sym typeface="Wingdings" panose="05000000000000000000" pitchFamily="2" charset="2"/>
              </a:rPr>
              <a:t>1- Mantener la distancia de 2 metros evitando el  contacto físico al llegar hasta estar limpio y con ropa y calzados limpios.</a:t>
            </a:r>
          </a:p>
          <a:p>
            <a:pPr marL="0" indent="0" algn="just">
              <a:buNone/>
            </a:pPr>
            <a:r>
              <a:rPr lang="es-ES" sz="2000" dirty="0">
                <a:latin typeface="Arial" panose="020B0604020202020204" pitchFamily="34" charset="0"/>
                <a:cs typeface="Arial" panose="020B0604020202020204" pitchFamily="34" charset="0"/>
                <a:sym typeface="Wingdings" panose="05000000000000000000" pitchFamily="2" charset="2"/>
              </a:rPr>
              <a:t>2- Lavarse las manos, sacarse la mascarilla, lavarse las manos.</a:t>
            </a:r>
          </a:p>
          <a:p>
            <a:pPr marL="0" indent="0" algn="just">
              <a:buNone/>
            </a:pPr>
            <a:r>
              <a:rPr lang="es-ES" sz="2000" dirty="0">
                <a:latin typeface="Arial" panose="020B0604020202020204" pitchFamily="34" charset="0"/>
                <a:cs typeface="Arial" panose="020B0604020202020204" pitchFamily="34" charset="0"/>
                <a:sym typeface="Wingdings" panose="05000000000000000000" pitchFamily="2" charset="2"/>
              </a:rPr>
              <a:t>3- Ducharse. Lavar la ropa de trabajo aparte de las ropas de las demás personas. Lavarse las manos luego de manipular la ropa de trabajo.</a:t>
            </a:r>
          </a:p>
          <a:p>
            <a:pPr algn="just">
              <a:buFont typeface="Wingdings"/>
              <a:buChar char="à"/>
            </a:pPr>
            <a:endParaRPr lang="es-ES" sz="2000" dirty="0">
              <a:latin typeface="Arial" panose="020B0604020202020204" pitchFamily="34" charset="0"/>
              <a:cs typeface="Arial" panose="020B0604020202020204" pitchFamily="34" charset="0"/>
              <a:sym typeface="Wingdings" panose="05000000000000000000" pitchFamily="2" charset="2"/>
            </a:endParaRPr>
          </a:p>
          <a:p>
            <a:pPr marL="0" indent="0" algn="just">
              <a:buNone/>
            </a:pPr>
            <a:endParaRPr lang="es-ES" sz="2000" dirty="0">
              <a:latin typeface="Arial" panose="020B0604020202020204" pitchFamily="34" charset="0"/>
              <a:cs typeface="Arial" panose="020B0604020202020204" pitchFamily="34" charset="0"/>
            </a:endParaRPr>
          </a:p>
        </p:txBody>
      </p:sp>
      <p:pic>
        <p:nvPicPr>
          <p:cNvPr id="5" name="Picture 4"/>
          <p:cNvPicPr/>
          <p:nvPr/>
        </p:nvPicPr>
        <p:blipFill rotWithShape="1">
          <a:blip r:embed="rId2" cstate="print"/>
          <a:srcRect l="-475" t="1320" r="88409" b="-1170"/>
          <a:stretch/>
        </p:blipFill>
        <p:spPr>
          <a:xfrm>
            <a:off x="50249" y="-76733"/>
            <a:ext cx="1359048" cy="1156370"/>
          </a:xfrm>
          <a:prstGeom prst="rect">
            <a:avLst/>
          </a:prstGeom>
        </p:spPr>
      </p:pic>
      <p:pic>
        <p:nvPicPr>
          <p:cNvPr id="6" name="Picture 5"/>
          <p:cNvPicPr/>
          <p:nvPr/>
        </p:nvPicPr>
        <p:blipFill rotWithShape="1">
          <a:blip r:embed="rId2" cstate="print"/>
          <a:srcRect l="95257"/>
          <a:stretch/>
        </p:blipFill>
        <p:spPr bwMode="auto">
          <a:xfrm>
            <a:off x="11668920" y="-5058"/>
            <a:ext cx="500362" cy="1084695"/>
          </a:xfrm>
          <a:prstGeom prst="rect">
            <a:avLst/>
          </a:prstGeom>
          <a:ln>
            <a:noFill/>
          </a:ln>
          <a:extLst>
            <a:ext uri="{53640926-AAD7-44D8-BBD7-CCE9431645EC}">
              <a14:shadowObscured xmlns:a14="http://schemas.microsoft.com/office/drawing/2010/main" xmlns=""/>
            </a:ext>
          </a:extLst>
        </p:spPr>
      </p:pic>
      <p:pic>
        <p:nvPicPr>
          <p:cNvPr id="8"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8378" y="6248548"/>
            <a:ext cx="5570604" cy="618723"/>
          </a:xfrm>
          <a:prstGeom prst="rect">
            <a:avLst/>
          </a:prstGeom>
          <a:noFill/>
          <a:ln>
            <a:noFill/>
          </a:ln>
        </p:spPr>
      </p:pic>
    </p:spTree>
    <p:extLst>
      <p:ext uri="{BB962C8B-B14F-4D97-AF65-F5344CB8AC3E}">
        <p14:creationId xmlns:p14="http://schemas.microsoft.com/office/powerpoint/2010/main" xmlns="" val="2351684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58"/>
            <a:ext cx="10515600" cy="1084695"/>
          </a:xfrm>
        </p:spPr>
        <p:txBody>
          <a:bodyPr>
            <a:normAutofit/>
          </a:bodyPr>
          <a:lstStyle/>
          <a:p>
            <a:pPr algn="ctr"/>
            <a:r>
              <a:rPr lang="es-PY" sz="3600" dirty="0">
                <a:latin typeface="Arial Black" panose="020B0A04020102020204" pitchFamily="34" charset="0"/>
              </a:rPr>
              <a:t>Bibliografía</a:t>
            </a:r>
          </a:p>
        </p:txBody>
      </p:sp>
      <p:sp>
        <p:nvSpPr>
          <p:cNvPr id="3" name="Content Placeholder 2"/>
          <p:cNvSpPr>
            <a:spLocks noGrp="1"/>
          </p:cNvSpPr>
          <p:nvPr>
            <p:ph idx="1"/>
          </p:nvPr>
        </p:nvSpPr>
        <p:spPr>
          <a:xfrm>
            <a:off x="838200" y="1079637"/>
            <a:ext cx="10515600" cy="5097326"/>
          </a:xfrm>
        </p:spPr>
        <p:txBody>
          <a:bodyPr>
            <a:normAutofit fontScale="92500" lnSpcReduction="10000"/>
          </a:bodyPr>
          <a:lstStyle/>
          <a:p>
            <a:r>
              <a:rPr lang="es-PY" sz="2000" dirty="0">
                <a:latin typeface="Arial" panose="020B0604020202020204" pitchFamily="34" charset="0"/>
                <a:cs typeface="Arial" panose="020B0604020202020204" pitchFamily="34" charset="0"/>
                <a:hlinkClick r:id="rId2"/>
              </a:rPr>
              <a:t>MSPyBS. Niveles de protección en los servicios de salud.. 2020. </a:t>
            </a:r>
            <a:endParaRPr lang="es-PY"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hlinkClick r:id="rId3" action="ppaction://hlinkfile"/>
              </a:rPr>
              <a:t>MSPyBS: Higiene de establecimientos hospitalarios y servicios médicos afines. 2020</a:t>
            </a:r>
          </a:p>
          <a:p>
            <a:r>
              <a:rPr lang="es-ES" sz="2000" dirty="0">
                <a:latin typeface="Arial" panose="020B0604020202020204" pitchFamily="34" charset="0"/>
                <a:cs typeface="Arial" panose="020B0604020202020204" pitchFamily="34" charset="0"/>
                <a:hlinkClick r:id="rId3" action="ppaction://hlinkfile"/>
              </a:rPr>
              <a:t>MSPyBS. Higiene hospitalaria. 2020</a:t>
            </a:r>
          </a:p>
          <a:p>
            <a:r>
              <a:rPr lang="es-ES" sz="2000" dirty="0">
                <a:latin typeface="Arial" panose="020B0604020202020204" pitchFamily="34" charset="0"/>
                <a:cs typeface="Arial" panose="020B0604020202020204" pitchFamily="34" charset="0"/>
                <a:hlinkClick r:id="rId3" action="ppaction://hlinkfile"/>
              </a:rPr>
              <a:t>MSPyBS. Prevención y control de infecciones (23.03)</a:t>
            </a:r>
            <a:endParaRPr lang="es-PY" sz="2000" dirty="0">
              <a:latin typeface="Arial" panose="020B0604020202020204" pitchFamily="34" charset="0"/>
              <a:cs typeface="Arial" panose="020B0604020202020204" pitchFamily="34" charset="0"/>
              <a:hlinkClick r:id="rId3" action="ppaction://hlinkfile"/>
            </a:endParaRPr>
          </a:p>
          <a:p>
            <a:r>
              <a:rPr lang="es-PY" sz="2000" dirty="0">
                <a:latin typeface="Arial" panose="020B0604020202020204" pitchFamily="34" charset="0"/>
                <a:cs typeface="Arial" panose="020B0604020202020204" pitchFamily="34" charset="0"/>
                <a:hlinkClick r:id="rId3" action="ppaction://hlinkfile"/>
              </a:rPr>
              <a:t>OPS/OMS. Limpia tus manos con agua y jabón.</a:t>
            </a:r>
            <a:r>
              <a:rPr lang="es-PY" sz="2000" dirty="0">
                <a:latin typeface="Arial" panose="020B0604020202020204" pitchFamily="34" charset="0"/>
                <a:cs typeface="Arial" panose="020B0604020202020204" pitchFamily="34" charset="0"/>
              </a:rPr>
              <a:t>2020. </a:t>
            </a:r>
          </a:p>
          <a:p>
            <a:r>
              <a:rPr lang="es-ES" sz="2000" dirty="0">
                <a:solidFill>
                  <a:prstClr val="black"/>
                </a:solidFill>
                <a:latin typeface="Arial" panose="020B0604020202020204" pitchFamily="34" charset="0"/>
                <a:cs typeface="Arial" panose="020B0604020202020204" pitchFamily="34" charset="0"/>
              </a:rPr>
              <a:t>MSPyBS. </a:t>
            </a:r>
            <a:r>
              <a:rPr lang="es-ES" sz="2000" dirty="0">
                <a:solidFill>
                  <a:prstClr val="black"/>
                </a:solidFill>
                <a:latin typeface="Arial" panose="020B0604020202020204" pitchFamily="34" charset="0"/>
                <a:cs typeface="Arial" panose="020B0604020202020204" pitchFamily="34" charset="0"/>
                <a:hlinkClick r:id="rId4"/>
              </a:rPr>
              <a:t>Guía técnica de prevención y control de infecciones durante la atención sanitaria de casos sospechosos o confirmados de COVID-19. 2020.</a:t>
            </a:r>
            <a:endParaRPr lang="es-ES" sz="2000" dirty="0">
              <a:solidFill>
                <a:prstClr val="black"/>
              </a:solidFill>
              <a:latin typeface="Arial" panose="020B0604020202020204" pitchFamily="34" charset="0"/>
              <a:cs typeface="Arial" panose="020B0604020202020204" pitchFamily="34" charset="0"/>
            </a:endParaRPr>
          </a:p>
          <a:p>
            <a:r>
              <a:rPr lang="es-ES" sz="2000" dirty="0">
                <a:solidFill>
                  <a:prstClr val="black"/>
                </a:solidFill>
                <a:latin typeface="Arial" panose="020B0604020202020204" pitchFamily="34" charset="0"/>
                <a:cs typeface="Arial" panose="020B0604020202020204" pitchFamily="34" charset="0"/>
                <a:hlinkClick r:id="rId5"/>
              </a:rPr>
              <a:t>OMS. Cómo PONERSE el equipo de protección personal (EPP). 2019.</a:t>
            </a:r>
            <a:endParaRPr lang="es-PY"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hlinkClick r:id="rId6"/>
              </a:rPr>
              <a:t>OPS/OMS. Uso racional del equipo de protección personal frente a la COVID-19 y aspectos que considerar en situaciones de escasez graves. Orientaciones provisionales. 6 de abril de 2020</a:t>
            </a:r>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hlinkClick r:id="rId7"/>
              </a:rPr>
              <a:t>OPS/OMS. Recomendaciones sobre el uso de mascarillas en el contexto de la COVID-19. Orientaciones provisionales. 6 de abril de 2020</a:t>
            </a:r>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hlinkClick r:id="rId8"/>
              </a:rPr>
              <a:t>OPS/OMS. Higiene de manos ¿Porqué, cómo y cuándo hacerlo?</a:t>
            </a:r>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hlinkClick r:id="rId9"/>
              </a:rPr>
              <a:t>OPS/OMS: Pasos para colocarse el equipo de protección personal. </a:t>
            </a:r>
            <a:endParaRPr lang="es-PY" sz="2000" dirty="0">
              <a:latin typeface="Arial" panose="020B0604020202020204" pitchFamily="34" charset="0"/>
              <a:cs typeface="Arial" panose="020B0604020202020204" pitchFamily="34" charset="0"/>
            </a:endParaRPr>
          </a:p>
        </p:txBody>
      </p:sp>
      <p:pic>
        <p:nvPicPr>
          <p:cNvPr id="4" name="Picture 3"/>
          <p:cNvPicPr/>
          <p:nvPr/>
        </p:nvPicPr>
        <p:blipFill rotWithShape="1">
          <a:blip r:embed="rId10" cstate="print"/>
          <a:srcRect l="-475" t="1320" r="88409" b="-1170"/>
          <a:stretch/>
        </p:blipFill>
        <p:spPr>
          <a:xfrm>
            <a:off x="50249" y="-76733"/>
            <a:ext cx="1359048" cy="1156370"/>
          </a:xfrm>
          <a:prstGeom prst="rect">
            <a:avLst/>
          </a:prstGeom>
        </p:spPr>
      </p:pic>
      <p:pic>
        <p:nvPicPr>
          <p:cNvPr id="5" name="Picture 4"/>
          <p:cNvPicPr/>
          <p:nvPr/>
        </p:nvPicPr>
        <p:blipFill rotWithShape="1">
          <a:blip r:embed="rId10" cstate="print"/>
          <a:srcRect l="95257"/>
          <a:stretch/>
        </p:blipFill>
        <p:spPr bwMode="auto">
          <a:xfrm>
            <a:off x="11668920" y="-5058"/>
            <a:ext cx="500362" cy="108469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79668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4897" y="106447"/>
            <a:ext cx="7943989" cy="658022"/>
          </a:xfrm>
          <a:prstGeom prst="rect">
            <a:avLst/>
          </a:prstGeom>
        </p:spPr>
        <p:txBody>
          <a:bodyPr vert="horz" lIns="68652" tIns="34326" rIns="68652" bIns="34326" rtlCol="0" anchor="ctr">
            <a:normAutofit/>
          </a:bodyPr>
          <a:lstStyle>
            <a:lvl1pPr algn="l" defTabSz="1217889" rtl="0" eaLnBrk="1" latinLnBrk="0" hangingPunct="1">
              <a:lnSpc>
                <a:spcPct val="90000"/>
              </a:lnSpc>
              <a:spcBef>
                <a:spcPct val="0"/>
              </a:spcBef>
              <a:buNone/>
              <a:defRPr sz="5860" kern="1200">
                <a:solidFill>
                  <a:schemeClr val="tx1"/>
                </a:solidFill>
                <a:latin typeface="+mj-lt"/>
                <a:ea typeface="+mj-ea"/>
                <a:cs typeface="+mj-cs"/>
              </a:defRPr>
            </a:lvl1pPr>
          </a:lstStyle>
          <a:p>
            <a:pPr algn="ctr"/>
            <a:r>
              <a:rPr lang="es-PY" sz="3600" b="1" dirty="0">
                <a:latin typeface="Arial Black" panose="020B0A04020102020204" pitchFamily="34" charset="0"/>
                <a:cs typeface="Arial" panose="020B0604020202020204" pitchFamily="34" charset="0"/>
              </a:rPr>
              <a:t>Definiciones IAAS Generales</a:t>
            </a:r>
          </a:p>
        </p:txBody>
      </p:sp>
      <p:pic>
        <p:nvPicPr>
          <p:cNvPr id="6" name="Picture 5"/>
          <p:cNvPicPr/>
          <p:nvPr/>
        </p:nvPicPr>
        <p:blipFill rotWithShape="1">
          <a:blip r:embed="rId2" cstate="print"/>
          <a:srcRect l="-475" t="1320" r="88409" b="-1170"/>
          <a:stretch/>
        </p:blipFill>
        <p:spPr>
          <a:xfrm>
            <a:off x="0" y="21722"/>
            <a:ext cx="1282145" cy="1090935"/>
          </a:xfrm>
          <a:prstGeom prst="rect">
            <a:avLst/>
          </a:prstGeom>
        </p:spPr>
      </p:pic>
      <p:pic>
        <p:nvPicPr>
          <p:cNvPr id="7" name="Picture 6"/>
          <p:cNvPicPr/>
          <p:nvPr/>
        </p:nvPicPr>
        <p:blipFill rotWithShape="1">
          <a:blip r:embed="rId2" cstate="print"/>
          <a:srcRect l="95257"/>
          <a:stretch/>
        </p:blipFill>
        <p:spPr bwMode="auto">
          <a:xfrm>
            <a:off x="11691638" y="27962"/>
            <a:ext cx="500362" cy="1084695"/>
          </a:xfrm>
          <a:prstGeom prst="rect">
            <a:avLst/>
          </a:prstGeom>
          <a:ln>
            <a:noFill/>
          </a:ln>
          <a:extLst>
            <a:ext uri="{53640926-AAD7-44D8-BBD7-CCE9431645EC}">
              <a14:shadowObscured xmlns:a14="http://schemas.microsoft.com/office/drawing/2010/main" xmlns=""/>
            </a:ext>
          </a:extLst>
        </p:spPr>
      </p:pic>
      <p:pic>
        <p:nvPicPr>
          <p:cNvPr id="10"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2483" y="6264850"/>
            <a:ext cx="5039031" cy="593150"/>
          </a:xfrm>
          <a:prstGeom prst="rect">
            <a:avLst/>
          </a:prstGeom>
          <a:noFill/>
          <a:ln>
            <a:noFill/>
          </a:ln>
        </p:spPr>
      </p:pic>
      <p:sp>
        <p:nvSpPr>
          <p:cNvPr id="2" name="Rectangle 1"/>
          <p:cNvSpPr/>
          <p:nvPr/>
        </p:nvSpPr>
        <p:spPr>
          <a:xfrm>
            <a:off x="1098506" y="1806499"/>
            <a:ext cx="10306983" cy="3416320"/>
          </a:xfrm>
          <a:prstGeom prst="rect">
            <a:avLst/>
          </a:prstGeom>
        </p:spPr>
        <p:txBody>
          <a:bodyPr wrap="square">
            <a:spAutoFit/>
          </a:bodyPr>
          <a:lstStyle/>
          <a:p>
            <a:pPr marL="630555" indent="-630555" algn="ctr">
              <a:spcAft>
                <a:spcPts val="0"/>
              </a:spcAft>
            </a:pPr>
            <a:r>
              <a:rPr lang="es-PY" b="1" dirty="0" smtClean="0">
                <a:latin typeface="Arial" panose="020B0604020202020204" pitchFamily="34" charset="0"/>
                <a:ea typeface="Times New Roman" panose="02020603050405020304" pitchFamily="18" charset="0"/>
                <a:cs typeface="Arial" panose="020B0604020202020204" pitchFamily="34" charset="0"/>
              </a:rPr>
              <a:t>D</a:t>
            </a:r>
            <a:endParaRPr lang="es-PY" b="1" dirty="0">
              <a:latin typeface="Arial" panose="020B0604020202020204" pitchFamily="34" charset="0"/>
              <a:ea typeface="Times New Roman" panose="02020603050405020304" pitchFamily="18" charset="0"/>
              <a:cs typeface="Arial" panose="020B0604020202020204" pitchFamily="34" charset="0"/>
            </a:endParaRPr>
          </a:p>
          <a:p>
            <a:pPr marL="630555" indent="-630555" algn="just">
              <a:spcAft>
                <a:spcPts val="0"/>
              </a:spcAft>
            </a:pPr>
            <a:r>
              <a:rPr lang="es-PY" b="1" i="1" dirty="0">
                <a:latin typeface="Arial" panose="020B0604020202020204" pitchFamily="34" charset="0"/>
                <a:ea typeface="Times New Roman" panose="02020603050405020304" pitchFamily="18" charset="0"/>
                <a:cs typeface="Arial" panose="020B0604020202020204" pitchFamily="34" charset="0"/>
              </a:rPr>
              <a:t>-	</a:t>
            </a:r>
            <a:r>
              <a:rPr lang="es-PY" b="1" i="1" dirty="0" smtClean="0">
                <a:latin typeface="Arial" panose="020B0604020202020204" pitchFamily="34" charset="0"/>
                <a:ea typeface="Times New Roman" panose="02020603050405020304" pitchFamily="18" charset="0"/>
                <a:cs typeface="Arial" panose="020B0604020202020204" pitchFamily="34" charset="0"/>
              </a:rPr>
              <a:t>Descontaminación</a:t>
            </a:r>
            <a:r>
              <a:rPr lang="es-PY" dirty="0">
                <a:latin typeface="Arial" panose="020B0604020202020204" pitchFamily="34" charset="0"/>
                <a:ea typeface="Times New Roman" panose="02020603050405020304" pitchFamily="18" charset="0"/>
                <a:cs typeface="Arial" panose="020B0604020202020204" pitchFamily="34" charset="0"/>
              </a:rPr>
              <a:t>: Es un procedimiento que reduce microorganismos patógenos de objetos para que puedan ser usados, manipulados o descartados con seguridad.</a:t>
            </a:r>
          </a:p>
          <a:p>
            <a:pPr marL="630555" indent="-630555" algn="just">
              <a:spcAft>
                <a:spcPts val="0"/>
              </a:spcAft>
            </a:pPr>
            <a:r>
              <a:rPr lang="es-PY" dirty="0">
                <a:latin typeface="Arial" panose="020B0604020202020204" pitchFamily="34" charset="0"/>
                <a:ea typeface="Times New Roman" panose="02020603050405020304" pitchFamily="18" charset="0"/>
                <a:cs typeface="Arial" panose="020B0604020202020204" pitchFamily="34" charset="0"/>
              </a:rPr>
              <a:t> -	</a:t>
            </a:r>
            <a:r>
              <a:rPr lang="es-PY" b="1" i="1" dirty="0">
                <a:latin typeface="Arial" panose="020B0604020202020204" pitchFamily="34" charset="0"/>
                <a:ea typeface="Times New Roman" panose="02020603050405020304" pitchFamily="18" charset="0"/>
                <a:cs typeface="Arial" panose="020B0604020202020204" pitchFamily="34" charset="0"/>
              </a:rPr>
              <a:t>Desinfección:</a:t>
            </a:r>
            <a:r>
              <a:rPr lang="es-PY" dirty="0">
                <a:latin typeface="Arial" panose="020B0604020202020204" pitchFamily="34" charset="0"/>
                <a:ea typeface="Times New Roman" panose="02020603050405020304" pitchFamily="18" charset="0"/>
                <a:cs typeface="Arial" panose="020B0604020202020204" pitchFamily="34" charset="0"/>
              </a:rPr>
              <a:t> Cualquier proceso mecánico, químico o físico que elimine agentes microbianos patógenos, con el fin de reducir los riesgos de transmisión de enfermedades.</a:t>
            </a:r>
          </a:p>
          <a:p>
            <a:pPr marL="630555" indent="-630555" algn="just">
              <a:spcAft>
                <a:spcPts val="0"/>
              </a:spcAft>
              <a:buFontTx/>
              <a:buChar char="-"/>
            </a:pPr>
            <a:r>
              <a:rPr lang="es-PY" b="1" i="1" dirty="0">
                <a:latin typeface="Arial" panose="020B0604020202020204" pitchFamily="34" charset="0"/>
                <a:ea typeface="Times New Roman" panose="02020603050405020304" pitchFamily="18" charset="0"/>
                <a:cs typeface="Arial" panose="020B0604020202020204" pitchFamily="34" charset="0"/>
              </a:rPr>
              <a:t>Desinfectantes:</a:t>
            </a:r>
            <a:r>
              <a:rPr lang="es-PY" dirty="0">
                <a:latin typeface="Arial" panose="020B0604020202020204" pitchFamily="34" charset="0"/>
                <a:ea typeface="Times New Roman" panose="02020603050405020304" pitchFamily="18" charset="0"/>
                <a:cs typeface="Arial" panose="020B0604020202020204" pitchFamily="34" charset="0"/>
              </a:rPr>
              <a:t> Los desinfectantes son productos que se usan para la destrucción de los microorganismos que habitan sobre una superficie inanimada, con excepción de las esporas bacterianas.</a:t>
            </a:r>
          </a:p>
          <a:p>
            <a:pPr marL="630555" indent="-630555" algn="just">
              <a:buFontTx/>
              <a:buChar char="-"/>
            </a:pPr>
            <a:r>
              <a:rPr lang="es-PY" b="1" i="1" dirty="0">
                <a:latin typeface="Arial" panose="020B0604020202020204" pitchFamily="34" charset="0"/>
                <a:ea typeface="Times New Roman" panose="02020603050405020304" pitchFamily="18" charset="0"/>
                <a:cs typeface="Arial" panose="020B0604020202020204" pitchFamily="34" charset="0"/>
              </a:rPr>
              <a:t>Detergentes:</a:t>
            </a:r>
            <a:r>
              <a:rPr lang="es-PY" dirty="0">
                <a:latin typeface="Arial" panose="020B0604020202020204" pitchFamily="34" charset="0"/>
                <a:ea typeface="Times New Roman" panose="02020603050405020304" pitchFamily="18" charset="0"/>
                <a:cs typeface="Arial" panose="020B0604020202020204" pitchFamily="34" charset="0"/>
              </a:rPr>
              <a:t> Son sustancias que tienen la propiedad fisicoquímica de dispersar finamente en el agua u otro líquido, un sólido, como, por ejemplo, la suciedad o impurezas de un objeto sin necesidad de restregar o frotar. Ayudan a remover partículas y reducen el tiempo de limpieza y el consumo de agua.</a:t>
            </a:r>
          </a:p>
        </p:txBody>
      </p:sp>
    </p:spTree>
    <p:extLst>
      <p:ext uri="{BB962C8B-B14F-4D97-AF65-F5344CB8AC3E}">
        <p14:creationId xmlns:p14="http://schemas.microsoft.com/office/powerpoint/2010/main" xmlns="" val="30003614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srcRect l="-475" t="1320" r="88409" b="-1170"/>
          <a:stretch/>
        </p:blipFill>
        <p:spPr>
          <a:xfrm>
            <a:off x="0" y="21722"/>
            <a:ext cx="1282145" cy="1090935"/>
          </a:xfrm>
          <a:prstGeom prst="rect">
            <a:avLst/>
          </a:prstGeom>
        </p:spPr>
      </p:pic>
      <p:pic>
        <p:nvPicPr>
          <p:cNvPr id="7" name="Picture 6"/>
          <p:cNvPicPr/>
          <p:nvPr/>
        </p:nvPicPr>
        <p:blipFill rotWithShape="1">
          <a:blip r:embed="rId2" cstate="print"/>
          <a:srcRect l="95257"/>
          <a:stretch/>
        </p:blipFill>
        <p:spPr bwMode="auto">
          <a:xfrm>
            <a:off x="11691638" y="27962"/>
            <a:ext cx="500362" cy="1084695"/>
          </a:xfrm>
          <a:prstGeom prst="rect">
            <a:avLst/>
          </a:prstGeom>
          <a:ln>
            <a:noFill/>
          </a:ln>
          <a:extLst>
            <a:ext uri="{53640926-AAD7-44D8-BBD7-CCE9431645EC}">
              <a14:shadowObscured xmlns:a14="http://schemas.microsoft.com/office/drawing/2010/main" xmlns=""/>
            </a:ext>
          </a:extLst>
        </p:spPr>
      </p:pic>
      <p:pic>
        <p:nvPicPr>
          <p:cNvPr id="10"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4774" y="6080629"/>
            <a:ext cx="5039031" cy="593150"/>
          </a:xfrm>
          <a:prstGeom prst="rect">
            <a:avLst/>
          </a:prstGeom>
          <a:noFill/>
          <a:ln>
            <a:noFill/>
          </a:ln>
        </p:spPr>
      </p:pic>
      <p:sp>
        <p:nvSpPr>
          <p:cNvPr id="8" name="Rectangle 7"/>
          <p:cNvSpPr/>
          <p:nvPr/>
        </p:nvSpPr>
        <p:spPr>
          <a:xfrm>
            <a:off x="180109" y="1002316"/>
            <a:ext cx="11511529" cy="5078313"/>
          </a:xfrm>
          <a:prstGeom prst="rect">
            <a:avLst/>
          </a:prstGeom>
        </p:spPr>
        <p:txBody>
          <a:bodyPr wrap="square">
            <a:spAutoFit/>
          </a:bodyPr>
          <a:lstStyle/>
          <a:p>
            <a:pPr marL="630555" indent="-630555" algn="ctr">
              <a:spcAft>
                <a:spcPts val="0"/>
              </a:spcAft>
            </a:pPr>
            <a:r>
              <a:rPr lang="es-PY" b="1" dirty="0">
                <a:latin typeface="Arial" panose="020B0604020202020204" pitchFamily="34" charset="0"/>
                <a:ea typeface="Times New Roman" panose="02020603050405020304" pitchFamily="18" charset="0"/>
                <a:cs typeface="Arial" panose="020B0604020202020204" pitchFamily="34" charset="0"/>
              </a:rPr>
              <a:t>E-G</a:t>
            </a:r>
          </a:p>
          <a:p>
            <a:pPr marL="630555" indent="-630555" algn="just">
              <a:spcAft>
                <a:spcPts val="0"/>
              </a:spcAft>
            </a:pPr>
            <a:endParaRPr lang="es-PY" dirty="0">
              <a:latin typeface="Arial" panose="020B0604020202020204" pitchFamily="34" charset="0"/>
              <a:ea typeface="Times New Roman" panose="02020603050405020304" pitchFamily="18" charset="0"/>
              <a:cs typeface="Arial" panose="020B0604020202020204" pitchFamily="34" charset="0"/>
            </a:endParaRPr>
          </a:p>
          <a:p>
            <a:pPr marL="630555" indent="-630555" algn="just">
              <a:spcAft>
                <a:spcPts val="0"/>
              </a:spcAft>
            </a:pPr>
            <a:r>
              <a:rPr lang="es-PY" dirty="0">
                <a:latin typeface="Arial" panose="020B0604020202020204" pitchFamily="34" charset="0"/>
                <a:ea typeface="Times New Roman" panose="02020603050405020304" pitchFamily="18" charset="0"/>
                <a:cs typeface="Arial" panose="020B0604020202020204" pitchFamily="34" charset="0"/>
              </a:rPr>
              <a:t>-	</a:t>
            </a:r>
            <a:r>
              <a:rPr lang="es-PY" b="1" i="1" dirty="0">
                <a:latin typeface="Arial" panose="020B0604020202020204" pitchFamily="34" charset="0"/>
                <a:ea typeface="Times New Roman" panose="02020603050405020304" pitchFamily="18" charset="0"/>
                <a:cs typeface="Arial" panose="020B0604020202020204" pitchFamily="34" charset="0"/>
              </a:rPr>
              <a:t>Establecimiento de Salud y Afines:</a:t>
            </a:r>
            <a:r>
              <a:rPr lang="es-PY" dirty="0">
                <a:latin typeface="Arial" panose="020B0604020202020204" pitchFamily="34" charset="0"/>
                <a:ea typeface="Times New Roman" panose="02020603050405020304" pitchFamily="18" charset="0"/>
                <a:cs typeface="Arial" panose="020B0604020202020204" pitchFamily="34" charset="0"/>
              </a:rPr>
              <a:t> Personas físicas o jurídicas, públicas o privadas, que prestan servicios de atención a la Salud humana y animal, con  fines de prevención, diagnóstico, tratamiento, rehabilitación, estudio, docencia, investigación, o producción de elementos o medicamentos biológicos, farmacéuticos y químicos, como Hospitales, Sanatorios, Clínicas, Policlínicos, Centros Médicos, Puestos de Salud, Maternidades, Salas de Primeros Auxilios, Comunidades terapéuticas, Centros de Rehabilitación, Centros de Estética, Centros de Medicina alternativa, Farmacias, Consultorios, Laboratorios clínicos, Centros de enseñanza e investigación, Clínicas Odontológicas; Industrias farmacéuticas y medicinales, Representantes y distribuidores de medicamentos farmacéuticos y biológicos; morgues, funerarias, locales de acupuntura, tatuaje o similares y Clínicas veterinarias.</a:t>
            </a:r>
          </a:p>
          <a:p>
            <a:pPr marL="630555" indent="-630555" algn="just">
              <a:spcAft>
                <a:spcPts val="0"/>
              </a:spcAft>
              <a:buFontTx/>
              <a:buChar char="-"/>
            </a:pPr>
            <a:r>
              <a:rPr lang="es-PY" b="1" i="1" dirty="0">
                <a:latin typeface="Arial" panose="020B0604020202020204" pitchFamily="34" charset="0"/>
                <a:ea typeface="Times New Roman" panose="02020603050405020304" pitchFamily="18" charset="0"/>
                <a:cs typeface="Arial" panose="020B0604020202020204" pitchFamily="34" charset="0"/>
              </a:rPr>
              <a:t>Esterilización</a:t>
            </a:r>
            <a:r>
              <a:rPr lang="es-PY" dirty="0">
                <a:latin typeface="Arial" panose="020B0604020202020204" pitchFamily="34" charset="0"/>
                <a:ea typeface="Times New Roman" panose="02020603050405020304" pitchFamily="18" charset="0"/>
                <a:cs typeface="Arial" panose="020B0604020202020204" pitchFamily="34" charset="0"/>
              </a:rPr>
              <a:t>: es la eliminación o destrucción completa de todas las formas de vida microbiana incluyendo las esporas bacterianas. Se puede llevar a cabo mediante procesos físicos o químicos, como son calor húmedo, vapor a presión, óxido de etileno, gas y líquidos químicos.</a:t>
            </a:r>
          </a:p>
          <a:p>
            <a:pPr marL="630555" indent="-630555" algn="just">
              <a:buFontTx/>
              <a:buChar char="-"/>
            </a:pPr>
            <a:r>
              <a:rPr lang="es-PY" b="1" i="1" dirty="0">
                <a:latin typeface="Arial" panose="020B0604020202020204" pitchFamily="34" charset="0"/>
                <a:ea typeface="Times New Roman" panose="02020603050405020304" pitchFamily="18" charset="0"/>
                <a:cs typeface="Arial" panose="020B0604020202020204" pitchFamily="34" charset="0"/>
              </a:rPr>
              <a:t>Generador de residuos:</a:t>
            </a:r>
            <a:r>
              <a:rPr lang="es-PY" dirty="0">
                <a:latin typeface="Arial" panose="020B0604020202020204" pitchFamily="34" charset="0"/>
                <a:ea typeface="Times New Roman" panose="02020603050405020304" pitchFamily="18" charset="0"/>
                <a:cs typeface="Arial" panose="020B0604020202020204" pitchFamily="34" charset="0"/>
              </a:rPr>
              <a:t> Persona física o jurídica, pública o privada que, como resultado de sus actividades en los Establecimientos de Salud y Afines, genera residuos.</a:t>
            </a:r>
          </a:p>
          <a:p>
            <a:pPr marL="630555" indent="-630555" algn="just">
              <a:spcAft>
                <a:spcPts val="0"/>
              </a:spcAft>
              <a:buFontTx/>
              <a:buChar char="-"/>
            </a:pPr>
            <a:endParaRPr lang="es-PY" dirty="0">
              <a:latin typeface="Arial" panose="020B0604020202020204" pitchFamily="34" charset="0"/>
              <a:ea typeface="Times New Roman" panose="02020603050405020304" pitchFamily="18" charset="0"/>
              <a:cs typeface="Arial" panose="020B0604020202020204" pitchFamily="34" charset="0"/>
            </a:endParaRPr>
          </a:p>
          <a:p>
            <a:pPr marL="630555" indent="-630555" algn="just">
              <a:spcAft>
                <a:spcPts val="0"/>
              </a:spcAft>
            </a:pPr>
            <a:endParaRPr lang="es-PY" dirty="0">
              <a:latin typeface="Arial" panose="020B0604020202020204" pitchFamily="34" charset="0"/>
              <a:ea typeface="Times New Roman" panose="02020603050405020304" pitchFamily="18" charset="0"/>
              <a:cs typeface="Arial" panose="020B0604020202020204" pitchFamily="34" charset="0"/>
            </a:endParaRPr>
          </a:p>
        </p:txBody>
      </p:sp>
      <p:sp>
        <p:nvSpPr>
          <p:cNvPr id="9" name="Title 1"/>
          <p:cNvSpPr txBox="1">
            <a:spLocks/>
          </p:cNvSpPr>
          <p:nvPr/>
        </p:nvSpPr>
        <p:spPr>
          <a:xfrm>
            <a:off x="2514897" y="106447"/>
            <a:ext cx="7943989" cy="658022"/>
          </a:xfrm>
          <a:prstGeom prst="rect">
            <a:avLst/>
          </a:prstGeom>
        </p:spPr>
        <p:txBody>
          <a:bodyPr vert="horz" lIns="68652" tIns="34326" rIns="68652" bIns="34326" rtlCol="0" anchor="ctr">
            <a:normAutofit/>
          </a:bodyPr>
          <a:lstStyle>
            <a:lvl1pPr algn="l" defTabSz="1217889" rtl="0" eaLnBrk="1" latinLnBrk="0" hangingPunct="1">
              <a:lnSpc>
                <a:spcPct val="90000"/>
              </a:lnSpc>
              <a:spcBef>
                <a:spcPct val="0"/>
              </a:spcBef>
              <a:buNone/>
              <a:defRPr sz="5860" kern="1200">
                <a:solidFill>
                  <a:schemeClr val="tx1"/>
                </a:solidFill>
                <a:latin typeface="+mj-lt"/>
                <a:ea typeface="+mj-ea"/>
                <a:cs typeface="+mj-cs"/>
              </a:defRPr>
            </a:lvl1pPr>
          </a:lstStyle>
          <a:p>
            <a:pPr algn="ctr"/>
            <a:r>
              <a:rPr lang="es-PY" sz="3600" b="1" dirty="0">
                <a:latin typeface="Arial Black" panose="020B0A04020102020204" pitchFamily="34" charset="0"/>
                <a:cs typeface="Arial" panose="020B0604020202020204" pitchFamily="34" charset="0"/>
              </a:rPr>
              <a:t>Definiciones IAAS Generales</a:t>
            </a:r>
          </a:p>
        </p:txBody>
      </p:sp>
    </p:spTree>
    <p:extLst>
      <p:ext uri="{BB962C8B-B14F-4D97-AF65-F5344CB8AC3E}">
        <p14:creationId xmlns:p14="http://schemas.microsoft.com/office/powerpoint/2010/main" xmlns="" val="60866645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srcRect l="-475" t="1320" r="88409" b="-1170"/>
          <a:stretch/>
        </p:blipFill>
        <p:spPr>
          <a:xfrm>
            <a:off x="0" y="21722"/>
            <a:ext cx="1282145" cy="1090935"/>
          </a:xfrm>
          <a:prstGeom prst="rect">
            <a:avLst/>
          </a:prstGeom>
        </p:spPr>
      </p:pic>
      <p:pic>
        <p:nvPicPr>
          <p:cNvPr id="7" name="Picture 6"/>
          <p:cNvPicPr/>
          <p:nvPr/>
        </p:nvPicPr>
        <p:blipFill rotWithShape="1">
          <a:blip r:embed="rId2" cstate="print"/>
          <a:srcRect l="95257"/>
          <a:stretch/>
        </p:blipFill>
        <p:spPr bwMode="auto">
          <a:xfrm>
            <a:off x="11691638" y="27962"/>
            <a:ext cx="500362" cy="1084695"/>
          </a:xfrm>
          <a:prstGeom prst="rect">
            <a:avLst/>
          </a:prstGeom>
          <a:ln>
            <a:noFill/>
          </a:ln>
          <a:extLst>
            <a:ext uri="{53640926-AAD7-44D8-BBD7-CCE9431645EC}">
              <a14:shadowObscured xmlns:a14="http://schemas.microsoft.com/office/drawing/2010/main" xmlns=""/>
            </a:ext>
          </a:extLst>
        </p:spPr>
      </p:pic>
      <p:pic>
        <p:nvPicPr>
          <p:cNvPr id="10"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4774" y="6080629"/>
            <a:ext cx="5039031" cy="593150"/>
          </a:xfrm>
          <a:prstGeom prst="rect">
            <a:avLst/>
          </a:prstGeom>
          <a:noFill/>
          <a:ln>
            <a:noFill/>
          </a:ln>
        </p:spPr>
      </p:pic>
      <p:sp>
        <p:nvSpPr>
          <p:cNvPr id="3" name="Rectangle 2"/>
          <p:cNvSpPr/>
          <p:nvPr/>
        </p:nvSpPr>
        <p:spPr>
          <a:xfrm>
            <a:off x="406709" y="1720532"/>
            <a:ext cx="11078709" cy="3693319"/>
          </a:xfrm>
          <a:prstGeom prst="rect">
            <a:avLst/>
          </a:prstGeom>
        </p:spPr>
        <p:txBody>
          <a:bodyPr wrap="square">
            <a:spAutoFit/>
          </a:bodyPr>
          <a:lstStyle/>
          <a:p>
            <a:pPr algn="ctr">
              <a:spcAft>
                <a:spcPts val="0"/>
              </a:spcAft>
            </a:pPr>
            <a:r>
              <a:rPr lang="es-PY" b="1" i="1" dirty="0">
                <a:latin typeface="Arial" panose="020B0604020202020204" pitchFamily="34" charset="0"/>
                <a:ea typeface="Times New Roman" panose="02020603050405020304" pitchFamily="18" charset="0"/>
                <a:cs typeface="Arial" panose="020B0604020202020204" pitchFamily="34" charset="0"/>
              </a:rPr>
              <a:t>H-L</a:t>
            </a:r>
          </a:p>
          <a:p>
            <a:pPr marL="630555" indent="-630555" algn="just">
              <a:spcAft>
                <a:spcPts val="0"/>
              </a:spcAft>
              <a:buFontTx/>
              <a:buChar char="-"/>
            </a:pPr>
            <a:r>
              <a:rPr lang="es-PY" b="1" i="1" dirty="0">
                <a:latin typeface="Arial" panose="020B0604020202020204" pitchFamily="34" charset="0"/>
                <a:ea typeface="Times New Roman" panose="02020603050405020304" pitchFamily="18" charset="0"/>
                <a:cs typeface="Arial" panose="020B0604020202020204" pitchFamily="34" charset="0"/>
              </a:rPr>
              <a:t>Habilitación para manejo de residuos: </a:t>
            </a:r>
            <a:r>
              <a:rPr lang="es-PY" dirty="0">
                <a:latin typeface="Arial" panose="020B0604020202020204" pitchFamily="34" charset="0"/>
                <a:ea typeface="Times New Roman" panose="02020603050405020304" pitchFamily="18" charset="0"/>
                <a:cs typeface="Arial" panose="020B0604020202020204" pitchFamily="34" charset="0"/>
              </a:rPr>
              <a:t>Es el permiso otorgado por la Dirección General de Salud Ambiental DIGESA para el ejercicio de las diversas etapas del Manejo Integral de los Residuos generados en los Establecimientos de Salud y Afines.</a:t>
            </a:r>
          </a:p>
          <a:p>
            <a:pPr marL="630555" indent="-630555" algn="just">
              <a:spcAft>
                <a:spcPts val="0"/>
              </a:spcAft>
              <a:buFontTx/>
              <a:buChar char="-"/>
            </a:pPr>
            <a:r>
              <a:rPr lang="es-PY" b="1" i="1" dirty="0">
                <a:latin typeface="Arial" panose="020B0604020202020204" pitchFamily="34" charset="0"/>
                <a:ea typeface="Times New Roman" panose="02020603050405020304" pitchFamily="18" charset="0"/>
                <a:cs typeface="Arial" panose="020B0604020202020204" pitchFamily="34" charset="0"/>
              </a:rPr>
              <a:t>Higiene:</a:t>
            </a:r>
            <a:r>
              <a:rPr lang="es-PY" dirty="0">
                <a:latin typeface="Arial" panose="020B0604020202020204" pitchFamily="34" charset="0"/>
                <a:ea typeface="Times New Roman" panose="02020603050405020304" pitchFamily="18" charset="0"/>
                <a:cs typeface="Arial" panose="020B0604020202020204" pitchFamily="34" charset="0"/>
              </a:rPr>
              <a:t> es la ciencia y el arte del “reconocimiento” “evaluación” y “control” de aquellos factores de contaminación que se presentan en los lugares de trabajo, cuales puedan traer enfermedades a los trabajadores, el desmejoramiento de su salud, el bienestar o la eficiencia de la misma.</a:t>
            </a:r>
          </a:p>
          <a:p>
            <a:pPr marL="630555" indent="-630555" algn="just">
              <a:spcAft>
                <a:spcPts val="0"/>
              </a:spcAft>
              <a:buFontTx/>
              <a:buChar char="-"/>
            </a:pPr>
            <a:r>
              <a:rPr lang="es-PY" i="1" dirty="0">
                <a:latin typeface="Arial" panose="020B0604020202020204" pitchFamily="34" charset="0"/>
                <a:ea typeface="Times New Roman" panose="02020603050405020304" pitchFamily="18" charset="0"/>
                <a:cs typeface="Arial" panose="020B0604020202020204" pitchFamily="34" charset="0"/>
              </a:rPr>
              <a:t>I</a:t>
            </a:r>
            <a:r>
              <a:rPr lang="es-PY" b="1" i="1" dirty="0">
                <a:latin typeface="Arial" panose="020B0604020202020204" pitchFamily="34" charset="0"/>
                <a:ea typeface="Times New Roman" panose="02020603050405020304" pitchFamily="18" charset="0"/>
                <a:cs typeface="Arial" panose="020B0604020202020204" pitchFamily="34" charset="0"/>
              </a:rPr>
              <a:t>nfecciones Asociadas a la Atención de la Salud (IAAS):</a:t>
            </a:r>
            <a:r>
              <a:rPr lang="es-PY" dirty="0">
                <a:latin typeface="Arial" panose="020B0604020202020204" pitchFamily="34" charset="0"/>
                <a:ea typeface="Times New Roman" panose="02020603050405020304" pitchFamily="18" charset="0"/>
                <a:cs typeface="Arial" panose="020B0604020202020204" pitchFamily="34" charset="0"/>
              </a:rPr>
              <a:t> son infecciones contraídas por un paciente durante su tratamiento en un hospital u otro centro sanitario y que dicho paciente no tenía ni estaba incubando en el momento de su ingreso.</a:t>
            </a:r>
          </a:p>
          <a:p>
            <a:pPr marL="630555" indent="-630555" algn="just">
              <a:spcAft>
                <a:spcPts val="0"/>
              </a:spcAft>
              <a:buFontTx/>
              <a:buChar char="-"/>
            </a:pPr>
            <a:r>
              <a:rPr lang="es-PY" b="1" i="1" dirty="0">
                <a:latin typeface="Arial" panose="020B0604020202020204" pitchFamily="34" charset="0"/>
                <a:ea typeface="Times New Roman" panose="02020603050405020304" pitchFamily="18" charset="0"/>
                <a:cs typeface="Arial" panose="020B0604020202020204" pitchFamily="34" charset="0"/>
              </a:rPr>
              <a:t>Limpieza:</a:t>
            </a:r>
            <a:r>
              <a:rPr lang="es-PY" dirty="0">
                <a:latin typeface="Arial" panose="020B0604020202020204" pitchFamily="34" charset="0"/>
                <a:ea typeface="Times New Roman" panose="02020603050405020304" pitchFamily="18" charset="0"/>
                <a:cs typeface="Arial" panose="020B0604020202020204" pitchFamily="34" charset="0"/>
              </a:rPr>
              <a:t> consiste en la remoción de la suciedad mediante la aplicación de energía química, mecánica o térmica en un determinado período de tiempo.</a:t>
            </a:r>
          </a:p>
          <a:p>
            <a:pPr marL="630555" indent="-630555" algn="just">
              <a:spcAft>
                <a:spcPts val="0"/>
              </a:spcAft>
              <a:buFont typeface="Arial" panose="020B0604020202020204" pitchFamily="34" charset="0"/>
              <a:buChar char="•"/>
            </a:pPr>
            <a:endParaRPr lang="es-PY" dirty="0">
              <a:latin typeface="Arial" panose="020B0604020202020204" pitchFamily="34" charset="0"/>
              <a:ea typeface="Times New Roman" panose="02020603050405020304" pitchFamily="18" charset="0"/>
              <a:cs typeface="Arial" panose="020B0604020202020204" pitchFamily="34" charset="0"/>
            </a:endParaRPr>
          </a:p>
        </p:txBody>
      </p:sp>
      <p:sp>
        <p:nvSpPr>
          <p:cNvPr id="8" name="Title 1"/>
          <p:cNvSpPr txBox="1">
            <a:spLocks/>
          </p:cNvSpPr>
          <p:nvPr/>
        </p:nvSpPr>
        <p:spPr>
          <a:xfrm>
            <a:off x="2514897" y="513537"/>
            <a:ext cx="7943989" cy="658022"/>
          </a:xfrm>
          <a:prstGeom prst="rect">
            <a:avLst/>
          </a:prstGeom>
        </p:spPr>
        <p:txBody>
          <a:bodyPr vert="horz" lIns="68652" tIns="34326" rIns="68652" bIns="34326" rtlCol="0" anchor="ctr">
            <a:normAutofit/>
          </a:bodyPr>
          <a:lstStyle>
            <a:lvl1pPr algn="l" defTabSz="1217889" rtl="0" eaLnBrk="1" latinLnBrk="0" hangingPunct="1">
              <a:lnSpc>
                <a:spcPct val="90000"/>
              </a:lnSpc>
              <a:spcBef>
                <a:spcPct val="0"/>
              </a:spcBef>
              <a:buNone/>
              <a:defRPr sz="5860" kern="1200">
                <a:solidFill>
                  <a:schemeClr val="tx1"/>
                </a:solidFill>
                <a:latin typeface="+mj-lt"/>
                <a:ea typeface="+mj-ea"/>
                <a:cs typeface="+mj-cs"/>
              </a:defRPr>
            </a:lvl1pPr>
          </a:lstStyle>
          <a:p>
            <a:pPr algn="ctr"/>
            <a:r>
              <a:rPr lang="es-PY" sz="3600" b="1" dirty="0">
                <a:latin typeface="Arial Black" panose="020B0A04020102020204" pitchFamily="34" charset="0"/>
                <a:cs typeface="Arial" panose="020B0604020202020204" pitchFamily="34" charset="0"/>
              </a:rPr>
              <a:t>Definiciones IAAS Generales</a:t>
            </a:r>
          </a:p>
        </p:txBody>
      </p:sp>
    </p:spTree>
    <p:extLst>
      <p:ext uri="{BB962C8B-B14F-4D97-AF65-F5344CB8AC3E}">
        <p14:creationId xmlns:p14="http://schemas.microsoft.com/office/powerpoint/2010/main" xmlns="" val="117547554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srcRect l="-475" t="1320" r="88409" b="-1170"/>
          <a:stretch/>
        </p:blipFill>
        <p:spPr>
          <a:xfrm>
            <a:off x="0" y="21722"/>
            <a:ext cx="1282145" cy="1090935"/>
          </a:xfrm>
          <a:prstGeom prst="rect">
            <a:avLst/>
          </a:prstGeom>
        </p:spPr>
      </p:pic>
      <p:pic>
        <p:nvPicPr>
          <p:cNvPr id="7" name="Picture 6"/>
          <p:cNvPicPr/>
          <p:nvPr/>
        </p:nvPicPr>
        <p:blipFill rotWithShape="1">
          <a:blip r:embed="rId2" cstate="print"/>
          <a:srcRect l="95257"/>
          <a:stretch/>
        </p:blipFill>
        <p:spPr bwMode="auto">
          <a:xfrm>
            <a:off x="11691638" y="27962"/>
            <a:ext cx="500362" cy="1084695"/>
          </a:xfrm>
          <a:prstGeom prst="rect">
            <a:avLst/>
          </a:prstGeom>
          <a:ln>
            <a:noFill/>
          </a:ln>
          <a:extLst>
            <a:ext uri="{53640926-AAD7-44D8-BBD7-CCE9431645EC}">
              <a14:shadowObscured xmlns:a14="http://schemas.microsoft.com/office/drawing/2010/main" xmlns=""/>
            </a:ext>
          </a:extLst>
        </p:spPr>
      </p:pic>
      <p:pic>
        <p:nvPicPr>
          <p:cNvPr id="10"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4774" y="6080629"/>
            <a:ext cx="5039031" cy="593150"/>
          </a:xfrm>
          <a:prstGeom prst="rect">
            <a:avLst/>
          </a:prstGeom>
          <a:noFill/>
          <a:ln>
            <a:noFill/>
          </a:ln>
        </p:spPr>
      </p:pic>
      <p:sp>
        <p:nvSpPr>
          <p:cNvPr id="3" name="Rectangle 2"/>
          <p:cNvSpPr/>
          <p:nvPr/>
        </p:nvSpPr>
        <p:spPr>
          <a:xfrm>
            <a:off x="208878" y="1112657"/>
            <a:ext cx="11482760" cy="4801314"/>
          </a:xfrm>
          <a:prstGeom prst="rect">
            <a:avLst/>
          </a:prstGeom>
        </p:spPr>
        <p:txBody>
          <a:bodyPr wrap="square">
            <a:spAutoFit/>
          </a:bodyPr>
          <a:lstStyle/>
          <a:p>
            <a:pPr marL="630555" indent="-630555" algn="ctr">
              <a:spcAft>
                <a:spcPts val="0"/>
              </a:spcAft>
            </a:pPr>
            <a:r>
              <a:rPr lang="es-PY" b="1" dirty="0">
                <a:latin typeface="Arial" panose="020B0604020202020204" pitchFamily="34" charset="0"/>
                <a:ea typeface="Times New Roman" panose="02020603050405020304" pitchFamily="18" charset="0"/>
              </a:rPr>
              <a:t>M-P</a:t>
            </a:r>
          </a:p>
          <a:p>
            <a:pPr marL="630555" indent="-630555" algn="just">
              <a:spcAft>
                <a:spcPts val="0"/>
              </a:spcAft>
            </a:pPr>
            <a:r>
              <a:rPr lang="es-PY" dirty="0">
                <a:latin typeface="Arial" panose="020B0604020202020204" pitchFamily="34" charset="0"/>
                <a:ea typeface="Times New Roman" panose="02020603050405020304" pitchFamily="18" charset="0"/>
              </a:rPr>
              <a:t>-	</a:t>
            </a:r>
            <a:r>
              <a:rPr lang="es-PY" b="1" i="1" dirty="0">
                <a:latin typeface="Arial" panose="020B0604020202020204" pitchFamily="34" charset="0"/>
                <a:ea typeface="Times New Roman" panose="02020603050405020304" pitchFamily="18" charset="0"/>
              </a:rPr>
              <a:t>Manejo Integral de los residuos:</a:t>
            </a:r>
            <a:r>
              <a:rPr lang="es-PY" dirty="0">
                <a:latin typeface="Arial" panose="020B0604020202020204" pitchFamily="34" charset="0"/>
                <a:ea typeface="Times New Roman" panose="02020603050405020304" pitchFamily="18" charset="0"/>
              </a:rPr>
              <a:t> Es el conjunto de acciones relacionadas con la generación, separación o clasificación en origen, recolección, almacenamiento, reciclaje, transporte, tratamiento y disposición final de los residuos generados en los Establecimientos de Salud y Afines.</a:t>
            </a:r>
            <a:endParaRPr lang="es-PY" dirty="0">
              <a:latin typeface="Times New Roman" panose="02020603050405020304" pitchFamily="18" charset="0"/>
              <a:ea typeface="Times New Roman" panose="02020603050405020304" pitchFamily="18" charset="0"/>
            </a:endParaRPr>
          </a:p>
          <a:p>
            <a:pPr marL="630555" indent="-630555" algn="just">
              <a:spcAft>
                <a:spcPts val="0"/>
              </a:spcAft>
            </a:pPr>
            <a:r>
              <a:rPr lang="es-PY" dirty="0">
                <a:latin typeface="Arial" panose="020B0604020202020204" pitchFamily="34" charset="0"/>
                <a:ea typeface="Times New Roman" panose="02020603050405020304" pitchFamily="18" charset="0"/>
              </a:rPr>
              <a:t>-	</a:t>
            </a:r>
            <a:r>
              <a:rPr lang="es-PY" b="1" i="1" dirty="0">
                <a:latin typeface="Arial" panose="020B0604020202020204" pitchFamily="34" charset="0"/>
                <a:ea typeface="Times New Roman" panose="02020603050405020304" pitchFamily="18" charset="0"/>
              </a:rPr>
              <a:t>Materia orgánica:</a:t>
            </a:r>
            <a:r>
              <a:rPr lang="es-PY" dirty="0">
                <a:latin typeface="Arial" panose="020B0604020202020204" pitchFamily="34" charset="0"/>
                <a:ea typeface="Times New Roman" panose="02020603050405020304" pitchFamily="18" charset="0"/>
              </a:rPr>
              <a:t> conjunto de células animales y vegetales descompuestas total o parcialmente, se presenta en forma de sangre, pus, heces, tejidos y demás fluidos corporales; puede proteger los microorganismos del ataque del agente esterilizante, pues actúa como barrera física.</a:t>
            </a:r>
            <a:endParaRPr lang="es-PY" dirty="0">
              <a:latin typeface="Times New Roman" panose="02020603050405020304" pitchFamily="18" charset="0"/>
              <a:ea typeface="Times New Roman" panose="02020603050405020304" pitchFamily="18" charset="0"/>
            </a:endParaRPr>
          </a:p>
          <a:p>
            <a:pPr marL="630555" indent="-630555" algn="just">
              <a:spcAft>
                <a:spcPts val="0"/>
              </a:spcAft>
            </a:pPr>
            <a:r>
              <a:rPr lang="es-PY" dirty="0">
                <a:latin typeface="Arial" panose="020B0604020202020204" pitchFamily="34" charset="0"/>
                <a:ea typeface="Times New Roman" panose="02020603050405020304" pitchFamily="18" charset="0"/>
              </a:rPr>
              <a:t>-	</a:t>
            </a:r>
            <a:r>
              <a:rPr lang="es-PY" b="1" i="1" dirty="0">
                <a:latin typeface="Arial" panose="020B0604020202020204" pitchFamily="34" charset="0"/>
                <a:ea typeface="Times New Roman" panose="02020603050405020304" pitchFamily="18" charset="0"/>
              </a:rPr>
              <a:t>Microorganismos:</a:t>
            </a:r>
            <a:r>
              <a:rPr lang="es-PY" dirty="0">
                <a:latin typeface="Arial" panose="020B0604020202020204" pitchFamily="34" charset="0"/>
                <a:ea typeface="Times New Roman" panose="02020603050405020304" pitchFamily="18" charset="0"/>
              </a:rPr>
              <a:t> son bacterias, virus, hongos, protozoarios y algas. Cuando hablamos de microorganismos en el Hospital nos referimos especialmente a bacterias y virus.</a:t>
            </a:r>
            <a:endParaRPr lang="es-PY" dirty="0">
              <a:latin typeface="Times New Roman" panose="02020603050405020304" pitchFamily="18" charset="0"/>
              <a:ea typeface="Times New Roman" panose="02020603050405020304" pitchFamily="18" charset="0"/>
            </a:endParaRPr>
          </a:p>
          <a:p>
            <a:pPr marL="630555" indent="-630555" algn="just">
              <a:spcAft>
                <a:spcPts val="0"/>
              </a:spcAft>
              <a:buFontTx/>
              <a:buChar char="-"/>
            </a:pPr>
            <a:r>
              <a:rPr lang="es-PY" b="1" i="1" dirty="0">
                <a:latin typeface="Arial" panose="020B0604020202020204" pitchFamily="34" charset="0"/>
                <a:ea typeface="Times New Roman" panose="02020603050405020304" pitchFamily="18" charset="0"/>
              </a:rPr>
              <a:t>Minimización:</a:t>
            </a:r>
            <a:r>
              <a:rPr lang="es-PY" dirty="0">
                <a:latin typeface="Arial" panose="020B0604020202020204" pitchFamily="34" charset="0"/>
                <a:ea typeface="Times New Roman" panose="02020603050405020304" pitchFamily="18" charset="0"/>
              </a:rPr>
              <a:t> Es el procedimiento tendiente a reducir la cantidad de residuos generados, ya sea por la aplicación de medidas de orden en el Manejo de los Residuos o en la disminución en la utilización de insumos.</a:t>
            </a:r>
          </a:p>
          <a:p>
            <a:pPr marL="630555" indent="-630555" algn="just">
              <a:buFontTx/>
              <a:buChar char="-"/>
            </a:pPr>
            <a:r>
              <a:rPr lang="es-PY" b="1" i="1" dirty="0">
                <a:latin typeface="Arial" panose="020B0604020202020204" pitchFamily="34" charset="0"/>
                <a:ea typeface="Times New Roman" panose="02020603050405020304" pitchFamily="18" charset="0"/>
              </a:rPr>
              <a:t>Plan de contingencia del manejo integral de residuos:</a:t>
            </a:r>
            <a:r>
              <a:rPr lang="es-PY" dirty="0">
                <a:latin typeface="Arial" panose="020B0604020202020204" pitchFamily="34" charset="0"/>
                <a:ea typeface="Times New Roman" panose="02020603050405020304" pitchFamily="18" charset="0"/>
              </a:rPr>
              <a:t> Mecanismo de acción que se seguirá en caso de desencadenarse una emergencia, para minimizar riesgos a la salud e impactos ambientales negativos por causas naturales, inducidas o imprevistos. El mismo debe comprender procedimientos con responsabilidades bien definidas.</a:t>
            </a:r>
            <a:endParaRPr lang="es-PY" dirty="0">
              <a:latin typeface="Times New Roman" panose="02020603050405020304" pitchFamily="18" charset="0"/>
              <a:ea typeface="Times New Roman" panose="02020603050405020304" pitchFamily="18" charset="0"/>
            </a:endParaRPr>
          </a:p>
          <a:p>
            <a:pPr algn="just">
              <a:spcAft>
                <a:spcPts val="0"/>
              </a:spcAft>
            </a:pPr>
            <a:endParaRPr lang="es-PY" dirty="0">
              <a:latin typeface="Times New Roman" panose="02020603050405020304" pitchFamily="18" charset="0"/>
              <a:ea typeface="Times New Roman" panose="02020603050405020304" pitchFamily="18" charset="0"/>
            </a:endParaRPr>
          </a:p>
        </p:txBody>
      </p:sp>
      <p:sp>
        <p:nvSpPr>
          <p:cNvPr id="8" name="Title 1"/>
          <p:cNvSpPr txBox="1">
            <a:spLocks/>
          </p:cNvSpPr>
          <p:nvPr/>
        </p:nvSpPr>
        <p:spPr>
          <a:xfrm>
            <a:off x="2514897" y="181425"/>
            <a:ext cx="7943989" cy="658022"/>
          </a:xfrm>
          <a:prstGeom prst="rect">
            <a:avLst/>
          </a:prstGeom>
        </p:spPr>
        <p:txBody>
          <a:bodyPr vert="horz" lIns="68652" tIns="34326" rIns="68652" bIns="34326" rtlCol="0" anchor="ctr">
            <a:normAutofit/>
          </a:bodyPr>
          <a:lstStyle>
            <a:lvl1pPr algn="l" defTabSz="1217889" rtl="0" eaLnBrk="1" latinLnBrk="0" hangingPunct="1">
              <a:lnSpc>
                <a:spcPct val="90000"/>
              </a:lnSpc>
              <a:spcBef>
                <a:spcPct val="0"/>
              </a:spcBef>
              <a:buNone/>
              <a:defRPr sz="5860" kern="1200">
                <a:solidFill>
                  <a:schemeClr val="tx1"/>
                </a:solidFill>
                <a:latin typeface="+mj-lt"/>
                <a:ea typeface="+mj-ea"/>
                <a:cs typeface="+mj-cs"/>
              </a:defRPr>
            </a:lvl1pPr>
          </a:lstStyle>
          <a:p>
            <a:pPr algn="ctr"/>
            <a:r>
              <a:rPr lang="es-PY" sz="3600" b="1" dirty="0">
                <a:latin typeface="Arial Black" panose="020B0A04020102020204" pitchFamily="34" charset="0"/>
                <a:cs typeface="Arial" panose="020B0604020202020204" pitchFamily="34" charset="0"/>
              </a:rPr>
              <a:t>Definiciones IAAS Generales</a:t>
            </a:r>
          </a:p>
        </p:txBody>
      </p:sp>
    </p:spTree>
    <p:extLst>
      <p:ext uri="{BB962C8B-B14F-4D97-AF65-F5344CB8AC3E}">
        <p14:creationId xmlns:p14="http://schemas.microsoft.com/office/powerpoint/2010/main" xmlns="" val="20834772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srcRect l="-475" t="1320" r="88409" b="-1170"/>
          <a:stretch/>
        </p:blipFill>
        <p:spPr>
          <a:xfrm>
            <a:off x="0" y="21722"/>
            <a:ext cx="1282145" cy="1090935"/>
          </a:xfrm>
          <a:prstGeom prst="rect">
            <a:avLst/>
          </a:prstGeom>
        </p:spPr>
      </p:pic>
      <p:pic>
        <p:nvPicPr>
          <p:cNvPr id="7" name="Picture 6"/>
          <p:cNvPicPr/>
          <p:nvPr/>
        </p:nvPicPr>
        <p:blipFill rotWithShape="1">
          <a:blip r:embed="rId2" cstate="print"/>
          <a:srcRect l="95257"/>
          <a:stretch/>
        </p:blipFill>
        <p:spPr bwMode="auto">
          <a:xfrm>
            <a:off x="11691638" y="27962"/>
            <a:ext cx="500362" cy="1084695"/>
          </a:xfrm>
          <a:prstGeom prst="rect">
            <a:avLst/>
          </a:prstGeom>
          <a:ln>
            <a:noFill/>
          </a:ln>
          <a:extLst>
            <a:ext uri="{53640926-AAD7-44D8-BBD7-CCE9431645EC}">
              <a14:shadowObscured xmlns:a14="http://schemas.microsoft.com/office/drawing/2010/main" xmlns=""/>
            </a:ext>
          </a:extLst>
        </p:spPr>
      </p:pic>
      <p:pic>
        <p:nvPicPr>
          <p:cNvPr id="10" name="Imagen 599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4774" y="6080629"/>
            <a:ext cx="5039031" cy="593150"/>
          </a:xfrm>
          <a:prstGeom prst="rect">
            <a:avLst/>
          </a:prstGeom>
          <a:noFill/>
          <a:ln>
            <a:noFill/>
          </a:ln>
        </p:spPr>
      </p:pic>
      <p:sp>
        <p:nvSpPr>
          <p:cNvPr id="9" name="Rectangle 8"/>
          <p:cNvSpPr/>
          <p:nvPr/>
        </p:nvSpPr>
        <p:spPr>
          <a:xfrm>
            <a:off x="443347" y="1364756"/>
            <a:ext cx="11125200" cy="4247317"/>
          </a:xfrm>
          <a:prstGeom prst="rect">
            <a:avLst/>
          </a:prstGeom>
        </p:spPr>
        <p:txBody>
          <a:bodyPr wrap="square">
            <a:spAutoFit/>
          </a:bodyPr>
          <a:lstStyle/>
          <a:p>
            <a:pPr marL="630555" indent="-630555" algn="ctr">
              <a:spcAft>
                <a:spcPts val="0"/>
              </a:spcAft>
            </a:pPr>
            <a:r>
              <a:rPr lang="es-PY" b="1" dirty="0">
                <a:latin typeface="Arial" panose="020B0604020202020204" pitchFamily="34" charset="0"/>
                <a:ea typeface="Times New Roman" panose="02020603050405020304" pitchFamily="18" charset="0"/>
                <a:cs typeface="Arial" panose="020B0604020202020204" pitchFamily="34" charset="0"/>
              </a:rPr>
              <a:t>R-T</a:t>
            </a:r>
          </a:p>
          <a:p>
            <a:pPr marL="630555" indent="-630555" algn="just">
              <a:spcAft>
                <a:spcPts val="0"/>
              </a:spcAft>
            </a:pPr>
            <a:r>
              <a:rPr lang="es-PY" dirty="0">
                <a:latin typeface="Arial" panose="020B0604020202020204" pitchFamily="34" charset="0"/>
                <a:ea typeface="Times New Roman" panose="02020603050405020304" pitchFamily="18" charset="0"/>
                <a:cs typeface="Arial" panose="020B0604020202020204" pitchFamily="34" charset="0"/>
              </a:rPr>
              <a:t>-	</a:t>
            </a:r>
            <a:r>
              <a:rPr lang="es-PY" b="1" i="1" dirty="0">
                <a:latin typeface="Arial" panose="020B0604020202020204" pitchFamily="34" charset="0"/>
                <a:ea typeface="Times New Roman" panose="02020603050405020304" pitchFamily="18" charset="0"/>
                <a:cs typeface="Arial" panose="020B0604020202020204" pitchFamily="34" charset="0"/>
              </a:rPr>
              <a:t>Recolección:</a:t>
            </a:r>
            <a:r>
              <a:rPr lang="es-PY" dirty="0">
                <a:latin typeface="Arial" panose="020B0604020202020204" pitchFamily="34" charset="0"/>
                <a:ea typeface="Times New Roman" panose="02020603050405020304" pitchFamily="18" charset="0"/>
                <a:cs typeface="Arial" panose="020B0604020202020204" pitchFamily="34" charset="0"/>
              </a:rPr>
              <a:t> Acción de recoger los residuos de su punto de generación o sitio de almacenamiento intermedio o temporal.</a:t>
            </a:r>
          </a:p>
          <a:p>
            <a:pPr marL="630555" indent="-630555" algn="just">
              <a:spcAft>
                <a:spcPts val="0"/>
              </a:spcAft>
            </a:pPr>
            <a:r>
              <a:rPr lang="es-PY" dirty="0">
                <a:latin typeface="Arial" panose="020B0604020202020204" pitchFamily="34" charset="0"/>
                <a:ea typeface="Times New Roman" panose="02020603050405020304" pitchFamily="18" charset="0"/>
                <a:cs typeface="Arial" panose="020B0604020202020204" pitchFamily="34" charset="0"/>
              </a:rPr>
              <a:t>-	</a:t>
            </a:r>
            <a:r>
              <a:rPr lang="es-PY" b="1" i="1" dirty="0">
                <a:latin typeface="Arial" panose="020B0604020202020204" pitchFamily="34" charset="0"/>
                <a:ea typeface="Times New Roman" panose="02020603050405020304" pitchFamily="18" charset="0"/>
                <a:cs typeface="Arial" panose="020B0604020202020204" pitchFamily="34" charset="0"/>
              </a:rPr>
              <a:t>Riesgo biológico:</a:t>
            </a:r>
            <a:r>
              <a:rPr lang="es-PY" dirty="0">
                <a:latin typeface="Arial" panose="020B0604020202020204" pitchFamily="34" charset="0"/>
                <a:ea typeface="Times New Roman" panose="02020603050405020304" pitchFamily="18" charset="0"/>
                <a:cs typeface="Arial" panose="020B0604020202020204" pitchFamily="34" charset="0"/>
              </a:rPr>
              <a:t> Es aquel susceptible de ser producido por una exposición no controlada a agentes biológicos: bacterias, virus, hongos, protozoarios u otros</a:t>
            </a:r>
          </a:p>
          <a:p>
            <a:pPr marL="630555" indent="-630555" algn="just">
              <a:spcAft>
                <a:spcPts val="0"/>
              </a:spcAft>
            </a:pPr>
            <a:r>
              <a:rPr lang="es-PY" dirty="0">
                <a:latin typeface="Arial" panose="020B0604020202020204" pitchFamily="34" charset="0"/>
                <a:ea typeface="Times New Roman" panose="02020603050405020304" pitchFamily="18" charset="0"/>
                <a:cs typeface="Arial" panose="020B0604020202020204" pitchFamily="34" charset="0"/>
              </a:rPr>
              <a:t> 	microorganismos o toxinas asociadas, que puede desencadenar enfermedades infectocontagiosas, reacciones alérgicas e intoxicaciones.</a:t>
            </a:r>
          </a:p>
          <a:p>
            <a:pPr marL="630555" indent="-630555" algn="just">
              <a:spcAft>
                <a:spcPts val="0"/>
              </a:spcAft>
            </a:pPr>
            <a:r>
              <a:rPr lang="es-PY" dirty="0">
                <a:latin typeface="Arial" panose="020B0604020202020204" pitchFamily="34" charset="0"/>
                <a:ea typeface="Times New Roman" panose="02020603050405020304" pitchFamily="18" charset="0"/>
                <a:cs typeface="Arial" panose="020B0604020202020204" pitchFamily="34" charset="0"/>
              </a:rPr>
              <a:t>-	</a:t>
            </a:r>
            <a:r>
              <a:rPr lang="es-PY" b="1" i="1" dirty="0">
                <a:latin typeface="Arial" panose="020B0604020202020204" pitchFamily="34" charset="0"/>
                <a:ea typeface="Times New Roman" panose="02020603050405020304" pitchFamily="18" charset="0"/>
                <a:cs typeface="Arial" panose="020B0604020202020204" pitchFamily="34" charset="0"/>
              </a:rPr>
              <a:t>Servicio de Limpieza y Desinfección de Superficies en Servicios de Salud:</a:t>
            </a:r>
            <a:r>
              <a:rPr lang="es-PY" dirty="0">
                <a:latin typeface="Arial" panose="020B0604020202020204" pitchFamily="34" charset="0"/>
                <a:ea typeface="Times New Roman" panose="02020603050405020304" pitchFamily="18" charset="0"/>
                <a:cs typeface="Arial" panose="020B0604020202020204" pitchFamily="34" charset="0"/>
              </a:rPr>
              <a:t> ejecuta acciones de limpieza/desinfección preventiva y de emergencia en el ambiente de los Establecimientos de Salud para la eliminación de los restos orgánicos como inorgánicos de una superficie.</a:t>
            </a:r>
          </a:p>
          <a:p>
            <a:pPr marL="630555" indent="-630555" algn="just">
              <a:spcAft>
                <a:spcPts val="0"/>
              </a:spcAft>
            </a:pPr>
            <a:r>
              <a:rPr lang="es-PY" dirty="0">
                <a:latin typeface="Arial" panose="020B0604020202020204" pitchFamily="34" charset="0"/>
                <a:ea typeface="Times New Roman" panose="02020603050405020304" pitchFamily="18" charset="0"/>
                <a:cs typeface="Arial" panose="020B0604020202020204" pitchFamily="34" charset="0"/>
              </a:rPr>
              <a:t>-	</a:t>
            </a:r>
            <a:r>
              <a:rPr lang="es-PY" b="1" i="1" dirty="0">
                <a:latin typeface="Arial" panose="020B0604020202020204" pitchFamily="34" charset="0"/>
                <a:ea typeface="Times New Roman" panose="02020603050405020304" pitchFamily="18" charset="0"/>
                <a:cs typeface="Arial" panose="020B0604020202020204" pitchFamily="34" charset="0"/>
              </a:rPr>
              <a:t>Suciedad:</a:t>
            </a:r>
            <a:r>
              <a:rPr lang="es-PY" dirty="0">
                <a:latin typeface="Arial" panose="020B0604020202020204" pitchFamily="34" charset="0"/>
                <a:ea typeface="Times New Roman" panose="02020603050405020304" pitchFamily="18" charset="0"/>
                <a:cs typeface="Arial" panose="020B0604020202020204" pitchFamily="34" charset="0"/>
              </a:rPr>
              <a:t> materia orgánica y/o inorgánica potencialmente portadora de microorganismos y que llegan a las superficies.</a:t>
            </a:r>
          </a:p>
          <a:p>
            <a:pPr marL="630555" indent="-630555" algn="just">
              <a:spcAft>
                <a:spcPts val="0"/>
              </a:spcAft>
            </a:pPr>
            <a:r>
              <a:rPr lang="es-PY" dirty="0">
                <a:latin typeface="Arial" panose="020B0604020202020204" pitchFamily="34" charset="0"/>
                <a:ea typeface="Times New Roman" panose="02020603050405020304" pitchFamily="18" charset="0"/>
                <a:cs typeface="Arial" panose="020B0604020202020204" pitchFamily="34" charset="0"/>
              </a:rPr>
              <a:t>-	</a:t>
            </a:r>
            <a:r>
              <a:rPr lang="es-PY" b="1" dirty="0">
                <a:latin typeface="Arial" panose="020B0604020202020204" pitchFamily="34" charset="0"/>
                <a:ea typeface="Times New Roman" panose="02020603050405020304" pitchFamily="18" charset="0"/>
                <a:cs typeface="Arial" panose="020B0604020202020204" pitchFamily="34" charset="0"/>
              </a:rPr>
              <a:t>Tercerización de servicios:</a:t>
            </a:r>
            <a:r>
              <a:rPr lang="es-PY" dirty="0">
                <a:latin typeface="Arial" panose="020B0604020202020204" pitchFamily="34" charset="0"/>
                <a:ea typeface="Times New Roman" panose="02020603050405020304" pitchFamily="18" charset="0"/>
                <a:cs typeface="Arial" panose="020B0604020202020204" pitchFamily="34" charset="0"/>
              </a:rPr>
              <a:t> una práctica llevada a cabo por una empresa cuando contrata a otra firma para que preste un servicio que, en un principio, debería ser brindado por ella misma.</a:t>
            </a:r>
          </a:p>
          <a:p>
            <a:pPr>
              <a:spcAft>
                <a:spcPts val="0"/>
              </a:spcAft>
            </a:pPr>
            <a:r>
              <a:rPr lang="es-PY" dirty="0">
                <a:latin typeface="Arial" panose="020B0604020202020204" pitchFamily="34" charset="0"/>
                <a:ea typeface="Times New Roman" panose="02020603050405020304" pitchFamily="18" charset="0"/>
                <a:cs typeface="Arial" panose="020B0604020202020204" pitchFamily="34" charset="0"/>
              </a:rPr>
              <a:t> </a:t>
            </a:r>
          </a:p>
        </p:txBody>
      </p:sp>
      <p:sp>
        <p:nvSpPr>
          <p:cNvPr id="11" name="Title 1"/>
          <p:cNvSpPr txBox="1">
            <a:spLocks/>
          </p:cNvSpPr>
          <p:nvPr/>
        </p:nvSpPr>
        <p:spPr>
          <a:xfrm>
            <a:off x="2514897" y="238178"/>
            <a:ext cx="7943989" cy="658022"/>
          </a:xfrm>
          <a:prstGeom prst="rect">
            <a:avLst/>
          </a:prstGeom>
        </p:spPr>
        <p:txBody>
          <a:bodyPr vert="horz" lIns="68652" tIns="34326" rIns="68652" bIns="34326" rtlCol="0" anchor="ctr">
            <a:normAutofit/>
          </a:bodyPr>
          <a:lstStyle>
            <a:lvl1pPr algn="l" defTabSz="1217889" rtl="0" eaLnBrk="1" latinLnBrk="0" hangingPunct="1">
              <a:lnSpc>
                <a:spcPct val="90000"/>
              </a:lnSpc>
              <a:spcBef>
                <a:spcPct val="0"/>
              </a:spcBef>
              <a:buNone/>
              <a:defRPr sz="5860" kern="1200">
                <a:solidFill>
                  <a:schemeClr val="tx1"/>
                </a:solidFill>
                <a:latin typeface="+mj-lt"/>
                <a:ea typeface="+mj-ea"/>
                <a:cs typeface="+mj-cs"/>
              </a:defRPr>
            </a:lvl1pPr>
          </a:lstStyle>
          <a:p>
            <a:pPr algn="ctr"/>
            <a:r>
              <a:rPr lang="es-PY" sz="3600" b="1" dirty="0">
                <a:latin typeface="Arial Black" panose="020B0A04020102020204" pitchFamily="34" charset="0"/>
                <a:cs typeface="Arial" panose="020B0604020202020204" pitchFamily="34" charset="0"/>
              </a:rPr>
              <a:t>Definiciones IAAS Generales</a:t>
            </a:r>
          </a:p>
        </p:txBody>
      </p:sp>
    </p:spTree>
    <p:extLst>
      <p:ext uri="{BB962C8B-B14F-4D97-AF65-F5344CB8AC3E}">
        <p14:creationId xmlns:p14="http://schemas.microsoft.com/office/powerpoint/2010/main" xmlns="" val="407267090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7677</TotalTime>
  <Words>5123</Words>
  <Application>Microsoft Office PowerPoint</Application>
  <PresentationFormat>Personalizado</PresentationFormat>
  <Paragraphs>489</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Office Theme</vt:lpstr>
      <vt:lpstr> Equipos de protección individual</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Recomendaciones   gestión integral  de residuos</vt:lpstr>
      <vt:lpstr>Recomendaciones   finales</vt:lpstr>
      <vt:lpstr>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Adriane Salinas Bomfin</dc:creator>
  <cp:lastModifiedBy>Dr Villagra</cp:lastModifiedBy>
  <cp:revision>130</cp:revision>
  <dcterms:created xsi:type="dcterms:W3CDTF">2020-06-29T16:11:44Z</dcterms:created>
  <dcterms:modified xsi:type="dcterms:W3CDTF">2020-08-25T19:43:48Z</dcterms:modified>
</cp:coreProperties>
</file>